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Lst>
  <p:sldSz cy="10287000" cx="18288000"/>
  <p:notesSz cx="6858000" cy="9144000"/>
  <p:embeddedFontLst>
    <p:embeddedFont>
      <p:font typeface="Halant"/>
      <p:bold r:id="rId27"/>
    </p:embeddedFont>
    <p:embeddedFont>
      <p:font typeface="Inter"/>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Inter-regular.fntdata"/><Relationship Id="rId27" Type="http://schemas.openxmlformats.org/officeDocument/2006/relationships/font" Target="fonts/Halant-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Inter-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Inter-boldItalic.fntdata"/><Relationship Id="rId30" Type="http://schemas.openxmlformats.org/officeDocument/2006/relationships/font" Target="fonts/Inter-italic.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313a1e15042_0_1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g313a1e15042_0_17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g313a1e15042_0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g313a1e15042_0_19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13a1e15042_0_2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g313a1e15042_0_20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313a1e15042_0_3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g313a1e15042_0_30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13a1e1504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g313a1e15042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13a1e15042_0_2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54" name="Google Shape;354;g313a1e15042_0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313a1e15042_0_2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313a1e15042_0_2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13a1e15042_0_25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313a1e15042_0_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0" name="Shape 370"/>
        <p:cNvGrpSpPr/>
        <p:nvPr/>
      </p:nvGrpSpPr>
      <p:grpSpPr>
        <a:xfrm>
          <a:off x="0" y="0"/>
          <a:ext cx="0" cy="0"/>
          <a:chOff x="0" y="0"/>
          <a:chExt cx="0" cy="0"/>
        </a:xfrm>
      </p:grpSpPr>
      <p:sp>
        <p:nvSpPr>
          <p:cNvPr id="371" name="Google Shape;371;g313a1e15042_0_25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2" name="Google Shape;372;g313a1e15042_0_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13a1e15042_0_25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78" name="Google Shape;378;g313a1e15042_0_2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27887a6bb36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g27887a6bb36_1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13a1e15042_0_27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84" name="Google Shape;384;g313a1e15042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8" name="Shape 388"/>
        <p:cNvGrpSpPr/>
        <p:nvPr/>
      </p:nvGrpSpPr>
      <p:grpSpPr>
        <a:xfrm>
          <a:off x="0" y="0"/>
          <a:ext cx="0" cy="0"/>
          <a:chOff x="0" y="0"/>
          <a:chExt cx="0" cy="0"/>
        </a:xfrm>
      </p:grpSpPr>
      <p:sp>
        <p:nvSpPr>
          <p:cNvPr id="389" name="Google Shape;389;g313a1e15042_0_26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90" name="Google Shape;390;g313a1e15042_0_26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306473aa2b9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g306473aa2b9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306473aa2b9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g306473aa2b9_0_2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3" name="Shape 183"/>
        <p:cNvGrpSpPr/>
        <p:nvPr/>
      </p:nvGrpSpPr>
      <p:grpSpPr>
        <a:xfrm>
          <a:off x="0" y="0"/>
          <a:ext cx="0" cy="0"/>
          <a:chOff x="0" y="0"/>
          <a:chExt cx="0" cy="0"/>
        </a:xfrm>
      </p:grpSpPr>
      <p:sp>
        <p:nvSpPr>
          <p:cNvPr id="184" name="Google Shape;184;g313a1e15042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g313a1e15042_0_28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g313a1e15042_0_2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g313a1e15042_0_2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313a1e15042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g313a1e15042_0_1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313a1e15042_0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g313a1e15042_0_15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0.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9.jp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9.jp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jp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353388" y="1960066"/>
            <a:ext cx="14079900" cy="51252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1099">
                <a:solidFill>
                  <a:srgbClr val="231F20"/>
                </a:solidFill>
                <a:latin typeface="Halant"/>
                <a:ea typeface="Halant"/>
                <a:cs typeface="Halant"/>
                <a:sym typeface="Halant"/>
              </a:rPr>
              <a:t>THE ENCOMIENDA SYSTEM </a:t>
            </a:r>
            <a:endParaRPr b="1" sz="110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11099">
                <a:solidFill>
                  <a:srgbClr val="231F20"/>
                </a:solidFill>
                <a:latin typeface="Halant"/>
                <a:ea typeface="Halant"/>
                <a:cs typeface="Halant"/>
                <a:sym typeface="Halant"/>
              </a:rPr>
              <a:t>SILENT DISCUSSION</a:t>
            </a:r>
            <a:endParaRPr sz="100"/>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633952" y="7263196"/>
            <a:ext cx="126252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5735">
                <a:solidFill>
                  <a:srgbClr val="231F20"/>
                </a:solidFill>
                <a:latin typeface="Inter"/>
                <a:ea typeface="Inter"/>
                <a:cs typeface="Inter"/>
                <a:sym typeface="Inter"/>
              </a:rPr>
              <a:t>Unit 2: Exploration &amp; Colonization</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99" name="Google Shape;99;p1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grpSp>
        <p:nvGrpSpPr>
          <p:cNvPr id="262" name="Google Shape;262;p22"/>
          <p:cNvGrpSpPr/>
          <p:nvPr/>
        </p:nvGrpSpPr>
        <p:grpSpPr>
          <a:xfrm>
            <a:off x="-31071" y="-180826"/>
            <a:ext cx="4239337" cy="10467984"/>
            <a:chOff x="0" y="-241102"/>
            <a:chExt cx="5652450" cy="13957313"/>
          </a:xfrm>
        </p:grpSpPr>
        <p:grpSp>
          <p:nvGrpSpPr>
            <p:cNvPr id="263" name="Google Shape;263;p22"/>
            <p:cNvGrpSpPr/>
            <p:nvPr/>
          </p:nvGrpSpPr>
          <p:grpSpPr>
            <a:xfrm>
              <a:off x="2826056" y="-241102"/>
              <a:ext cx="2826394" cy="13957313"/>
              <a:chOff x="0" y="-47625"/>
              <a:chExt cx="558300" cy="2757000"/>
            </a:xfrm>
          </p:grpSpPr>
          <p:sp>
            <p:nvSpPr>
              <p:cNvPr id="264" name="Google Shape;264;p22"/>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65" name="Google Shape;265;p22"/>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66" name="Google Shape;266;p22"/>
            <p:cNvGrpSpPr/>
            <p:nvPr/>
          </p:nvGrpSpPr>
          <p:grpSpPr>
            <a:xfrm>
              <a:off x="1413028" y="-241102"/>
              <a:ext cx="2826394" cy="13957313"/>
              <a:chOff x="0" y="-47625"/>
              <a:chExt cx="558300" cy="2757000"/>
            </a:xfrm>
          </p:grpSpPr>
          <p:sp>
            <p:nvSpPr>
              <p:cNvPr id="267" name="Google Shape;267;p22"/>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68" name="Google Shape;268;p22"/>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69" name="Google Shape;269;p22"/>
            <p:cNvGrpSpPr/>
            <p:nvPr/>
          </p:nvGrpSpPr>
          <p:grpSpPr>
            <a:xfrm>
              <a:off x="0" y="-241102"/>
              <a:ext cx="2826394" cy="13957313"/>
              <a:chOff x="0" y="-47625"/>
              <a:chExt cx="558300" cy="2757000"/>
            </a:xfrm>
          </p:grpSpPr>
          <p:sp>
            <p:nvSpPr>
              <p:cNvPr id="270" name="Google Shape;270;p22"/>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71" name="Google Shape;271;p22"/>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72" name="Google Shape;272;p22"/>
          <p:cNvSpPr txBox="1"/>
          <p:nvPr/>
        </p:nvSpPr>
        <p:spPr>
          <a:xfrm>
            <a:off x="4208263" y="3531053"/>
            <a:ext cx="14079900" cy="32250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How might people in power maintain control over those without power?</a:t>
            </a:r>
            <a:endParaRPr sz="7200">
              <a:latin typeface="Halant"/>
              <a:ea typeface="Halant"/>
              <a:cs typeface="Halant"/>
              <a:sym typeface="Halant"/>
            </a:endParaRPr>
          </a:p>
        </p:txBody>
      </p:sp>
      <p:sp>
        <p:nvSpPr>
          <p:cNvPr id="273" name="Google Shape;273;p22"/>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74" name="Google Shape;274;p22"/>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75" name="Google Shape;275;p22"/>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76" name="Google Shape;276;p22"/>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77" name="Google Shape;277;p22"/>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grpSp>
        <p:nvGrpSpPr>
          <p:cNvPr id="282" name="Google Shape;282;p23"/>
          <p:cNvGrpSpPr/>
          <p:nvPr/>
        </p:nvGrpSpPr>
        <p:grpSpPr>
          <a:xfrm>
            <a:off x="-31071" y="-180826"/>
            <a:ext cx="4239337" cy="10467984"/>
            <a:chOff x="0" y="-241102"/>
            <a:chExt cx="5652450" cy="13957313"/>
          </a:xfrm>
        </p:grpSpPr>
        <p:grpSp>
          <p:nvGrpSpPr>
            <p:cNvPr id="283" name="Google Shape;283;p23"/>
            <p:cNvGrpSpPr/>
            <p:nvPr/>
          </p:nvGrpSpPr>
          <p:grpSpPr>
            <a:xfrm>
              <a:off x="2826056" y="-241102"/>
              <a:ext cx="2826394" cy="13957313"/>
              <a:chOff x="0" y="-47625"/>
              <a:chExt cx="558300" cy="2757000"/>
            </a:xfrm>
          </p:grpSpPr>
          <p:sp>
            <p:nvSpPr>
              <p:cNvPr id="284" name="Google Shape;284;p2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85" name="Google Shape;285;p2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86" name="Google Shape;286;p23"/>
            <p:cNvGrpSpPr/>
            <p:nvPr/>
          </p:nvGrpSpPr>
          <p:grpSpPr>
            <a:xfrm>
              <a:off x="1413028" y="-241102"/>
              <a:ext cx="2826394" cy="13957313"/>
              <a:chOff x="0" y="-47625"/>
              <a:chExt cx="558300" cy="2757000"/>
            </a:xfrm>
          </p:grpSpPr>
          <p:sp>
            <p:nvSpPr>
              <p:cNvPr id="287" name="Google Shape;287;p2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88" name="Google Shape;288;p2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89" name="Google Shape;289;p23"/>
            <p:cNvGrpSpPr/>
            <p:nvPr/>
          </p:nvGrpSpPr>
          <p:grpSpPr>
            <a:xfrm>
              <a:off x="0" y="-241102"/>
              <a:ext cx="2826394" cy="13957313"/>
              <a:chOff x="0" y="-47625"/>
              <a:chExt cx="558300" cy="2757000"/>
            </a:xfrm>
          </p:grpSpPr>
          <p:sp>
            <p:nvSpPr>
              <p:cNvPr id="290" name="Google Shape;290;p2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91" name="Google Shape;291;p23"/>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92" name="Google Shape;292;p23"/>
          <p:cNvSpPr txBox="1"/>
          <p:nvPr/>
        </p:nvSpPr>
        <p:spPr>
          <a:xfrm>
            <a:off x="4208263" y="3531053"/>
            <a:ext cx="14079900" cy="32250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In what ways is exploitation or abuse of power happening today?</a:t>
            </a:r>
            <a:endParaRPr sz="7200">
              <a:latin typeface="Halant"/>
              <a:ea typeface="Halant"/>
              <a:cs typeface="Halant"/>
              <a:sym typeface="Halant"/>
            </a:endParaRPr>
          </a:p>
        </p:txBody>
      </p:sp>
      <p:sp>
        <p:nvSpPr>
          <p:cNvPr id="293" name="Google Shape;293;p2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94" name="Google Shape;294;p2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95" name="Google Shape;295;p2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96" name="Google Shape;296;p23"/>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97" name="Google Shape;297;p2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grpSp>
        <p:nvGrpSpPr>
          <p:cNvPr id="302" name="Google Shape;302;p24"/>
          <p:cNvGrpSpPr/>
          <p:nvPr/>
        </p:nvGrpSpPr>
        <p:grpSpPr>
          <a:xfrm>
            <a:off x="-31071" y="-180826"/>
            <a:ext cx="4239337" cy="10467984"/>
            <a:chOff x="0" y="-241102"/>
            <a:chExt cx="5652450" cy="13957313"/>
          </a:xfrm>
        </p:grpSpPr>
        <p:grpSp>
          <p:nvGrpSpPr>
            <p:cNvPr id="303" name="Google Shape;303;p24"/>
            <p:cNvGrpSpPr/>
            <p:nvPr/>
          </p:nvGrpSpPr>
          <p:grpSpPr>
            <a:xfrm>
              <a:off x="2826056" y="-241102"/>
              <a:ext cx="2826394" cy="13957313"/>
              <a:chOff x="0" y="-47625"/>
              <a:chExt cx="558300" cy="2757000"/>
            </a:xfrm>
          </p:grpSpPr>
          <p:sp>
            <p:nvSpPr>
              <p:cNvPr id="304" name="Google Shape;304;p2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305" name="Google Shape;305;p24"/>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06" name="Google Shape;306;p24"/>
            <p:cNvGrpSpPr/>
            <p:nvPr/>
          </p:nvGrpSpPr>
          <p:grpSpPr>
            <a:xfrm>
              <a:off x="1413028" y="-241102"/>
              <a:ext cx="2826394" cy="13957313"/>
              <a:chOff x="0" y="-47625"/>
              <a:chExt cx="558300" cy="2757000"/>
            </a:xfrm>
          </p:grpSpPr>
          <p:sp>
            <p:nvSpPr>
              <p:cNvPr id="307" name="Google Shape;307;p2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308" name="Google Shape;308;p24"/>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09" name="Google Shape;309;p24"/>
            <p:cNvGrpSpPr/>
            <p:nvPr/>
          </p:nvGrpSpPr>
          <p:grpSpPr>
            <a:xfrm>
              <a:off x="0" y="-241102"/>
              <a:ext cx="2826394" cy="13957313"/>
              <a:chOff x="0" y="-47625"/>
              <a:chExt cx="558300" cy="2757000"/>
            </a:xfrm>
          </p:grpSpPr>
          <p:sp>
            <p:nvSpPr>
              <p:cNvPr id="310" name="Google Shape;310;p24"/>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311" name="Google Shape;311;p24"/>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312" name="Google Shape;312;p24"/>
          <p:cNvSpPr txBox="1"/>
          <p:nvPr/>
        </p:nvSpPr>
        <p:spPr>
          <a:xfrm>
            <a:off x="4208263" y="2993553"/>
            <a:ext cx="14079900" cy="42999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When powerful people or governments say they are helping others, how can we tell if that’s really true?</a:t>
            </a:r>
            <a:endParaRPr sz="7200">
              <a:latin typeface="Halant"/>
              <a:ea typeface="Halant"/>
              <a:cs typeface="Halant"/>
              <a:sym typeface="Halant"/>
            </a:endParaRPr>
          </a:p>
        </p:txBody>
      </p:sp>
      <p:sp>
        <p:nvSpPr>
          <p:cNvPr id="313" name="Google Shape;313;p24"/>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14" name="Google Shape;314;p24"/>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15" name="Google Shape;315;p24"/>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16" name="Google Shape;316;p24"/>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317" name="Google Shape;317;p24"/>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grpSp>
        <p:nvGrpSpPr>
          <p:cNvPr id="322" name="Google Shape;322;p25"/>
          <p:cNvGrpSpPr/>
          <p:nvPr/>
        </p:nvGrpSpPr>
        <p:grpSpPr>
          <a:xfrm>
            <a:off x="-31071" y="-180826"/>
            <a:ext cx="4239337" cy="10467984"/>
            <a:chOff x="0" y="-241102"/>
            <a:chExt cx="5652450" cy="13957313"/>
          </a:xfrm>
        </p:grpSpPr>
        <p:grpSp>
          <p:nvGrpSpPr>
            <p:cNvPr id="323" name="Google Shape;323;p25"/>
            <p:cNvGrpSpPr/>
            <p:nvPr/>
          </p:nvGrpSpPr>
          <p:grpSpPr>
            <a:xfrm>
              <a:off x="2826056" y="-241102"/>
              <a:ext cx="2826394" cy="13957313"/>
              <a:chOff x="0" y="-47625"/>
              <a:chExt cx="558300" cy="2757000"/>
            </a:xfrm>
          </p:grpSpPr>
          <p:sp>
            <p:nvSpPr>
              <p:cNvPr id="324" name="Google Shape;324;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325" name="Google Shape;325;p25"/>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26" name="Google Shape;326;p25"/>
            <p:cNvGrpSpPr/>
            <p:nvPr/>
          </p:nvGrpSpPr>
          <p:grpSpPr>
            <a:xfrm>
              <a:off x="1413028" y="-241102"/>
              <a:ext cx="2826394" cy="13957313"/>
              <a:chOff x="0" y="-47625"/>
              <a:chExt cx="558300" cy="2757000"/>
            </a:xfrm>
          </p:grpSpPr>
          <p:sp>
            <p:nvSpPr>
              <p:cNvPr id="327" name="Google Shape;327;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328" name="Google Shape;328;p25"/>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329" name="Google Shape;329;p25"/>
            <p:cNvGrpSpPr/>
            <p:nvPr/>
          </p:nvGrpSpPr>
          <p:grpSpPr>
            <a:xfrm>
              <a:off x="0" y="-241102"/>
              <a:ext cx="2826394" cy="13957313"/>
              <a:chOff x="0" y="-47625"/>
              <a:chExt cx="558300" cy="2757000"/>
            </a:xfrm>
          </p:grpSpPr>
          <p:sp>
            <p:nvSpPr>
              <p:cNvPr id="330" name="Google Shape;330;p25"/>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331" name="Google Shape;331;p25"/>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332" name="Google Shape;332;p25"/>
          <p:cNvSpPr txBox="1"/>
          <p:nvPr/>
        </p:nvSpPr>
        <p:spPr>
          <a:xfrm>
            <a:off x="4208263" y="2993553"/>
            <a:ext cx="14079900" cy="42999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Can we trust that people in power will act in the best interest of those they control? Why or why not?</a:t>
            </a:r>
            <a:endParaRPr sz="7200">
              <a:latin typeface="Halant"/>
              <a:ea typeface="Halant"/>
              <a:cs typeface="Halant"/>
              <a:sym typeface="Halant"/>
            </a:endParaRPr>
          </a:p>
        </p:txBody>
      </p:sp>
      <p:sp>
        <p:nvSpPr>
          <p:cNvPr id="333" name="Google Shape;333;p25"/>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334" name="Google Shape;334;p25"/>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335" name="Google Shape;335;p25"/>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36" name="Google Shape;336;p25"/>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337" name="Google Shape;337;p25"/>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2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343" name="Google Shape;343;p26"/>
          <p:cNvGrpSpPr/>
          <p:nvPr/>
        </p:nvGrpSpPr>
        <p:grpSpPr>
          <a:xfrm>
            <a:off x="-254016" y="9230009"/>
            <a:ext cx="18796043" cy="937448"/>
            <a:chOff x="204" y="0"/>
            <a:chExt cx="25061391" cy="1249931"/>
          </a:xfrm>
        </p:grpSpPr>
        <p:grpSp>
          <p:nvGrpSpPr>
            <p:cNvPr id="344" name="Google Shape;344;p26"/>
            <p:cNvGrpSpPr/>
            <p:nvPr/>
          </p:nvGrpSpPr>
          <p:grpSpPr>
            <a:xfrm rot="5400000">
              <a:off x="12002369" y="-11663474"/>
              <a:ext cx="1249931" cy="24576878"/>
              <a:chOff x="0" y="-38100"/>
              <a:chExt cx="246900" cy="4854692"/>
            </a:xfrm>
          </p:grpSpPr>
          <p:sp>
            <p:nvSpPr>
              <p:cNvPr id="345" name="Google Shape;345;p2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346" name="Google Shape;346;p2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347" name="Google Shape;347;p2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348" name="Google Shape;348;p2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349" name="Google Shape;349;p2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350" name="Google Shape;350;p26"/>
          <p:cNvSpPr txBox="1"/>
          <p:nvPr/>
        </p:nvSpPr>
        <p:spPr>
          <a:xfrm>
            <a:off x="2679255" y="2834700"/>
            <a:ext cx="13179900" cy="4617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5000">
                <a:solidFill>
                  <a:srgbClr val="231F20"/>
                </a:solidFill>
                <a:latin typeface="Halant"/>
                <a:ea typeface="Halant"/>
                <a:cs typeface="Halant"/>
                <a:sym typeface="Halant"/>
              </a:rPr>
              <a:t>ROUND 2 SOURCES</a:t>
            </a:r>
            <a:endParaRPr sz="15000"/>
          </a:p>
        </p:txBody>
      </p:sp>
      <p:sp>
        <p:nvSpPr>
          <p:cNvPr id="351" name="Google Shape;351;p2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pic>
        <p:nvPicPr>
          <p:cNvPr id="356" name="Google Shape;356;p27"/>
          <p:cNvPicPr preferRelativeResize="0"/>
          <p:nvPr/>
        </p:nvPicPr>
        <p:blipFill>
          <a:blip r:embed="rId3">
            <a:alphaModFix/>
          </a:blip>
          <a:stretch>
            <a:fillRect/>
          </a:stretch>
        </p:blipFill>
        <p:spPr>
          <a:xfrm>
            <a:off x="9654100" y="434475"/>
            <a:ext cx="8240300" cy="9465375"/>
          </a:xfrm>
          <a:prstGeom prst="rect">
            <a:avLst/>
          </a:prstGeom>
          <a:noFill/>
          <a:ln>
            <a:noFill/>
          </a:ln>
        </p:spPr>
      </p:pic>
      <p:sp>
        <p:nvSpPr>
          <p:cNvPr id="357" name="Google Shape;357;p27"/>
          <p:cNvSpPr txBox="1"/>
          <p:nvPr/>
        </p:nvSpPr>
        <p:spPr>
          <a:xfrm>
            <a:off x="1161900" y="2044162"/>
            <a:ext cx="7133700" cy="62460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171450" rtl="0" algn="l">
              <a:spcBef>
                <a:spcPts val="0"/>
              </a:spcBef>
              <a:spcAft>
                <a:spcPts val="0"/>
              </a:spcAft>
              <a:buClr>
                <a:schemeClr val="dk1"/>
              </a:buClr>
              <a:buSzPts val="1100"/>
              <a:buFont typeface="Arial"/>
              <a:buNone/>
            </a:pPr>
            <a:r>
              <a:rPr b="1" lang="en-US" sz="3200">
                <a:solidFill>
                  <a:schemeClr val="dk1"/>
                </a:solidFill>
                <a:latin typeface="Inter"/>
                <a:ea typeface="Inter"/>
                <a:cs typeface="Inter"/>
                <a:sym typeface="Inter"/>
              </a:rPr>
              <a:t>Date: </a:t>
            </a:r>
            <a:r>
              <a:rPr lang="en-US" sz="3200">
                <a:solidFill>
                  <a:schemeClr val="dk1"/>
                </a:solidFill>
                <a:latin typeface="Inter"/>
                <a:ea typeface="Inter"/>
                <a:cs typeface="Inter"/>
                <a:sym typeface="Inter"/>
              </a:rPr>
              <a:t>c. 1550s</a:t>
            </a:r>
            <a:endParaRPr b="1"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t/>
            </a:r>
            <a:endParaRPr b="1"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rPr b="1" lang="en-US" sz="3200">
                <a:solidFill>
                  <a:schemeClr val="dk1"/>
                </a:solidFill>
                <a:latin typeface="Inter"/>
                <a:ea typeface="Inter"/>
                <a:cs typeface="Inter"/>
                <a:sym typeface="Inter"/>
              </a:rPr>
              <a:t>Source: </a:t>
            </a:r>
            <a:r>
              <a:rPr lang="en-US" sz="3200">
                <a:solidFill>
                  <a:schemeClr val="dk1"/>
                </a:solidFill>
                <a:latin typeface="Inter"/>
                <a:ea typeface="Inter"/>
                <a:cs typeface="Inter"/>
                <a:sym typeface="Inter"/>
              </a:rPr>
              <a:t>Codex Kingsborough</a:t>
            </a:r>
            <a:endParaRPr b="1"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t/>
            </a:r>
            <a:endParaRPr b="1"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rPr b="1" lang="en-US" sz="3200">
                <a:solidFill>
                  <a:schemeClr val="dk1"/>
                </a:solidFill>
                <a:latin typeface="Inter"/>
                <a:ea typeface="Inter"/>
                <a:cs typeface="Inter"/>
                <a:sym typeface="Inter"/>
              </a:rPr>
              <a:t>Author: </a:t>
            </a:r>
            <a:r>
              <a:rPr lang="en-US" sz="3200">
                <a:solidFill>
                  <a:schemeClr val="dk1"/>
                </a:solidFill>
                <a:latin typeface="Inter"/>
                <a:ea typeface="Inter"/>
                <a:cs typeface="Inter"/>
                <a:sym typeface="Inter"/>
              </a:rPr>
              <a:t>Unknown</a:t>
            </a:r>
            <a:endParaRPr b="1"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t/>
            </a:r>
            <a:endParaRPr b="1"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rPr b="1" lang="en-US" sz="3200">
                <a:solidFill>
                  <a:schemeClr val="dk1"/>
                </a:solidFill>
                <a:latin typeface="Inter"/>
                <a:ea typeface="Inter"/>
                <a:cs typeface="Inter"/>
                <a:sym typeface="Inter"/>
              </a:rPr>
              <a:t>Description: </a:t>
            </a:r>
            <a:r>
              <a:rPr lang="en-US" sz="3200">
                <a:solidFill>
                  <a:schemeClr val="dk1"/>
                </a:solidFill>
                <a:latin typeface="Inter"/>
                <a:ea typeface="Inter"/>
                <a:cs typeface="Inter"/>
                <a:sym typeface="Inter"/>
              </a:rPr>
              <a:t>Part of the Codex Kingsborough, an indigenous Mexican complaint against an abusive </a:t>
            </a:r>
            <a:r>
              <a:rPr i="1" lang="en-US" sz="3200">
                <a:solidFill>
                  <a:schemeClr val="dk1"/>
                </a:solidFill>
                <a:latin typeface="Inter"/>
                <a:ea typeface="Inter"/>
                <a:cs typeface="Inter"/>
                <a:sym typeface="Inter"/>
              </a:rPr>
              <a:t>encomendero</a:t>
            </a:r>
            <a:endParaRPr sz="3200">
              <a:solidFill>
                <a:schemeClr val="dk1"/>
              </a:solidFill>
              <a:latin typeface="Inter"/>
              <a:ea typeface="Inter"/>
              <a:cs typeface="Inter"/>
              <a:sym typeface="Inter"/>
            </a:endParaRPr>
          </a:p>
          <a:p>
            <a:pPr indent="0" lvl="0" marL="171450" rtl="0" algn="l">
              <a:spcBef>
                <a:spcPts val="0"/>
              </a:spcBef>
              <a:spcAft>
                <a:spcPts val="0"/>
              </a:spcAft>
              <a:buClr>
                <a:schemeClr val="dk1"/>
              </a:buClr>
              <a:buSzPts val="1100"/>
              <a:buFont typeface="Arial"/>
              <a:buNone/>
            </a:pPr>
            <a:r>
              <a:t/>
            </a:r>
            <a:endParaRPr sz="3200">
              <a:solidFill>
                <a:schemeClr val="dk1"/>
              </a:solidFill>
              <a:latin typeface="Inter"/>
              <a:ea typeface="Inter"/>
              <a:cs typeface="Inter"/>
              <a:sym typeface="Inter"/>
            </a:endParaRPr>
          </a:p>
          <a:p>
            <a:pPr indent="0" lvl="0" marL="171450" rtl="0" algn="l">
              <a:spcBef>
                <a:spcPts val="0"/>
              </a:spcBef>
              <a:spcAft>
                <a:spcPts val="0"/>
              </a:spcAft>
              <a:buNone/>
            </a:pPr>
            <a:r>
              <a:rPr lang="en-US" sz="3200">
                <a:solidFill>
                  <a:schemeClr val="dk1"/>
                </a:solidFill>
                <a:latin typeface="Inter"/>
                <a:ea typeface="Inter"/>
                <a:cs typeface="Inter"/>
                <a:sym typeface="Inter"/>
              </a:rPr>
              <a:t>Public Domain</a:t>
            </a:r>
            <a:endParaRPr b="1" sz="5000">
              <a:solidFill>
                <a:schemeClr val="dk1"/>
              </a:solidFill>
              <a:latin typeface="Halant"/>
              <a:ea typeface="Halant"/>
              <a:cs typeface="Halant"/>
              <a:sym typeface="Halant"/>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pic>
        <p:nvPicPr>
          <p:cNvPr id="362" name="Google Shape;362;p28"/>
          <p:cNvPicPr preferRelativeResize="0"/>
          <p:nvPr/>
        </p:nvPicPr>
        <p:blipFill>
          <a:blip r:embed="rId3">
            <a:alphaModFix/>
          </a:blip>
          <a:stretch>
            <a:fillRect/>
          </a:stretch>
        </p:blipFill>
        <p:spPr>
          <a:xfrm>
            <a:off x="6165400" y="318325"/>
            <a:ext cx="11807051" cy="9515149"/>
          </a:xfrm>
          <a:prstGeom prst="rect">
            <a:avLst/>
          </a:prstGeom>
          <a:noFill/>
          <a:ln>
            <a:noFill/>
          </a:ln>
        </p:spPr>
      </p:pic>
      <p:sp>
        <p:nvSpPr>
          <p:cNvPr id="363" name="Google Shape;363;p28"/>
          <p:cNvSpPr txBox="1"/>
          <p:nvPr/>
        </p:nvSpPr>
        <p:spPr>
          <a:xfrm>
            <a:off x="249950" y="1779050"/>
            <a:ext cx="5654100" cy="65937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spcBef>
                <a:spcPts val="0"/>
              </a:spcBef>
              <a:spcAft>
                <a:spcPts val="0"/>
              </a:spcAft>
              <a:buNone/>
            </a:pPr>
            <a:r>
              <a:rPr b="1" lang="en-US" sz="3200">
                <a:solidFill>
                  <a:schemeClr val="dk1"/>
                </a:solidFill>
                <a:latin typeface="Inter"/>
                <a:ea typeface="Inter"/>
                <a:cs typeface="Inter"/>
                <a:sym typeface="Inter"/>
              </a:rPr>
              <a:t>Date: </a:t>
            </a:r>
            <a:r>
              <a:rPr lang="en-US" sz="3200">
                <a:solidFill>
                  <a:schemeClr val="dk1"/>
                </a:solidFill>
                <a:latin typeface="Inter"/>
                <a:ea typeface="Inter"/>
                <a:cs typeface="Inter"/>
                <a:sym typeface="Inter"/>
              </a:rPr>
              <a:t>1664</a:t>
            </a:r>
            <a:endParaRPr b="1" sz="3200">
              <a:solidFill>
                <a:schemeClr val="dk1"/>
              </a:solidFill>
              <a:latin typeface="Inter"/>
              <a:ea typeface="Inter"/>
              <a:cs typeface="Inter"/>
              <a:sym typeface="Inter"/>
            </a:endParaRPr>
          </a:p>
          <a:p>
            <a:pPr indent="0" lvl="0" marL="114300" rtl="0" algn="l">
              <a:spcBef>
                <a:spcPts val="0"/>
              </a:spcBef>
              <a:spcAft>
                <a:spcPts val="0"/>
              </a:spcAft>
              <a:buNone/>
            </a:pPr>
            <a:r>
              <a:t/>
            </a:r>
            <a:endParaRPr b="1" sz="3200">
              <a:solidFill>
                <a:schemeClr val="dk1"/>
              </a:solidFill>
              <a:latin typeface="Inter"/>
              <a:ea typeface="Inter"/>
              <a:cs typeface="Inter"/>
              <a:sym typeface="Inter"/>
            </a:endParaRPr>
          </a:p>
          <a:p>
            <a:pPr indent="0" lvl="0" marL="114300" rtl="0" algn="l">
              <a:spcBef>
                <a:spcPts val="0"/>
              </a:spcBef>
              <a:spcAft>
                <a:spcPts val="0"/>
              </a:spcAft>
              <a:buNone/>
            </a:pPr>
            <a:r>
              <a:rPr b="1" lang="en-US" sz="3200">
                <a:solidFill>
                  <a:schemeClr val="dk1"/>
                </a:solidFill>
                <a:latin typeface="Inter"/>
                <a:ea typeface="Inter"/>
                <a:cs typeface="Inter"/>
                <a:sym typeface="Inter"/>
              </a:rPr>
              <a:t>Source: </a:t>
            </a:r>
            <a:r>
              <a:rPr lang="en-US" sz="3200">
                <a:solidFill>
                  <a:schemeClr val="dk1"/>
                </a:solidFill>
                <a:latin typeface="Inter"/>
                <a:ea typeface="Inter"/>
                <a:cs typeface="Inter"/>
                <a:sym typeface="Inter"/>
              </a:rPr>
              <a:t>Peace Palace Library</a:t>
            </a:r>
            <a:endParaRPr b="1" sz="3200">
              <a:solidFill>
                <a:schemeClr val="dk1"/>
              </a:solidFill>
              <a:latin typeface="Inter"/>
              <a:ea typeface="Inter"/>
              <a:cs typeface="Inter"/>
              <a:sym typeface="Inter"/>
            </a:endParaRPr>
          </a:p>
          <a:p>
            <a:pPr indent="0" lvl="0" marL="114300" rtl="0" algn="l">
              <a:spcBef>
                <a:spcPts val="0"/>
              </a:spcBef>
              <a:spcAft>
                <a:spcPts val="0"/>
              </a:spcAft>
              <a:buNone/>
            </a:pPr>
            <a:r>
              <a:t/>
            </a:r>
            <a:endParaRPr b="1" sz="3200">
              <a:solidFill>
                <a:schemeClr val="dk1"/>
              </a:solidFill>
              <a:latin typeface="Inter"/>
              <a:ea typeface="Inter"/>
              <a:cs typeface="Inter"/>
              <a:sym typeface="Inter"/>
            </a:endParaRPr>
          </a:p>
          <a:p>
            <a:pPr indent="0" lvl="0" marL="114300" rtl="0" algn="l">
              <a:spcBef>
                <a:spcPts val="0"/>
              </a:spcBef>
              <a:spcAft>
                <a:spcPts val="0"/>
              </a:spcAft>
              <a:buNone/>
            </a:pPr>
            <a:r>
              <a:rPr b="1" lang="en-US" sz="3200">
                <a:solidFill>
                  <a:schemeClr val="dk1"/>
                </a:solidFill>
                <a:latin typeface="Inter"/>
                <a:ea typeface="Inter"/>
                <a:cs typeface="Inter"/>
                <a:sym typeface="Inter"/>
              </a:rPr>
              <a:t>Author: </a:t>
            </a:r>
            <a:r>
              <a:rPr lang="en-US" sz="3200">
                <a:solidFill>
                  <a:schemeClr val="dk1"/>
                </a:solidFill>
                <a:latin typeface="Inter"/>
                <a:ea typeface="Inter"/>
                <a:cs typeface="Inter"/>
                <a:sym typeface="Inter"/>
              </a:rPr>
              <a:t>Theodor de Bry and Joos van Winghe</a:t>
            </a:r>
            <a:endParaRPr b="1" sz="3200">
              <a:solidFill>
                <a:schemeClr val="dk1"/>
              </a:solidFill>
              <a:latin typeface="Inter"/>
              <a:ea typeface="Inter"/>
              <a:cs typeface="Inter"/>
              <a:sym typeface="Inter"/>
            </a:endParaRPr>
          </a:p>
          <a:p>
            <a:pPr indent="0" lvl="0" marL="114300" rtl="0" algn="l">
              <a:spcBef>
                <a:spcPts val="0"/>
              </a:spcBef>
              <a:spcAft>
                <a:spcPts val="0"/>
              </a:spcAft>
              <a:buNone/>
            </a:pPr>
            <a:r>
              <a:t/>
            </a:r>
            <a:endParaRPr b="1" sz="3200">
              <a:solidFill>
                <a:schemeClr val="dk1"/>
              </a:solidFill>
              <a:latin typeface="Inter"/>
              <a:ea typeface="Inter"/>
              <a:cs typeface="Inter"/>
              <a:sym typeface="Inter"/>
            </a:endParaRPr>
          </a:p>
          <a:p>
            <a:pPr indent="0" lvl="0" marL="114300" rtl="0" algn="l">
              <a:spcBef>
                <a:spcPts val="0"/>
              </a:spcBef>
              <a:spcAft>
                <a:spcPts val="0"/>
              </a:spcAft>
              <a:buNone/>
            </a:pPr>
            <a:r>
              <a:rPr b="1" lang="en-US" sz="3200">
                <a:solidFill>
                  <a:schemeClr val="dk1"/>
                </a:solidFill>
                <a:latin typeface="Inter"/>
                <a:ea typeface="Inter"/>
                <a:cs typeface="Inter"/>
                <a:sym typeface="Inter"/>
              </a:rPr>
              <a:t>Description: </a:t>
            </a:r>
            <a:r>
              <a:rPr lang="en-US" sz="3200">
                <a:solidFill>
                  <a:schemeClr val="dk1"/>
                </a:solidFill>
                <a:latin typeface="Inter"/>
                <a:ea typeface="Inter"/>
                <a:cs typeface="Inter"/>
                <a:sym typeface="Inter"/>
              </a:rPr>
              <a:t>Hanging, burning and clubbing of Indians by Spanish soldiers</a:t>
            </a:r>
            <a:endParaRPr sz="3200">
              <a:solidFill>
                <a:schemeClr val="dk1"/>
              </a:solidFill>
              <a:latin typeface="Inter"/>
              <a:ea typeface="Inter"/>
              <a:cs typeface="Inter"/>
              <a:sym typeface="Inter"/>
            </a:endParaRPr>
          </a:p>
          <a:p>
            <a:pPr indent="0" lvl="0" marL="114300" rtl="0" algn="l">
              <a:spcBef>
                <a:spcPts val="0"/>
              </a:spcBef>
              <a:spcAft>
                <a:spcPts val="0"/>
              </a:spcAft>
              <a:buNone/>
            </a:pPr>
            <a:r>
              <a:t/>
            </a:r>
            <a:endParaRPr sz="3200">
              <a:solidFill>
                <a:schemeClr val="dk1"/>
              </a:solidFill>
              <a:latin typeface="Inter"/>
              <a:ea typeface="Inter"/>
              <a:cs typeface="Inter"/>
              <a:sym typeface="Inter"/>
            </a:endParaRPr>
          </a:p>
          <a:p>
            <a:pPr indent="0" lvl="0" marL="114300" rtl="0" algn="l">
              <a:spcBef>
                <a:spcPts val="0"/>
              </a:spcBef>
              <a:spcAft>
                <a:spcPts val="0"/>
              </a:spcAft>
              <a:buNone/>
            </a:pPr>
            <a:r>
              <a:rPr lang="en-US" sz="3200">
                <a:solidFill>
                  <a:schemeClr val="dk1"/>
                </a:solidFill>
                <a:latin typeface="Inter"/>
                <a:ea typeface="Inter"/>
                <a:cs typeface="Inter"/>
                <a:sym typeface="Inter"/>
              </a:rPr>
              <a:t>Public Domain</a:t>
            </a:r>
            <a:endParaRPr b="1" sz="5000">
              <a:solidFill>
                <a:schemeClr val="dk1"/>
              </a:solidFill>
              <a:latin typeface="Halant"/>
              <a:ea typeface="Halant"/>
              <a:cs typeface="Halant"/>
              <a:sym typeface="Halant"/>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pic>
        <p:nvPicPr>
          <p:cNvPr id="368" name="Google Shape;368;p29"/>
          <p:cNvPicPr preferRelativeResize="0"/>
          <p:nvPr/>
        </p:nvPicPr>
        <p:blipFill>
          <a:blip r:embed="rId3">
            <a:alphaModFix/>
          </a:blip>
          <a:stretch>
            <a:fillRect/>
          </a:stretch>
        </p:blipFill>
        <p:spPr>
          <a:xfrm>
            <a:off x="4572002" y="1395413"/>
            <a:ext cx="13326523" cy="7496175"/>
          </a:xfrm>
          <a:prstGeom prst="rect">
            <a:avLst/>
          </a:prstGeom>
          <a:noFill/>
          <a:ln>
            <a:noFill/>
          </a:ln>
        </p:spPr>
      </p:pic>
      <p:sp>
        <p:nvSpPr>
          <p:cNvPr id="369" name="Google Shape;369;p29"/>
          <p:cNvSpPr txBox="1"/>
          <p:nvPr/>
        </p:nvSpPr>
        <p:spPr>
          <a:xfrm>
            <a:off x="229700" y="3442350"/>
            <a:ext cx="4174800" cy="34023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spcBef>
                <a:spcPts val="0"/>
              </a:spcBef>
              <a:spcAft>
                <a:spcPts val="0"/>
              </a:spcAft>
              <a:buNone/>
            </a:pPr>
            <a:r>
              <a:rPr b="1" lang="en-US" sz="3200">
                <a:solidFill>
                  <a:schemeClr val="dk1"/>
                </a:solidFill>
                <a:latin typeface="Inter"/>
                <a:ea typeface="Inter"/>
                <a:cs typeface="Inter"/>
                <a:sym typeface="Inter"/>
              </a:rPr>
              <a:t>Source:</a:t>
            </a:r>
            <a:r>
              <a:rPr lang="en-US" sz="3200">
                <a:solidFill>
                  <a:schemeClr val="dk1"/>
                </a:solidFill>
                <a:latin typeface="Inter"/>
                <a:ea typeface="Inter"/>
                <a:cs typeface="Inter"/>
                <a:sym typeface="Inter"/>
              </a:rPr>
              <a:t> </a:t>
            </a:r>
            <a:r>
              <a:rPr b="1" lang="en-US" sz="3200">
                <a:solidFill>
                  <a:schemeClr val="dk1"/>
                </a:solidFill>
                <a:latin typeface="Inter"/>
                <a:ea typeface="Inter"/>
                <a:cs typeface="Inter"/>
                <a:sym typeface="Inter"/>
              </a:rPr>
              <a:t>The Encomienda System</a:t>
            </a:r>
            <a:endParaRPr b="1" sz="3200">
              <a:solidFill>
                <a:schemeClr val="dk1"/>
              </a:solidFill>
              <a:latin typeface="Inter"/>
              <a:ea typeface="Inter"/>
              <a:cs typeface="Inter"/>
              <a:sym typeface="Inter"/>
            </a:endParaRPr>
          </a:p>
          <a:p>
            <a:pPr indent="0" lvl="0" marL="114300" rtl="0" algn="l">
              <a:spcBef>
                <a:spcPts val="0"/>
              </a:spcBef>
              <a:spcAft>
                <a:spcPts val="0"/>
              </a:spcAft>
              <a:buNone/>
            </a:pPr>
            <a:r>
              <a:t/>
            </a:r>
            <a:endParaRPr sz="3200">
              <a:solidFill>
                <a:schemeClr val="dk1"/>
              </a:solidFill>
              <a:latin typeface="Inter"/>
              <a:ea typeface="Inter"/>
              <a:cs typeface="Inter"/>
              <a:sym typeface="Inter"/>
            </a:endParaRPr>
          </a:p>
          <a:p>
            <a:pPr indent="0" lvl="0" marL="114300" rtl="0" algn="l">
              <a:spcBef>
                <a:spcPts val="0"/>
              </a:spcBef>
              <a:spcAft>
                <a:spcPts val="0"/>
              </a:spcAft>
              <a:buNone/>
            </a:pPr>
            <a:r>
              <a:rPr lang="en-US" sz="3200">
                <a:solidFill>
                  <a:schemeClr val="dk1"/>
                </a:solidFill>
                <a:latin typeface="Inter"/>
                <a:ea typeface="Inter"/>
                <a:cs typeface="Inter"/>
                <a:sym typeface="Inter"/>
              </a:rPr>
              <a:t>Image adapted by Thinking Nation</a:t>
            </a:r>
            <a:endParaRPr sz="5000">
              <a:solidFill>
                <a:schemeClr val="dk1"/>
              </a:solidFill>
              <a:latin typeface="Halant"/>
              <a:ea typeface="Halant"/>
              <a:cs typeface="Halant"/>
              <a:sym typeface="Halant"/>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30"/>
          <p:cNvSpPr txBox="1"/>
          <p:nvPr/>
        </p:nvSpPr>
        <p:spPr>
          <a:xfrm>
            <a:off x="959250" y="918000"/>
            <a:ext cx="9119700" cy="845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Inter"/>
                <a:ea typeface="Inter"/>
                <a:cs typeface="Inter"/>
                <a:sym typeface="Inter"/>
              </a:rPr>
              <a:t>The cause for which the Christians have slain and destroyed so many and such infinite numbers of souls, has been simply to get, as their ultimate end, the Indians’ gold of them, and to stuff themselves with riches in a very few days, and to raise themselves to high estates  without proportion to their birth or breeding, it should be noted  owing to the insatiable greed and ambition that they have had, which has been greater than any the world has ever seen before. . . [A]ll the Indians of all the Indies never once did aught hurt or wrong to Christians, but rather held them to be descended from heaven, from the sky, until many times they or their neighbours received from the Christians many acts of wrongful harm, theft, murder, violence, and vexation. . . </a:t>
            </a:r>
            <a:endParaRPr sz="3200">
              <a:solidFill>
                <a:schemeClr val="dk1"/>
              </a:solidFill>
              <a:latin typeface="Inter"/>
              <a:ea typeface="Inter"/>
              <a:cs typeface="Inter"/>
              <a:sym typeface="Inter"/>
            </a:endParaRPr>
          </a:p>
        </p:txBody>
      </p:sp>
      <p:sp>
        <p:nvSpPr>
          <p:cNvPr id="375" name="Google Shape;375;p30"/>
          <p:cNvSpPr txBox="1"/>
          <p:nvPr/>
        </p:nvSpPr>
        <p:spPr>
          <a:xfrm>
            <a:off x="11082525" y="2550475"/>
            <a:ext cx="5715000" cy="48834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spcBef>
                <a:spcPts val="0"/>
              </a:spcBef>
              <a:spcAft>
                <a:spcPts val="0"/>
              </a:spcAft>
              <a:buNone/>
            </a:pPr>
            <a:r>
              <a:rPr b="1" lang="en-US" sz="3200">
                <a:solidFill>
                  <a:schemeClr val="dk1"/>
                </a:solidFill>
                <a:latin typeface="Halant"/>
                <a:ea typeface="Halant"/>
                <a:cs typeface="Halant"/>
                <a:sym typeface="Halant"/>
              </a:rPr>
              <a:t>Source:</a:t>
            </a:r>
            <a:r>
              <a:rPr lang="en-US" sz="3200">
                <a:solidFill>
                  <a:schemeClr val="dk1"/>
                </a:solidFill>
                <a:latin typeface="Halant"/>
                <a:ea typeface="Halant"/>
                <a:cs typeface="Halant"/>
                <a:sym typeface="Halant"/>
              </a:rPr>
              <a:t> Bartolomé de Las Casas, </a:t>
            </a:r>
            <a:r>
              <a:rPr i="1" lang="en-US" sz="3200">
                <a:solidFill>
                  <a:schemeClr val="dk1"/>
                </a:solidFill>
                <a:latin typeface="Halant"/>
                <a:ea typeface="Halant"/>
                <a:cs typeface="Halant"/>
                <a:sym typeface="Halant"/>
              </a:rPr>
              <a:t>A Brief Account of the Destruction of the Indies</a:t>
            </a:r>
            <a:r>
              <a:rPr lang="en-US" sz="3200">
                <a:solidFill>
                  <a:schemeClr val="dk1"/>
                </a:solidFill>
                <a:latin typeface="Halant"/>
                <a:ea typeface="Halant"/>
                <a:cs typeface="Halant"/>
                <a:sym typeface="Halant"/>
              </a:rPr>
              <a:t>, 1552.</a:t>
            </a:r>
            <a:endParaRPr sz="3200">
              <a:solidFill>
                <a:schemeClr val="dk1"/>
              </a:solidFill>
              <a:latin typeface="Halant"/>
              <a:ea typeface="Halant"/>
              <a:cs typeface="Halant"/>
              <a:sym typeface="Halant"/>
            </a:endParaRPr>
          </a:p>
          <a:p>
            <a:pPr indent="0" lvl="0" marL="114300" rtl="0" algn="l">
              <a:spcBef>
                <a:spcPts val="0"/>
              </a:spcBef>
              <a:spcAft>
                <a:spcPts val="0"/>
              </a:spcAft>
              <a:buNone/>
            </a:pPr>
            <a:r>
              <a:t/>
            </a:r>
            <a:endParaRPr sz="3200">
              <a:solidFill>
                <a:schemeClr val="dk1"/>
              </a:solidFill>
              <a:latin typeface="Halant"/>
              <a:ea typeface="Halant"/>
              <a:cs typeface="Halant"/>
              <a:sym typeface="Halant"/>
            </a:endParaRPr>
          </a:p>
          <a:p>
            <a:pPr indent="0" lvl="0" marL="114300" rtl="0" algn="l">
              <a:spcBef>
                <a:spcPts val="0"/>
              </a:spcBef>
              <a:spcAft>
                <a:spcPts val="0"/>
              </a:spcAft>
              <a:buNone/>
            </a:pPr>
            <a:r>
              <a:rPr lang="en-US" sz="2400">
                <a:solidFill>
                  <a:schemeClr val="dk1"/>
                </a:solidFill>
                <a:latin typeface="Inter"/>
                <a:ea typeface="Inter"/>
                <a:cs typeface="Inter"/>
                <a:sym typeface="Inter"/>
              </a:rPr>
              <a:t>Note: </a:t>
            </a:r>
            <a:r>
              <a:rPr lang="en-US" sz="2400">
                <a:solidFill>
                  <a:schemeClr val="dk1"/>
                </a:solidFill>
                <a:latin typeface="Inter"/>
                <a:ea typeface="Inter"/>
                <a:cs typeface="Inter"/>
                <a:sym typeface="Inter"/>
              </a:rPr>
              <a:t>Bartolomé de Las Casas (1484-1566) was one of the first Spanish settlers in the Caribbean. He initially participated in the encomienda system but later opposed it and advocated for the rights of Indigenous peoples.</a:t>
            </a:r>
            <a:endParaRPr sz="2400">
              <a:solidFill>
                <a:schemeClr val="dk1"/>
              </a:solidFill>
              <a:latin typeface="Inter"/>
              <a:ea typeface="Inter"/>
              <a:cs typeface="Inter"/>
              <a:sym typeface="Inte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p31"/>
          <p:cNvSpPr txBox="1"/>
          <p:nvPr/>
        </p:nvSpPr>
        <p:spPr>
          <a:xfrm>
            <a:off x="1040325" y="766050"/>
            <a:ext cx="9363000" cy="875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400">
                <a:solidFill>
                  <a:schemeClr val="dk1"/>
                </a:solidFill>
                <a:latin typeface="Inter"/>
                <a:ea typeface="Inter"/>
                <a:cs typeface="Inter"/>
                <a:sym typeface="Inter"/>
              </a:rPr>
              <a:t>Grants known as </a:t>
            </a:r>
            <a:r>
              <a:rPr i="1" lang="en-US" sz="3400">
                <a:solidFill>
                  <a:schemeClr val="dk1"/>
                </a:solidFill>
                <a:latin typeface="Inter"/>
                <a:ea typeface="Inter"/>
                <a:cs typeface="Inter"/>
                <a:sym typeface="Inter"/>
              </a:rPr>
              <a:t>encomiendas</a:t>
            </a:r>
            <a:r>
              <a:rPr lang="en-US" sz="3400">
                <a:solidFill>
                  <a:schemeClr val="dk1"/>
                </a:solidFill>
                <a:latin typeface="Inter"/>
                <a:ea typeface="Inter"/>
                <a:cs typeface="Inter"/>
                <a:sym typeface="Inter"/>
              </a:rPr>
              <a:t> endowed the holder, the </a:t>
            </a:r>
            <a:r>
              <a:rPr i="1" lang="en-US" sz="3400">
                <a:solidFill>
                  <a:schemeClr val="dk1"/>
                </a:solidFill>
                <a:latin typeface="Inter"/>
                <a:ea typeface="Inter"/>
                <a:cs typeface="Inter"/>
                <a:sym typeface="Inter"/>
              </a:rPr>
              <a:t>encomendero</a:t>
            </a:r>
            <a:r>
              <a:rPr lang="en-US" sz="3400">
                <a:solidFill>
                  <a:schemeClr val="dk1"/>
                </a:solidFill>
                <a:latin typeface="Inter"/>
                <a:ea typeface="Inter"/>
                <a:cs typeface="Inter"/>
                <a:sym typeface="Inter"/>
              </a:rPr>
              <a:t>, with a share in the forced labor and annual produce of the inhabitants of several Indian pueblos (villages)... As quasi-feudal lords, </a:t>
            </a:r>
            <a:r>
              <a:rPr i="1" lang="en-US" sz="3400">
                <a:solidFill>
                  <a:schemeClr val="dk1"/>
                </a:solidFill>
                <a:latin typeface="Inter"/>
                <a:ea typeface="Inter"/>
                <a:cs typeface="Inter"/>
                <a:sym typeface="Inter"/>
              </a:rPr>
              <a:t>encomenderos</a:t>
            </a:r>
            <a:r>
              <a:rPr lang="en-US" sz="3400">
                <a:solidFill>
                  <a:schemeClr val="dk1"/>
                </a:solidFill>
                <a:latin typeface="Inter"/>
                <a:ea typeface="Inter"/>
                <a:cs typeface="Inter"/>
                <a:sym typeface="Inter"/>
              </a:rPr>
              <a:t> were supposed to defend the inhabitants against other Indians and to promote their conversion to Christianity by supporting a priest and building a church…</a:t>
            </a:r>
            <a:endParaRPr sz="3400">
              <a:solidFill>
                <a:schemeClr val="dk1"/>
              </a:solidFill>
              <a:latin typeface="Inter"/>
              <a:ea typeface="Inter"/>
              <a:cs typeface="Inter"/>
              <a:sym typeface="Inter"/>
            </a:endParaRPr>
          </a:p>
          <a:p>
            <a:pPr indent="0" lvl="0" marL="0" rtl="0" algn="l">
              <a:spcBef>
                <a:spcPts val="0"/>
              </a:spcBef>
              <a:spcAft>
                <a:spcPts val="0"/>
              </a:spcAft>
              <a:buNone/>
            </a:pPr>
            <a:r>
              <a:t/>
            </a:r>
            <a:endParaRPr sz="3400">
              <a:solidFill>
                <a:schemeClr val="dk1"/>
              </a:solidFill>
              <a:latin typeface="Inter"/>
              <a:ea typeface="Inter"/>
              <a:cs typeface="Inter"/>
              <a:sym typeface="Inter"/>
            </a:endParaRPr>
          </a:p>
          <a:p>
            <a:pPr indent="0" lvl="0" marL="0" rtl="0" algn="l">
              <a:spcBef>
                <a:spcPts val="0"/>
              </a:spcBef>
              <a:spcAft>
                <a:spcPts val="0"/>
              </a:spcAft>
              <a:buNone/>
            </a:pPr>
            <a:r>
              <a:rPr lang="en-US" sz="3400">
                <a:solidFill>
                  <a:schemeClr val="dk1"/>
                </a:solidFill>
                <a:latin typeface="Inter"/>
                <a:ea typeface="Inter"/>
                <a:cs typeface="Inter"/>
                <a:sym typeface="Inter"/>
              </a:rPr>
              <a:t>Greed was a prerequisite for pursuing the hard life of a conquistador. Cortés meant to be </a:t>
            </a:r>
            <a:r>
              <a:rPr lang="en-US" sz="3400">
                <a:solidFill>
                  <a:schemeClr val="dk1"/>
                </a:solidFill>
                <a:latin typeface="Inter"/>
                <a:ea typeface="Inter"/>
                <a:cs typeface="Inter"/>
                <a:sym typeface="Inter"/>
              </a:rPr>
              <a:t>disingenuous</a:t>
            </a:r>
            <a:r>
              <a:rPr lang="en-US" sz="3400">
                <a:solidFill>
                  <a:schemeClr val="dk1"/>
                </a:solidFill>
                <a:latin typeface="Inter"/>
                <a:ea typeface="Inter"/>
                <a:cs typeface="Inter"/>
                <a:sym typeface="Inter"/>
              </a:rPr>
              <a:t> when he assured the Aztecs, “I and my companions suffer from a disease of the heart which can be cured only with gold.” </a:t>
            </a:r>
            <a:endParaRPr sz="3400">
              <a:solidFill>
                <a:schemeClr val="dk1"/>
              </a:solidFill>
              <a:latin typeface="Inter"/>
              <a:ea typeface="Inter"/>
              <a:cs typeface="Inter"/>
              <a:sym typeface="Inter"/>
            </a:endParaRPr>
          </a:p>
        </p:txBody>
      </p:sp>
      <p:sp>
        <p:nvSpPr>
          <p:cNvPr id="381" name="Google Shape;381;p31"/>
          <p:cNvSpPr txBox="1"/>
          <p:nvPr/>
        </p:nvSpPr>
        <p:spPr>
          <a:xfrm>
            <a:off x="10930125" y="3620100"/>
            <a:ext cx="6343200" cy="30468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228600" rtl="0" algn="l">
              <a:spcBef>
                <a:spcPts val="0"/>
              </a:spcBef>
              <a:spcAft>
                <a:spcPts val="0"/>
              </a:spcAft>
              <a:buNone/>
            </a:pPr>
            <a:r>
              <a:rPr b="1" lang="en-US" sz="3200">
                <a:latin typeface="Halant"/>
                <a:ea typeface="Halant"/>
                <a:cs typeface="Halant"/>
                <a:sym typeface="Halant"/>
              </a:rPr>
              <a:t>Source:</a:t>
            </a:r>
            <a:r>
              <a:rPr lang="en-US" sz="3200">
                <a:latin typeface="Halant"/>
                <a:ea typeface="Halant"/>
                <a:cs typeface="Halant"/>
                <a:sym typeface="Halant"/>
              </a:rPr>
              <a:t> Alan Taylor, </a:t>
            </a:r>
            <a:r>
              <a:rPr i="1" lang="en-US" sz="3200">
                <a:latin typeface="Halant"/>
                <a:ea typeface="Halant"/>
                <a:cs typeface="Halant"/>
                <a:sym typeface="Halant"/>
              </a:rPr>
              <a:t>American Colonies: The Settling of North America</a:t>
            </a:r>
            <a:r>
              <a:rPr lang="en-US" sz="3200">
                <a:latin typeface="Halant"/>
                <a:ea typeface="Halant"/>
                <a:cs typeface="Halant"/>
                <a:sym typeface="Halant"/>
              </a:rPr>
              <a:t>, 2001.</a:t>
            </a:r>
            <a:endParaRPr sz="3200">
              <a:latin typeface="Halant"/>
              <a:ea typeface="Halant"/>
              <a:cs typeface="Halant"/>
              <a:sym typeface="Halant"/>
            </a:endParaRPr>
          </a:p>
          <a:p>
            <a:pPr indent="0" lvl="0" marL="228600" rtl="0" algn="l">
              <a:spcBef>
                <a:spcPts val="0"/>
              </a:spcBef>
              <a:spcAft>
                <a:spcPts val="0"/>
              </a:spcAft>
              <a:buNone/>
            </a:pPr>
            <a:r>
              <a:t/>
            </a:r>
            <a:endParaRPr sz="3200">
              <a:latin typeface="Halant"/>
              <a:ea typeface="Halant"/>
              <a:cs typeface="Halant"/>
              <a:sym typeface="Halant"/>
            </a:endParaRPr>
          </a:p>
          <a:p>
            <a:pPr indent="0" lvl="0" marL="228600" rtl="0" algn="l">
              <a:spcBef>
                <a:spcPts val="0"/>
              </a:spcBef>
              <a:spcAft>
                <a:spcPts val="0"/>
              </a:spcAft>
              <a:buNone/>
            </a:pPr>
            <a:r>
              <a:rPr lang="en-US" sz="2400">
                <a:latin typeface="Inter"/>
                <a:ea typeface="Inter"/>
                <a:cs typeface="Inter"/>
                <a:sym typeface="Inter"/>
              </a:rPr>
              <a:t>Note: Alan Taylor is professor </a:t>
            </a:r>
            <a:r>
              <a:rPr lang="en-US" sz="2400">
                <a:latin typeface="Inter"/>
                <a:ea typeface="Inter"/>
                <a:cs typeface="Inter"/>
                <a:sym typeface="Inter"/>
              </a:rPr>
              <a:t>emeritus</a:t>
            </a:r>
            <a:r>
              <a:rPr lang="en-US" sz="2400">
                <a:latin typeface="Inter"/>
                <a:ea typeface="Inter"/>
                <a:cs typeface="Inter"/>
                <a:sym typeface="Inter"/>
              </a:rPr>
              <a:t> at the University of Virginia.</a:t>
            </a:r>
            <a:endParaRPr sz="2400">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1791340" y="3962780"/>
            <a:ext cx="14705400" cy="23088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5000">
                <a:solidFill>
                  <a:schemeClr val="dk1"/>
                </a:solidFill>
                <a:latin typeface="Inter"/>
                <a:ea typeface="Inter"/>
                <a:cs typeface="Inter"/>
                <a:sym typeface="Inter"/>
              </a:rPr>
              <a:t>In what ways did the Spanish encomienda system alter social and economic structures in the Americas?</a:t>
            </a:r>
            <a:endParaRPr i="1" sz="5000">
              <a:solidFill>
                <a:srgbClr val="231F20"/>
              </a:solidFill>
              <a:latin typeface="Inter"/>
              <a:ea typeface="Inter"/>
              <a:cs typeface="Inter"/>
              <a:sym typeface="Inter"/>
            </a:endParaRPr>
          </a:p>
        </p:txBody>
      </p:sp>
      <p:sp>
        <p:nvSpPr>
          <p:cNvPr id="106" name="Google Shape;106;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43" cy="937448"/>
            <a:chOff x="204" y="0"/>
            <a:chExt cx="25061391" cy="1249931"/>
          </a:xfrm>
        </p:grpSpPr>
        <p:grpSp>
          <p:nvGrpSpPr>
            <p:cNvPr id="108" name="Google Shape;108;p14"/>
            <p:cNvGrpSpPr/>
            <p:nvPr/>
          </p:nvGrpSpPr>
          <p:grpSpPr>
            <a:xfrm rot="5400000">
              <a:off x="12002369" y="-11663474"/>
              <a:ext cx="1249931" cy="24576878"/>
              <a:chOff x="0" y="-38100"/>
              <a:chExt cx="246900" cy="4854692"/>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12" name="Google Shape;112;p14"/>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14" name="Google Shape;114;p14"/>
          <p:cNvSpPr txBox="1"/>
          <p:nvPr/>
        </p:nvSpPr>
        <p:spPr>
          <a:xfrm>
            <a:off x="2553980" y="19431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grpSp>
        <p:nvGrpSpPr>
          <p:cNvPr id="115" name="Google Shape;115;p14"/>
          <p:cNvGrpSpPr/>
          <p:nvPr/>
        </p:nvGrpSpPr>
        <p:grpSpPr>
          <a:xfrm>
            <a:off x="15859155" y="-98041"/>
            <a:ext cx="1562625" cy="1771271"/>
            <a:chOff x="0" y="-130721"/>
            <a:chExt cx="2083500" cy="2361695"/>
          </a:xfrm>
        </p:grpSpPr>
        <p:grpSp>
          <p:nvGrpSpPr>
            <p:cNvPr id="116" name="Google Shape;116;p14"/>
            <p:cNvGrpSpPr/>
            <p:nvPr/>
          </p:nvGrpSpPr>
          <p:grpSpPr>
            <a:xfrm>
              <a:off x="75599" y="-130721"/>
              <a:ext cx="1932614" cy="2361695"/>
              <a:chOff x="0" y="-47625"/>
              <a:chExt cx="704100" cy="860425"/>
            </a:xfrm>
          </p:grpSpPr>
          <p:sp>
            <p:nvSpPr>
              <p:cNvPr id="117" name="Google Shape;117;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14"/>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9" name="Google Shape;119;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20" name="Google Shape;120;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32"/>
          <p:cNvSpPr txBox="1"/>
          <p:nvPr/>
        </p:nvSpPr>
        <p:spPr>
          <a:xfrm>
            <a:off x="614750" y="443100"/>
            <a:ext cx="9910200" cy="9400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000">
                <a:solidFill>
                  <a:schemeClr val="dk1"/>
                </a:solidFill>
                <a:latin typeface="Inter"/>
                <a:ea typeface="Inter"/>
                <a:cs typeface="Inter"/>
                <a:sym typeface="Inter"/>
              </a:rPr>
              <a:t>In parts of America, Indian women also supplied forced labor tribute (</a:t>
            </a:r>
            <a:r>
              <a:rPr i="1" lang="en-US" sz="3000">
                <a:solidFill>
                  <a:schemeClr val="dk1"/>
                </a:solidFill>
                <a:latin typeface="Inter"/>
                <a:ea typeface="Inter"/>
                <a:cs typeface="Inter"/>
                <a:sym typeface="Inter"/>
              </a:rPr>
              <a:t>servicio personal</a:t>
            </a:r>
            <a:r>
              <a:rPr lang="en-US" sz="3000">
                <a:solidFill>
                  <a:schemeClr val="dk1"/>
                </a:solidFill>
                <a:latin typeface="Inter"/>
                <a:ea typeface="Inter"/>
                <a:cs typeface="Inter"/>
                <a:sym typeface="Inter"/>
              </a:rPr>
              <a:t>), often exacted by the encomendero in the form of domestic service… Young adolescent girls who worked as domestics or nursemaids were in especially high demand. Indian women working and living in the homes of Spaniards, especially those forced into personal service in rural settings, could be abused physically, emotionally, and sexually with little effective recourse to justice…</a:t>
            </a:r>
            <a:endParaRPr sz="3000">
              <a:solidFill>
                <a:schemeClr val="dk1"/>
              </a:solidFill>
              <a:latin typeface="Inter"/>
              <a:ea typeface="Inter"/>
              <a:cs typeface="Inter"/>
              <a:sym typeface="Inter"/>
            </a:endParaRPr>
          </a:p>
          <a:p>
            <a:pPr indent="0" lvl="0" marL="0" rtl="0" algn="l">
              <a:spcBef>
                <a:spcPts val="0"/>
              </a:spcBef>
              <a:spcAft>
                <a:spcPts val="0"/>
              </a:spcAft>
              <a:buNone/>
            </a:pPr>
            <a:r>
              <a:t/>
            </a:r>
            <a:endParaRPr sz="3000">
              <a:solidFill>
                <a:schemeClr val="dk1"/>
              </a:solidFill>
              <a:latin typeface="Inter"/>
              <a:ea typeface="Inter"/>
              <a:cs typeface="Inter"/>
              <a:sym typeface="Inter"/>
            </a:endParaRPr>
          </a:p>
          <a:p>
            <a:pPr indent="0" lvl="0" marL="0" rtl="0" algn="l">
              <a:spcBef>
                <a:spcPts val="0"/>
              </a:spcBef>
              <a:spcAft>
                <a:spcPts val="0"/>
              </a:spcAft>
              <a:buNone/>
            </a:pPr>
            <a:r>
              <a:rPr lang="en-US" sz="3000">
                <a:solidFill>
                  <a:schemeClr val="dk1"/>
                </a:solidFill>
                <a:latin typeface="Inter"/>
                <a:ea typeface="Inter"/>
                <a:cs typeface="Inter"/>
                <a:sym typeface="Inter"/>
              </a:rPr>
              <a:t>The effect of heavy labor on Indian women, especially work that required the lifting and carrying of heavy loads, probably lowered their reproduction rate. The forced absence of either the husband or wife in order to provide personal labor tribute also tended to have the same result. Abuse and labor also led to suicide and produced such despair that in some regions Indian women were accused of murdering their own children.</a:t>
            </a:r>
            <a:r>
              <a:rPr lang="en-US" sz="3000">
                <a:solidFill>
                  <a:schemeClr val="dk1"/>
                </a:solidFill>
                <a:latin typeface="Calibri"/>
                <a:ea typeface="Calibri"/>
                <a:cs typeface="Calibri"/>
                <a:sym typeface="Calibri"/>
              </a:rPr>
              <a:t> </a:t>
            </a:r>
            <a:endParaRPr sz="3000">
              <a:solidFill>
                <a:schemeClr val="dk1"/>
              </a:solidFill>
              <a:latin typeface="Calibri"/>
              <a:ea typeface="Calibri"/>
              <a:cs typeface="Calibri"/>
              <a:sym typeface="Calibri"/>
            </a:endParaRPr>
          </a:p>
        </p:txBody>
      </p:sp>
      <p:sp>
        <p:nvSpPr>
          <p:cNvPr id="387" name="Google Shape;387;p32"/>
          <p:cNvSpPr txBox="1"/>
          <p:nvPr/>
        </p:nvSpPr>
        <p:spPr>
          <a:xfrm>
            <a:off x="11254375" y="3174300"/>
            <a:ext cx="5715000" cy="39384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114300" rtl="0" algn="l">
              <a:spcBef>
                <a:spcPts val="0"/>
              </a:spcBef>
              <a:spcAft>
                <a:spcPts val="0"/>
              </a:spcAft>
              <a:buNone/>
            </a:pPr>
            <a:r>
              <a:rPr b="1" lang="en-US" sz="3200">
                <a:solidFill>
                  <a:schemeClr val="dk1"/>
                </a:solidFill>
                <a:latin typeface="Halant"/>
                <a:ea typeface="Halant"/>
                <a:cs typeface="Halant"/>
                <a:sym typeface="Halant"/>
              </a:rPr>
              <a:t>Source:</a:t>
            </a:r>
            <a:r>
              <a:rPr lang="en-US" sz="3200">
                <a:solidFill>
                  <a:schemeClr val="dk1"/>
                </a:solidFill>
                <a:latin typeface="Halant"/>
                <a:ea typeface="Halant"/>
                <a:cs typeface="Halant"/>
                <a:sym typeface="Halant"/>
              </a:rPr>
              <a:t> </a:t>
            </a:r>
            <a:r>
              <a:rPr lang="en-US" sz="3200">
                <a:solidFill>
                  <a:schemeClr val="dk1"/>
                </a:solidFill>
                <a:latin typeface="Halant"/>
                <a:ea typeface="Halant"/>
                <a:cs typeface="Halant"/>
                <a:sym typeface="Halant"/>
              </a:rPr>
              <a:t>Susan Migden Socolow, </a:t>
            </a:r>
            <a:r>
              <a:rPr i="1" lang="en-US" sz="3200">
                <a:solidFill>
                  <a:schemeClr val="dk1"/>
                </a:solidFill>
                <a:latin typeface="Halant"/>
                <a:ea typeface="Halant"/>
                <a:cs typeface="Halant"/>
                <a:sym typeface="Halant"/>
              </a:rPr>
              <a:t>The Women of Colonial Latin America</a:t>
            </a:r>
            <a:r>
              <a:rPr lang="en-US" sz="3200">
                <a:solidFill>
                  <a:schemeClr val="dk1"/>
                </a:solidFill>
                <a:latin typeface="Halant"/>
                <a:ea typeface="Halant"/>
                <a:cs typeface="Halant"/>
                <a:sym typeface="Halant"/>
              </a:rPr>
              <a:t>, 2015.</a:t>
            </a:r>
            <a:endParaRPr sz="3200">
              <a:solidFill>
                <a:schemeClr val="dk1"/>
              </a:solidFill>
              <a:latin typeface="Halant"/>
              <a:ea typeface="Halant"/>
              <a:cs typeface="Halant"/>
              <a:sym typeface="Halant"/>
            </a:endParaRPr>
          </a:p>
          <a:p>
            <a:pPr indent="0" lvl="0" marL="114300" rtl="0" algn="l">
              <a:spcBef>
                <a:spcPts val="0"/>
              </a:spcBef>
              <a:spcAft>
                <a:spcPts val="0"/>
              </a:spcAft>
              <a:buNone/>
            </a:pPr>
            <a:r>
              <a:t/>
            </a:r>
            <a:endParaRPr sz="3200">
              <a:solidFill>
                <a:schemeClr val="dk1"/>
              </a:solidFill>
              <a:latin typeface="Halant"/>
              <a:ea typeface="Halant"/>
              <a:cs typeface="Halant"/>
              <a:sym typeface="Halant"/>
            </a:endParaRPr>
          </a:p>
          <a:p>
            <a:pPr indent="0" lvl="0" marL="114300" rtl="0" algn="l">
              <a:spcBef>
                <a:spcPts val="0"/>
              </a:spcBef>
              <a:spcAft>
                <a:spcPts val="0"/>
              </a:spcAft>
              <a:buNone/>
            </a:pPr>
            <a:r>
              <a:rPr lang="en-US" sz="2400">
                <a:solidFill>
                  <a:schemeClr val="dk1"/>
                </a:solidFill>
                <a:latin typeface="Inter"/>
                <a:ea typeface="Inter"/>
                <a:cs typeface="Inter"/>
                <a:sym typeface="Inter"/>
              </a:rPr>
              <a:t>Note: Susan Migden Socolow was Samuel Candler Dobbs Professor of Latin American History at Emory University</a:t>
            </a:r>
            <a:endParaRPr sz="2400">
              <a:solidFill>
                <a:schemeClr val="dk1"/>
              </a:solidFill>
              <a:latin typeface="Inter"/>
              <a:ea typeface="Inter"/>
              <a:cs typeface="Inter"/>
              <a:sym typeface="Inter"/>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33"/>
          <p:cNvSpPr txBox="1"/>
          <p:nvPr/>
        </p:nvSpPr>
        <p:spPr>
          <a:xfrm>
            <a:off x="695775" y="689025"/>
            <a:ext cx="10497900" cy="875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chemeClr val="dk1"/>
                </a:solidFill>
                <a:latin typeface="Inter"/>
                <a:ea typeface="Inter"/>
                <a:cs typeface="Inter"/>
                <a:sym typeface="Inter"/>
              </a:rPr>
              <a:t>In 1495, Columbus shipped 550 Indians in four ships back to Spain for sale. More than two hundred died en route, and their bodies were cast into the sea. By 1499, Columbus was regularly shipping Indians back to Spain, where they were sold in Andalusian markets… But eventually he realized it would be more profitable to keep Indians in the New World in slavery than to send them back to Spanish markets. Columbus wrote that he “would have sent many Indians to Castile, and they would have been sold, and they would have become instructed in our Holy Faith and customs, and then they would have returned to their lands to teach the others,” but the Indians stayed in the Caribbean because “the Indians of Española were and are </a:t>
            </a:r>
            <a:r>
              <a:rPr i="1" lang="en-US" sz="3200">
                <a:solidFill>
                  <a:schemeClr val="dk1"/>
                </a:solidFill>
                <a:latin typeface="Inter"/>
                <a:ea typeface="Inter"/>
                <a:cs typeface="Inter"/>
                <a:sym typeface="Inter"/>
              </a:rPr>
              <a:t>the greatest wealth of the island</a:t>
            </a:r>
            <a:r>
              <a:rPr lang="en-US" sz="3200">
                <a:solidFill>
                  <a:schemeClr val="dk1"/>
                </a:solidFill>
                <a:latin typeface="Inter"/>
                <a:ea typeface="Inter"/>
                <a:cs typeface="Inter"/>
                <a:sym typeface="Inter"/>
              </a:rPr>
              <a:t>, because they are the ones who dig, and harvest, and collect the bread, and other supplies, and gather the gold from the mines, and do all the work of men and beasts alike.” </a:t>
            </a:r>
            <a:endParaRPr sz="3200">
              <a:solidFill>
                <a:schemeClr val="dk1"/>
              </a:solidFill>
              <a:latin typeface="Inter"/>
              <a:ea typeface="Inter"/>
              <a:cs typeface="Inter"/>
              <a:sym typeface="Inter"/>
            </a:endParaRPr>
          </a:p>
        </p:txBody>
      </p:sp>
      <p:sp>
        <p:nvSpPr>
          <p:cNvPr id="393" name="Google Shape;393;p33"/>
          <p:cNvSpPr txBox="1"/>
          <p:nvPr/>
        </p:nvSpPr>
        <p:spPr>
          <a:xfrm>
            <a:off x="12024450" y="2819700"/>
            <a:ext cx="5715000" cy="4647600"/>
          </a:xfrm>
          <a:prstGeom prst="rect">
            <a:avLst/>
          </a:prstGeom>
          <a:noFill/>
          <a:ln cap="flat" cmpd="sng" w="28575">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285750" rtl="0" algn="l">
              <a:spcBef>
                <a:spcPts val="0"/>
              </a:spcBef>
              <a:spcAft>
                <a:spcPts val="0"/>
              </a:spcAft>
              <a:buNone/>
            </a:pPr>
            <a:r>
              <a:rPr b="1" lang="en-US" sz="3200">
                <a:latin typeface="Halant"/>
                <a:ea typeface="Halant"/>
                <a:cs typeface="Halant"/>
                <a:sym typeface="Halant"/>
              </a:rPr>
              <a:t>Source:</a:t>
            </a:r>
            <a:r>
              <a:rPr lang="en-US" sz="3200">
                <a:latin typeface="Halant"/>
                <a:ea typeface="Halant"/>
                <a:cs typeface="Halant"/>
                <a:sym typeface="Halant"/>
              </a:rPr>
              <a:t> </a:t>
            </a:r>
            <a:r>
              <a:rPr lang="en-US" sz="3200">
                <a:latin typeface="Calibri"/>
                <a:ea typeface="Calibri"/>
                <a:cs typeface="Calibri"/>
                <a:sym typeface="Calibri"/>
              </a:rPr>
              <a:t>David Treuer, </a:t>
            </a:r>
            <a:r>
              <a:rPr i="1" lang="en-US" sz="3200">
                <a:latin typeface="Calibri"/>
                <a:ea typeface="Calibri"/>
                <a:cs typeface="Calibri"/>
                <a:sym typeface="Calibri"/>
              </a:rPr>
              <a:t>The Heartbeat of Wounded Knee: Native America from 1890 to the Present</a:t>
            </a:r>
            <a:r>
              <a:rPr lang="en-US" sz="3200">
                <a:latin typeface="Calibri"/>
                <a:ea typeface="Calibri"/>
                <a:cs typeface="Calibri"/>
                <a:sym typeface="Calibri"/>
              </a:rPr>
              <a:t>, 2019.</a:t>
            </a:r>
            <a:endParaRPr sz="3200">
              <a:latin typeface="Halant"/>
              <a:ea typeface="Halant"/>
              <a:cs typeface="Halant"/>
              <a:sym typeface="Halant"/>
            </a:endParaRPr>
          </a:p>
          <a:p>
            <a:pPr indent="0" lvl="0" marL="285750" rtl="0" algn="l">
              <a:spcBef>
                <a:spcPts val="0"/>
              </a:spcBef>
              <a:spcAft>
                <a:spcPts val="0"/>
              </a:spcAft>
              <a:buNone/>
            </a:pPr>
            <a:r>
              <a:t/>
            </a:r>
            <a:endParaRPr sz="3200">
              <a:latin typeface="Halant"/>
              <a:ea typeface="Halant"/>
              <a:cs typeface="Halant"/>
              <a:sym typeface="Halant"/>
            </a:endParaRPr>
          </a:p>
          <a:p>
            <a:pPr indent="0" lvl="0" marL="285750" rtl="0" algn="l">
              <a:spcBef>
                <a:spcPts val="0"/>
              </a:spcBef>
              <a:spcAft>
                <a:spcPts val="0"/>
              </a:spcAft>
              <a:buNone/>
            </a:pPr>
            <a:r>
              <a:rPr lang="en-US" sz="2400">
                <a:latin typeface="Inter"/>
                <a:ea typeface="Inter"/>
                <a:cs typeface="Inter"/>
                <a:sym typeface="Inter"/>
              </a:rPr>
              <a:t>Note: David Treuer is Ojibwe from Leech Lake Reservation in northern Minnesota. He is a professor of English at the University of Southern California.</a:t>
            </a:r>
            <a:endParaRPr sz="2400">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pic>
        <p:nvPicPr>
          <p:cNvPr id="125" name="Google Shape;125;p15"/>
          <p:cNvPicPr preferRelativeResize="0"/>
          <p:nvPr/>
        </p:nvPicPr>
        <p:blipFill>
          <a:blip r:embed="rId3">
            <a:alphaModFix/>
          </a:blip>
          <a:stretch>
            <a:fillRect/>
          </a:stretch>
        </p:blipFill>
        <p:spPr>
          <a:xfrm>
            <a:off x="363400" y="3645000"/>
            <a:ext cx="8602848" cy="4839110"/>
          </a:xfrm>
          <a:prstGeom prst="rect">
            <a:avLst/>
          </a:prstGeom>
          <a:noFill/>
          <a:ln>
            <a:noFill/>
          </a:ln>
        </p:spPr>
      </p:pic>
      <p:sp>
        <p:nvSpPr>
          <p:cNvPr id="126" name="Google Shape;126;p15"/>
          <p:cNvSpPr txBox="1"/>
          <p:nvPr/>
        </p:nvSpPr>
        <p:spPr>
          <a:xfrm>
            <a:off x="9622774" y="4219950"/>
            <a:ext cx="8003400" cy="18471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4000">
                <a:solidFill>
                  <a:srgbClr val="231F20"/>
                </a:solidFill>
                <a:latin typeface="Inter"/>
                <a:ea typeface="Inter"/>
                <a:cs typeface="Inter"/>
                <a:sym typeface="Inter"/>
              </a:rPr>
              <a:t>Dialogue about a specific topic or set of documents without verbal communication. </a:t>
            </a:r>
            <a:endParaRPr sz="4000">
              <a:solidFill>
                <a:srgbClr val="231F20"/>
              </a:solidFill>
              <a:latin typeface="Inter"/>
              <a:ea typeface="Inter"/>
              <a:cs typeface="Inter"/>
              <a:sym typeface="Inter"/>
            </a:endParaRPr>
          </a:p>
        </p:txBody>
      </p:sp>
      <p:sp>
        <p:nvSpPr>
          <p:cNvPr id="127" name="Google Shape;127;p15"/>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128" name="Google Shape;128;p15"/>
          <p:cNvGrpSpPr/>
          <p:nvPr/>
        </p:nvGrpSpPr>
        <p:grpSpPr>
          <a:xfrm>
            <a:off x="-254016" y="9230009"/>
            <a:ext cx="18796033" cy="937061"/>
            <a:chOff x="204" y="0"/>
            <a:chExt cx="25061377" cy="1249415"/>
          </a:xfrm>
        </p:grpSpPr>
        <p:grpSp>
          <p:nvGrpSpPr>
            <p:cNvPr id="129" name="Google Shape;129;p15"/>
            <p:cNvGrpSpPr/>
            <p:nvPr/>
          </p:nvGrpSpPr>
          <p:grpSpPr>
            <a:xfrm rot="5400000">
              <a:off x="12002626" y="-11663734"/>
              <a:ext cx="1249415" cy="24576881"/>
              <a:chOff x="0" y="-38100"/>
              <a:chExt cx="246798" cy="4854693"/>
            </a:xfrm>
          </p:grpSpPr>
          <p:sp>
            <p:nvSpPr>
              <p:cNvPr id="130" name="Google Shape;130;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1" name="Google Shape;131;p15"/>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2" name="Google Shape;132;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33" name="Google Shape;133;p15"/>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34" name="Google Shape;134;p15"/>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135" name="Google Shape;135;p15"/>
          <p:cNvSpPr txBox="1"/>
          <p:nvPr/>
        </p:nvSpPr>
        <p:spPr>
          <a:xfrm>
            <a:off x="2553980" y="8763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WHAT IS A SILENT DISCUSSION?</a:t>
            </a:r>
            <a:endParaRPr/>
          </a:p>
        </p:txBody>
      </p:sp>
      <p:grpSp>
        <p:nvGrpSpPr>
          <p:cNvPr id="136" name="Google Shape;136;p15"/>
          <p:cNvGrpSpPr/>
          <p:nvPr/>
        </p:nvGrpSpPr>
        <p:grpSpPr>
          <a:xfrm>
            <a:off x="15859155" y="-98041"/>
            <a:ext cx="1562626" cy="1771266"/>
            <a:chOff x="0" y="-130721"/>
            <a:chExt cx="2083500" cy="2361688"/>
          </a:xfrm>
        </p:grpSpPr>
        <p:grpSp>
          <p:nvGrpSpPr>
            <p:cNvPr id="137" name="Google Shape;137;p15"/>
            <p:cNvGrpSpPr/>
            <p:nvPr/>
          </p:nvGrpSpPr>
          <p:grpSpPr>
            <a:xfrm>
              <a:off x="75599" y="-130721"/>
              <a:ext cx="1932284" cy="2361688"/>
              <a:chOff x="0" y="-47625"/>
              <a:chExt cx="703982" cy="860425"/>
            </a:xfrm>
          </p:grpSpPr>
          <p:sp>
            <p:nvSpPr>
              <p:cNvPr id="138" name="Google Shape;138;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9" name="Google Shape;139;p15"/>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40" name="Google Shape;140;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2</a:t>
              </a:r>
              <a:endParaRPr>
                <a:solidFill>
                  <a:schemeClr val="lt1"/>
                </a:solidFill>
              </a:endParaRPr>
            </a:p>
          </p:txBody>
        </p:sp>
      </p:grpSp>
      <p:sp>
        <p:nvSpPr>
          <p:cNvPr id="141" name="Google Shape;141;p15"/>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6"/>
          <p:cNvSpPr txBox="1"/>
          <p:nvPr/>
        </p:nvSpPr>
        <p:spPr>
          <a:xfrm>
            <a:off x="886125" y="3686550"/>
            <a:ext cx="13985700" cy="4925700"/>
          </a:xfrm>
          <a:prstGeom prst="rect">
            <a:avLst/>
          </a:prstGeom>
          <a:noFill/>
          <a:ln>
            <a:noFill/>
          </a:ln>
        </p:spPr>
        <p:txBody>
          <a:bodyPr anchorCtr="0" anchor="t" bIns="0" lIns="0" spcFirstLastPara="1" rIns="0" wrap="square" tIns="0">
            <a:spAutoFit/>
          </a:bodyPr>
          <a:lstStyle/>
          <a:p>
            <a:pPr indent="-482600" lvl="0" marL="457200" marR="0" rtl="0" algn="l">
              <a:lnSpc>
                <a:spcPct val="100000"/>
              </a:lnSpc>
              <a:spcBef>
                <a:spcPts val="0"/>
              </a:spcBef>
              <a:spcAft>
                <a:spcPts val="0"/>
              </a:spcAft>
              <a:buClr>
                <a:srgbClr val="231F20"/>
              </a:buClr>
              <a:buSzPts val="4000"/>
              <a:buFont typeface="Inter"/>
              <a:buChar char="●"/>
            </a:pPr>
            <a:r>
              <a:rPr lang="en-US" sz="4000">
                <a:solidFill>
                  <a:srgbClr val="231F20"/>
                </a:solidFill>
                <a:latin typeface="Inter"/>
                <a:ea typeface="Inter"/>
                <a:cs typeface="Inter"/>
                <a:sym typeface="Inter"/>
              </a:rPr>
              <a:t>Move quietly to your first station</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Char char="●"/>
            </a:pPr>
            <a:r>
              <a:rPr lang="en-US" sz="4000">
                <a:solidFill>
                  <a:srgbClr val="231F20"/>
                </a:solidFill>
                <a:latin typeface="Inter"/>
                <a:ea typeface="Inter"/>
                <a:cs typeface="Inter"/>
                <a:sym typeface="Inter"/>
              </a:rPr>
              <a:t>Read the document carefully</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Char char="●"/>
            </a:pPr>
            <a:r>
              <a:rPr lang="en-US" sz="4000">
                <a:solidFill>
                  <a:srgbClr val="231F20"/>
                </a:solidFill>
                <a:latin typeface="Inter"/>
                <a:ea typeface="Inter"/>
                <a:cs typeface="Inter"/>
                <a:sym typeface="Inter"/>
              </a:rPr>
              <a:t>Consider the options for written discussion (next slide)</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Char char="●"/>
            </a:pPr>
            <a:r>
              <a:rPr lang="en-US" sz="4000">
                <a:solidFill>
                  <a:srgbClr val="231F20"/>
                </a:solidFill>
                <a:latin typeface="Inter"/>
                <a:ea typeface="Inter"/>
                <a:cs typeface="Inter"/>
                <a:sym typeface="Inter"/>
              </a:rPr>
              <a:t>Contribute respectfully to the discussion</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Char char="●"/>
            </a:pPr>
            <a:r>
              <a:rPr lang="en-US" sz="4000">
                <a:solidFill>
                  <a:srgbClr val="231F20"/>
                </a:solidFill>
                <a:latin typeface="Inter"/>
                <a:ea typeface="Inter"/>
                <a:cs typeface="Inter"/>
                <a:sym typeface="Inter"/>
              </a:rPr>
              <a:t>When the time is up, leave the document at the station and move on to the next station</a:t>
            </a:r>
            <a:endParaRPr sz="4000">
              <a:solidFill>
                <a:srgbClr val="231F20"/>
              </a:solidFill>
              <a:latin typeface="Inter"/>
              <a:ea typeface="Inter"/>
              <a:cs typeface="Inter"/>
              <a:sym typeface="Inter"/>
            </a:endParaRPr>
          </a:p>
          <a:p>
            <a:pPr indent="-482600" lvl="0" marL="457200" marR="0" rtl="0" algn="l">
              <a:lnSpc>
                <a:spcPct val="100000"/>
              </a:lnSpc>
              <a:spcBef>
                <a:spcPts val="0"/>
              </a:spcBef>
              <a:spcAft>
                <a:spcPts val="0"/>
              </a:spcAft>
              <a:buClr>
                <a:srgbClr val="231F20"/>
              </a:buClr>
              <a:buSzPts val="4000"/>
              <a:buFont typeface="Inter"/>
              <a:buChar char="●"/>
            </a:pPr>
            <a:r>
              <a:rPr lang="en-US" sz="4000">
                <a:solidFill>
                  <a:srgbClr val="231F20"/>
                </a:solidFill>
                <a:latin typeface="Inter"/>
                <a:ea typeface="Inter"/>
                <a:cs typeface="Inter"/>
                <a:sym typeface="Inter"/>
              </a:rPr>
              <a:t>Silently repeat the process of reading, reflecting, and writing at each station</a:t>
            </a:r>
            <a:endParaRPr sz="4000">
              <a:solidFill>
                <a:srgbClr val="231F20"/>
              </a:solidFill>
              <a:latin typeface="Inter"/>
              <a:ea typeface="Inter"/>
              <a:cs typeface="Inter"/>
              <a:sym typeface="Inter"/>
            </a:endParaRPr>
          </a:p>
        </p:txBody>
      </p:sp>
      <p:sp>
        <p:nvSpPr>
          <p:cNvPr id="147" name="Google Shape;147;p16"/>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48" name="Google Shape;148;p16"/>
          <p:cNvGrpSpPr/>
          <p:nvPr/>
        </p:nvGrpSpPr>
        <p:grpSpPr>
          <a:xfrm>
            <a:off x="-254016" y="9230009"/>
            <a:ext cx="18796043" cy="937448"/>
            <a:chOff x="204" y="0"/>
            <a:chExt cx="25061391" cy="1249931"/>
          </a:xfrm>
        </p:grpSpPr>
        <p:grpSp>
          <p:nvGrpSpPr>
            <p:cNvPr id="149" name="Google Shape;149;p16"/>
            <p:cNvGrpSpPr/>
            <p:nvPr/>
          </p:nvGrpSpPr>
          <p:grpSpPr>
            <a:xfrm rot="5400000">
              <a:off x="12002369" y="-11663474"/>
              <a:ext cx="1249931" cy="24576878"/>
              <a:chOff x="0" y="-38100"/>
              <a:chExt cx="246900" cy="4854692"/>
            </a:xfrm>
          </p:grpSpPr>
          <p:sp>
            <p:nvSpPr>
              <p:cNvPr id="150" name="Google Shape;150;p16"/>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51" name="Google Shape;151;p16"/>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2" name="Google Shape;152;p16"/>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53" name="Google Shape;153;p16"/>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54" name="Google Shape;154;p16"/>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55" name="Google Shape;155;p16"/>
          <p:cNvSpPr txBox="1"/>
          <p:nvPr/>
        </p:nvSpPr>
        <p:spPr>
          <a:xfrm>
            <a:off x="2553980" y="876300"/>
            <a:ext cx="13179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SILENT DISCUSSION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EXPECTATIONS</a:t>
            </a:r>
            <a:endParaRPr b="1" sz="8499">
              <a:solidFill>
                <a:srgbClr val="231F20"/>
              </a:solidFill>
              <a:latin typeface="Halant"/>
              <a:ea typeface="Halant"/>
              <a:cs typeface="Halant"/>
              <a:sym typeface="Halant"/>
            </a:endParaRPr>
          </a:p>
        </p:txBody>
      </p:sp>
      <p:grpSp>
        <p:nvGrpSpPr>
          <p:cNvPr id="156" name="Google Shape;156;p16"/>
          <p:cNvGrpSpPr/>
          <p:nvPr/>
        </p:nvGrpSpPr>
        <p:grpSpPr>
          <a:xfrm>
            <a:off x="15859155" y="-98041"/>
            <a:ext cx="1562625" cy="1771271"/>
            <a:chOff x="0" y="-130721"/>
            <a:chExt cx="2083500" cy="2361695"/>
          </a:xfrm>
        </p:grpSpPr>
        <p:grpSp>
          <p:nvGrpSpPr>
            <p:cNvPr id="157" name="Google Shape;157;p16"/>
            <p:cNvGrpSpPr/>
            <p:nvPr/>
          </p:nvGrpSpPr>
          <p:grpSpPr>
            <a:xfrm>
              <a:off x="75599" y="-130721"/>
              <a:ext cx="1932614" cy="2361695"/>
              <a:chOff x="0" y="-47625"/>
              <a:chExt cx="704100" cy="860425"/>
            </a:xfrm>
          </p:grpSpPr>
          <p:sp>
            <p:nvSpPr>
              <p:cNvPr id="158" name="Google Shape;158;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9" name="Google Shape;159;p16"/>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0" name="Google Shape;160;p16"/>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3</a:t>
              </a:r>
              <a:endParaRPr>
                <a:solidFill>
                  <a:schemeClr val="lt1"/>
                </a:solidFill>
              </a:endParaRPr>
            </a:p>
          </p:txBody>
        </p:sp>
      </p:grpSp>
      <p:sp>
        <p:nvSpPr>
          <p:cNvPr id="161" name="Google Shape;161;p16"/>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pic>
        <p:nvPicPr>
          <p:cNvPr id="166" name="Google Shape;166;p17"/>
          <p:cNvPicPr preferRelativeResize="0"/>
          <p:nvPr/>
        </p:nvPicPr>
        <p:blipFill>
          <a:blip r:embed="rId3">
            <a:alphaModFix/>
          </a:blip>
          <a:stretch>
            <a:fillRect/>
          </a:stretch>
        </p:blipFill>
        <p:spPr>
          <a:xfrm>
            <a:off x="9690300" y="3998200"/>
            <a:ext cx="7882123" cy="4433708"/>
          </a:xfrm>
          <a:prstGeom prst="rect">
            <a:avLst/>
          </a:prstGeom>
          <a:noFill/>
          <a:ln>
            <a:noFill/>
          </a:ln>
        </p:spPr>
      </p:pic>
      <p:sp>
        <p:nvSpPr>
          <p:cNvPr id="167" name="Google Shape;167;p17"/>
          <p:cNvSpPr txBox="1"/>
          <p:nvPr/>
        </p:nvSpPr>
        <p:spPr>
          <a:xfrm>
            <a:off x="886125" y="3534150"/>
            <a:ext cx="9517200" cy="5102700"/>
          </a:xfrm>
          <a:prstGeom prst="rect">
            <a:avLst/>
          </a:prstGeom>
          <a:noFill/>
          <a:ln>
            <a:noFill/>
          </a:ln>
        </p:spPr>
        <p:txBody>
          <a:bodyPr anchorCtr="0" anchor="t" bIns="0" lIns="0" spcFirstLastPara="1" rIns="0" wrap="square" tIns="0">
            <a:spAutoFit/>
          </a:bodyPr>
          <a:lstStyle/>
          <a:p>
            <a:pPr indent="-476250" lvl="0" marL="457200" marR="0" rtl="0" algn="l">
              <a:lnSpc>
                <a:spcPct val="150000"/>
              </a:lnSpc>
              <a:spcBef>
                <a:spcPts val="0"/>
              </a:spcBef>
              <a:spcAft>
                <a:spcPts val="0"/>
              </a:spcAft>
              <a:buClr>
                <a:srgbClr val="231F20"/>
              </a:buClr>
              <a:buSzPts val="3900"/>
              <a:buFont typeface="Inter"/>
              <a:buChar char="●"/>
            </a:pPr>
            <a:r>
              <a:rPr lang="en-US" sz="3900">
                <a:solidFill>
                  <a:srgbClr val="231F20"/>
                </a:solidFill>
                <a:latin typeface="Inter"/>
                <a:ea typeface="Inter"/>
                <a:cs typeface="Inter"/>
                <a:sym typeface="Inter"/>
              </a:rPr>
              <a:t>Answer the question</a:t>
            </a:r>
            <a:endParaRPr sz="3900">
              <a:solidFill>
                <a:srgbClr val="231F20"/>
              </a:solidFill>
              <a:latin typeface="Inter"/>
              <a:ea typeface="Inter"/>
              <a:cs typeface="Inter"/>
              <a:sym typeface="Inter"/>
            </a:endParaRPr>
          </a:p>
          <a:p>
            <a:pPr indent="-476250" lvl="0" marL="457200" marR="0" rtl="0" algn="l">
              <a:lnSpc>
                <a:spcPct val="150000"/>
              </a:lnSpc>
              <a:spcBef>
                <a:spcPts val="0"/>
              </a:spcBef>
              <a:spcAft>
                <a:spcPts val="0"/>
              </a:spcAft>
              <a:buClr>
                <a:srgbClr val="231F20"/>
              </a:buClr>
              <a:buSzPts val="3900"/>
              <a:buFont typeface="Inter"/>
              <a:buChar char="●"/>
            </a:pPr>
            <a:r>
              <a:rPr lang="en-US" sz="3900">
                <a:solidFill>
                  <a:srgbClr val="231F20"/>
                </a:solidFill>
                <a:latin typeface="Inter"/>
                <a:ea typeface="Inter"/>
                <a:cs typeface="Inter"/>
                <a:sym typeface="Inter"/>
              </a:rPr>
              <a:t>Ask a question</a:t>
            </a:r>
            <a:endParaRPr sz="3900">
              <a:solidFill>
                <a:srgbClr val="231F20"/>
              </a:solidFill>
              <a:latin typeface="Inter"/>
              <a:ea typeface="Inter"/>
              <a:cs typeface="Inter"/>
              <a:sym typeface="Inter"/>
            </a:endParaRPr>
          </a:p>
          <a:p>
            <a:pPr indent="-476250" lvl="0" marL="457200" marR="0" rtl="0" algn="l">
              <a:lnSpc>
                <a:spcPct val="150000"/>
              </a:lnSpc>
              <a:spcBef>
                <a:spcPts val="0"/>
              </a:spcBef>
              <a:spcAft>
                <a:spcPts val="0"/>
              </a:spcAft>
              <a:buClr>
                <a:srgbClr val="231F20"/>
              </a:buClr>
              <a:buSzPts val="3900"/>
              <a:buFont typeface="Inter"/>
              <a:buChar char="●"/>
            </a:pPr>
            <a:r>
              <a:rPr lang="en-US" sz="3900">
                <a:solidFill>
                  <a:srgbClr val="231F20"/>
                </a:solidFill>
                <a:latin typeface="Inter"/>
                <a:ea typeface="Inter"/>
                <a:cs typeface="Inter"/>
                <a:sym typeface="Inter"/>
              </a:rPr>
              <a:t>Connect to something you know</a:t>
            </a:r>
            <a:endParaRPr sz="3900">
              <a:solidFill>
                <a:srgbClr val="231F20"/>
              </a:solidFill>
              <a:latin typeface="Inter"/>
              <a:ea typeface="Inter"/>
              <a:cs typeface="Inter"/>
              <a:sym typeface="Inter"/>
            </a:endParaRPr>
          </a:p>
          <a:p>
            <a:pPr indent="-476250" lvl="0" marL="457200" marR="0" rtl="0" algn="l">
              <a:lnSpc>
                <a:spcPct val="150000"/>
              </a:lnSpc>
              <a:spcBef>
                <a:spcPts val="0"/>
              </a:spcBef>
              <a:spcAft>
                <a:spcPts val="0"/>
              </a:spcAft>
              <a:buClr>
                <a:srgbClr val="231F20"/>
              </a:buClr>
              <a:buSzPts val="3900"/>
              <a:buFont typeface="Inter"/>
              <a:buChar char="●"/>
            </a:pPr>
            <a:r>
              <a:rPr lang="en-US" sz="3900">
                <a:solidFill>
                  <a:srgbClr val="231F20"/>
                </a:solidFill>
                <a:latin typeface="Inter"/>
                <a:ea typeface="Inter"/>
                <a:cs typeface="Inter"/>
                <a:sym typeface="Inter"/>
              </a:rPr>
              <a:t>Draw a visual representation</a:t>
            </a:r>
            <a:endParaRPr sz="3900">
              <a:solidFill>
                <a:srgbClr val="231F20"/>
              </a:solidFill>
              <a:latin typeface="Inter"/>
              <a:ea typeface="Inter"/>
              <a:cs typeface="Inter"/>
              <a:sym typeface="Inter"/>
            </a:endParaRPr>
          </a:p>
          <a:p>
            <a:pPr indent="-476250" lvl="0" marL="457200" marR="0" rtl="0" algn="l">
              <a:lnSpc>
                <a:spcPct val="150000"/>
              </a:lnSpc>
              <a:spcBef>
                <a:spcPts val="0"/>
              </a:spcBef>
              <a:spcAft>
                <a:spcPts val="0"/>
              </a:spcAft>
              <a:buClr>
                <a:srgbClr val="231F20"/>
              </a:buClr>
              <a:buSzPts val="3900"/>
              <a:buFont typeface="Inter"/>
              <a:buChar char="●"/>
            </a:pPr>
            <a:r>
              <a:rPr lang="en-US" sz="3900">
                <a:solidFill>
                  <a:srgbClr val="231F20"/>
                </a:solidFill>
                <a:latin typeface="Inter"/>
                <a:ea typeface="Inter"/>
                <a:cs typeface="Inter"/>
                <a:sym typeface="Inter"/>
              </a:rPr>
              <a:t>Build on a peer’s comment</a:t>
            </a:r>
            <a:endParaRPr sz="3900">
              <a:solidFill>
                <a:srgbClr val="231F20"/>
              </a:solidFill>
              <a:latin typeface="Inter"/>
              <a:ea typeface="Inter"/>
              <a:cs typeface="Inter"/>
              <a:sym typeface="Inter"/>
            </a:endParaRPr>
          </a:p>
          <a:p>
            <a:pPr indent="-476250" lvl="0" marL="457200" marR="0" rtl="0" algn="l">
              <a:lnSpc>
                <a:spcPct val="150000"/>
              </a:lnSpc>
              <a:spcBef>
                <a:spcPts val="0"/>
              </a:spcBef>
              <a:spcAft>
                <a:spcPts val="0"/>
              </a:spcAft>
              <a:buClr>
                <a:srgbClr val="231F20"/>
              </a:buClr>
              <a:buSzPts val="3900"/>
              <a:buFont typeface="Inter"/>
              <a:buChar char="●"/>
            </a:pPr>
            <a:r>
              <a:rPr lang="en-US" sz="3900">
                <a:solidFill>
                  <a:srgbClr val="231F20"/>
                </a:solidFill>
                <a:latin typeface="Inter"/>
                <a:ea typeface="Inter"/>
                <a:cs typeface="Inter"/>
                <a:sym typeface="Inter"/>
              </a:rPr>
              <a:t>Challenge a peer’s comment</a:t>
            </a:r>
            <a:endParaRPr sz="3900">
              <a:solidFill>
                <a:srgbClr val="231F20"/>
              </a:solidFill>
              <a:latin typeface="Inter"/>
              <a:ea typeface="Inter"/>
              <a:cs typeface="Inter"/>
              <a:sym typeface="Inter"/>
            </a:endParaRPr>
          </a:p>
        </p:txBody>
      </p:sp>
      <p:sp>
        <p:nvSpPr>
          <p:cNvPr id="168" name="Google Shape;168;p17"/>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169" name="Google Shape;169;p17"/>
          <p:cNvGrpSpPr/>
          <p:nvPr/>
        </p:nvGrpSpPr>
        <p:grpSpPr>
          <a:xfrm>
            <a:off x="-254016" y="9230009"/>
            <a:ext cx="18796043" cy="937448"/>
            <a:chOff x="204" y="0"/>
            <a:chExt cx="25061391" cy="1249931"/>
          </a:xfrm>
        </p:grpSpPr>
        <p:grpSp>
          <p:nvGrpSpPr>
            <p:cNvPr id="170" name="Google Shape;170;p17"/>
            <p:cNvGrpSpPr/>
            <p:nvPr/>
          </p:nvGrpSpPr>
          <p:grpSpPr>
            <a:xfrm rot="5400000">
              <a:off x="12002369" y="-11663474"/>
              <a:ext cx="1249931" cy="24576878"/>
              <a:chOff x="0" y="-38100"/>
              <a:chExt cx="246900" cy="4854692"/>
            </a:xfrm>
          </p:grpSpPr>
          <p:sp>
            <p:nvSpPr>
              <p:cNvPr id="171" name="Google Shape;171;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72" name="Google Shape;172;p17"/>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3" name="Google Shape;173;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4" name="Google Shape;174;p17"/>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75" name="Google Shape;175;p17"/>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76" name="Google Shape;176;p17"/>
          <p:cNvSpPr txBox="1"/>
          <p:nvPr/>
        </p:nvSpPr>
        <p:spPr>
          <a:xfrm>
            <a:off x="1442549" y="812700"/>
            <a:ext cx="15402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SILENT DISCUSSION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ROUND 1 WRITING OPTIONS</a:t>
            </a:r>
            <a:endParaRPr b="1" sz="8499">
              <a:solidFill>
                <a:srgbClr val="231F20"/>
              </a:solidFill>
              <a:latin typeface="Halant"/>
              <a:ea typeface="Halant"/>
              <a:cs typeface="Halant"/>
              <a:sym typeface="Halant"/>
            </a:endParaRPr>
          </a:p>
        </p:txBody>
      </p:sp>
      <p:grpSp>
        <p:nvGrpSpPr>
          <p:cNvPr id="177" name="Google Shape;177;p17"/>
          <p:cNvGrpSpPr/>
          <p:nvPr/>
        </p:nvGrpSpPr>
        <p:grpSpPr>
          <a:xfrm>
            <a:off x="15859155" y="-98041"/>
            <a:ext cx="1562625" cy="1771271"/>
            <a:chOff x="0" y="-130721"/>
            <a:chExt cx="2083500" cy="2361695"/>
          </a:xfrm>
        </p:grpSpPr>
        <p:grpSp>
          <p:nvGrpSpPr>
            <p:cNvPr id="178" name="Google Shape;178;p17"/>
            <p:cNvGrpSpPr/>
            <p:nvPr/>
          </p:nvGrpSpPr>
          <p:grpSpPr>
            <a:xfrm>
              <a:off x="75599" y="-130721"/>
              <a:ext cx="1932614" cy="2361695"/>
              <a:chOff x="0" y="-47625"/>
              <a:chExt cx="704100" cy="860425"/>
            </a:xfrm>
          </p:grpSpPr>
          <p:sp>
            <p:nvSpPr>
              <p:cNvPr id="179" name="Google Shape;179;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7"/>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1" name="Google Shape;181;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182" name="Google Shape;182;p17"/>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6" name="Shape 186"/>
        <p:cNvGrpSpPr/>
        <p:nvPr/>
      </p:nvGrpSpPr>
      <p:grpSpPr>
        <a:xfrm>
          <a:off x="0" y="0"/>
          <a:ext cx="0" cy="0"/>
          <a:chOff x="0" y="0"/>
          <a:chExt cx="0" cy="0"/>
        </a:xfrm>
      </p:grpSpPr>
      <p:pic>
        <p:nvPicPr>
          <p:cNvPr id="187" name="Google Shape;187;p18"/>
          <p:cNvPicPr preferRelativeResize="0"/>
          <p:nvPr/>
        </p:nvPicPr>
        <p:blipFill>
          <a:blip r:embed="rId3">
            <a:alphaModFix/>
          </a:blip>
          <a:stretch>
            <a:fillRect/>
          </a:stretch>
        </p:blipFill>
        <p:spPr>
          <a:xfrm>
            <a:off x="9690300" y="3998200"/>
            <a:ext cx="7882123" cy="4433708"/>
          </a:xfrm>
          <a:prstGeom prst="rect">
            <a:avLst/>
          </a:prstGeom>
          <a:noFill/>
          <a:ln>
            <a:noFill/>
          </a:ln>
        </p:spPr>
      </p:pic>
      <p:sp>
        <p:nvSpPr>
          <p:cNvPr id="188" name="Google Shape;188;p18"/>
          <p:cNvSpPr txBox="1"/>
          <p:nvPr/>
        </p:nvSpPr>
        <p:spPr>
          <a:xfrm>
            <a:off x="886125" y="3534150"/>
            <a:ext cx="16686300" cy="5402700"/>
          </a:xfrm>
          <a:prstGeom prst="rect">
            <a:avLst/>
          </a:prstGeom>
          <a:noFill/>
          <a:ln>
            <a:noFill/>
          </a:ln>
        </p:spPr>
        <p:txBody>
          <a:bodyPr anchorCtr="0" anchor="t" bIns="0" lIns="0" spcFirstLastPara="1" rIns="0" wrap="square" tIns="0">
            <a:spAutoFit/>
          </a:bodyPr>
          <a:lstStyle/>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According to the source, what was the impact of the encomienda system?</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What vocabulary is unclear?</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Ask a question about the source</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Answer a question</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Connect to something you know</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Draw a visual representation</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Predict what happened next</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Build on a peer’s comment</a:t>
            </a:r>
            <a:endParaRPr sz="2700">
              <a:solidFill>
                <a:srgbClr val="231F20"/>
              </a:solidFill>
              <a:latin typeface="Inter"/>
              <a:ea typeface="Inter"/>
              <a:cs typeface="Inter"/>
              <a:sym typeface="Inter"/>
            </a:endParaRPr>
          </a:p>
          <a:p>
            <a:pPr indent="-400050" lvl="0" marL="457200" marR="0" rtl="0" algn="l">
              <a:lnSpc>
                <a:spcPct val="150000"/>
              </a:lnSpc>
              <a:spcBef>
                <a:spcPts val="0"/>
              </a:spcBef>
              <a:spcAft>
                <a:spcPts val="0"/>
              </a:spcAft>
              <a:buClr>
                <a:srgbClr val="231F20"/>
              </a:buClr>
              <a:buSzPts val="2700"/>
              <a:buFont typeface="Inter"/>
              <a:buChar char="●"/>
            </a:pPr>
            <a:r>
              <a:rPr lang="en-US" sz="2700">
                <a:solidFill>
                  <a:srgbClr val="231F20"/>
                </a:solidFill>
                <a:latin typeface="Inter"/>
                <a:ea typeface="Inter"/>
                <a:cs typeface="Inter"/>
                <a:sym typeface="Inter"/>
              </a:rPr>
              <a:t>Challenge a peer’s comment</a:t>
            </a:r>
            <a:endParaRPr sz="2700">
              <a:solidFill>
                <a:srgbClr val="231F20"/>
              </a:solidFill>
              <a:latin typeface="Inter"/>
              <a:ea typeface="Inter"/>
              <a:cs typeface="Inter"/>
              <a:sym typeface="Inter"/>
            </a:endParaRPr>
          </a:p>
        </p:txBody>
      </p:sp>
      <p:sp>
        <p:nvSpPr>
          <p:cNvPr id="189" name="Google Shape;189;p18"/>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grpSp>
        <p:nvGrpSpPr>
          <p:cNvPr id="190" name="Google Shape;190;p18"/>
          <p:cNvGrpSpPr/>
          <p:nvPr/>
        </p:nvGrpSpPr>
        <p:grpSpPr>
          <a:xfrm>
            <a:off x="-254016" y="9230009"/>
            <a:ext cx="18796043" cy="937448"/>
            <a:chOff x="204" y="0"/>
            <a:chExt cx="25061391" cy="1249931"/>
          </a:xfrm>
        </p:grpSpPr>
        <p:grpSp>
          <p:nvGrpSpPr>
            <p:cNvPr id="191" name="Google Shape;191;p18"/>
            <p:cNvGrpSpPr/>
            <p:nvPr/>
          </p:nvGrpSpPr>
          <p:grpSpPr>
            <a:xfrm rot="5400000">
              <a:off x="12002369" y="-11663474"/>
              <a:ext cx="1249931" cy="24576878"/>
              <a:chOff x="0" y="-38100"/>
              <a:chExt cx="246900" cy="4854692"/>
            </a:xfrm>
          </p:grpSpPr>
          <p:sp>
            <p:nvSpPr>
              <p:cNvPr id="192" name="Google Shape;192;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93" name="Google Shape;193;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4" name="Google Shape;194;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95" name="Google Shape;195;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196" name="Google Shape;196;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197" name="Google Shape;197;p18"/>
          <p:cNvSpPr txBox="1"/>
          <p:nvPr/>
        </p:nvSpPr>
        <p:spPr>
          <a:xfrm>
            <a:off x="1442549" y="812700"/>
            <a:ext cx="15402900" cy="26163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SILENT DISCUSSION</a:t>
            </a:r>
            <a:endParaRPr b="1" sz="8499">
              <a:solidFill>
                <a:srgbClr val="231F20"/>
              </a:solidFill>
              <a:latin typeface="Halant"/>
              <a:ea typeface="Halant"/>
              <a:cs typeface="Halant"/>
              <a:sym typeface="Halant"/>
            </a:endParaRPr>
          </a:p>
          <a:p>
            <a:pPr indent="0" lvl="0" marL="0" marR="0" rtl="0" algn="ctr">
              <a:lnSpc>
                <a:spcPct val="100000"/>
              </a:lnSpc>
              <a:spcBef>
                <a:spcPts val="0"/>
              </a:spcBef>
              <a:spcAft>
                <a:spcPts val="0"/>
              </a:spcAft>
              <a:buNone/>
            </a:pPr>
            <a:r>
              <a:rPr b="1" lang="en-US" sz="8499">
                <a:solidFill>
                  <a:srgbClr val="231F20"/>
                </a:solidFill>
                <a:latin typeface="Halant"/>
                <a:ea typeface="Halant"/>
                <a:cs typeface="Halant"/>
                <a:sym typeface="Halant"/>
              </a:rPr>
              <a:t>ROUND 2 WRITING OPTIONS</a:t>
            </a:r>
            <a:endParaRPr b="1" sz="8499">
              <a:solidFill>
                <a:srgbClr val="231F20"/>
              </a:solidFill>
              <a:latin typeface="Halant"/>
              <a:ea typeface="Halant"/>
              <a:cs typeface="Halant"/>
              <a:sym typeface="Halant"/>
            </a:endParaRPr>
          </a:p>
        </p:txBody>
      </p:sp>
      <p:grpSp>
        <p:nvGrpSpPr>
          <p:cNvPr id="198" name="Google Shape;198;p18"/>
          <p:cNvGrpSpPr/>
          <p:nvPr/>
        </p:nvGrpSpPr>
        <p:grpSpPr>
          <a:xfrm>
            <a:off x="15859155" y="-98041"/>
            <a:ext cx="1562625" cy="1771271"/>
            <a:chOff x="0" y="-130721"/>
            <a:chExt cx="2083500" cy="2361695"/>
          </a:xfrm>
        </p:grpSpPr>
        <p:grpSp>
          <p:nvGrpSpPr>
            <p:cNvPr id="199" name="Google Shape;199;p18"/>
            <p:cNvGrpSpPr/>
            <p:nvPr/>
          </p:nvGrpSpPr>
          <p:grpSpPr>
            <a:xfrm>
              <a:off x="75599" y="-130721"/>
              <a:ext cx="1932614" cy="2361695"/>
              <a:chOff x="0" y="-47625"/>
              <a:chExt cx="704100" cy="860425"/>
            </a:xfrm>
          </p:grpSpPr>
          <p:sp>
            <p:nvSpPr>
              <p:cNvPr id="200" name="Google Shape;200;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2" name="Google Shape;202;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03" name="Google Shape;203;p18"/>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4">
              <a:alphaModFix/>
            </a:blip>
            <a:stretch>
              <a:fillRect b="0" l="0" r="0" t="0"/>
            </a:stretch>
          </a:blipFill>
          <a:ln>
            <a:noFill/>
          </a:ln>
        </p:spPr>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7" name="Shape 207"/>
        <p:cNvGrpSpPr/>
        <p:nvPr/>
      </p:nvGrpSpPr>
      <p:grpSpPr>
        <a:xfrm>
          <a:off x="0" y="0"/>
          <a:ext cx="0" cy="0"/>
          <a:chOff x="0" y="0"/>
          <a:chExt cx="0" cy="0"/>
        </a:xfrm>
      </p:grpSpPr>
      <p:sp>
        <p:nvSpPr>
          <p:cNvPr id="208" name="Google Shape;208;p19"/>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09" name="Google Shape;209;p19"/>
          <p:cNvGrpSpPr/>
          <p:nvPr/>
        </p:nvGrpSpPr>
        <p:grpSpPr>
          <a:xfrm>
            <a:off x="-254016" y="9230009"/>
            <a:ext cx="18796043" cy="937448"/>
            <a:chOff x="204" y="0"/>
            <a:chExt cx="25061391" cy="1249931"/>
          </a:xfrm>
        </p:grpSpPr>
        <p:grpSp>
          <p:nvGrpSpPr>
            <p:cNvPr id="210" name="Google Shape;210;p19"/>
            <p:cNvGrpSpPr/>
            <p:nvPr/>
          </p:nvGrpSpPr>
          <p:grpSpPr>
            <a:xfrm rot="5400000">
              <a:off x="12002369" y="-11663474"/>
              <a:ext cx="1249931" cy="24576878"/>
              <a:chOff x="0" y="-38100"/>
              <a:chExt cx="246900" cy="4854692"/>
            </a:xfrm>
          </p:grpSpPr>
          <p:sp>
            <p:nvSpPr>
              <p:cNvPr id="211" name="Google Shape;211;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12" name="Google Shape;212;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3" name="Google Shape;213;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14" name="Google Shape;214;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15" name="Google Shape;215;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16" name="Google Shape;216;p19"/>
          <p:cNvSpPr txBox="1"/>
          <p:nvPr/>
        </p:nvSpPr>
        <p:spPr>
          <a:xfrm>
            <a:off x="2699530" y="2834700"/>
            <a:ext cx="13179900" cy="4617600"/>
          </a:xfrm>
          <a:prstGeom prst="rect">
            <a:avLst/>
          </a:prstGeom>
          <a:no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1" lang="en-US" sz="15000">
                <a:solidFill>
                  <a:srgbClr val="231F20"/>
                </a:solidFill>
                <a:latin typeface="Halant"/>
                <a:ea typeface="Halant"/>
                <a:cs typeface="Halant"/>
                <a:sym typeface="Halant"/>
              </a:rPr>
              <a:t>ROUND 1 QUESTIONS</a:t>
            </a:r>
            <a:endParaRPr sz="15000"/>
          </a:p>
        </p:txBody>
      </p:sp>
      <p:sp>
        <p:nvSpPr>
          <p:cNvPr id="217" name="Google Shape;217;p19"/>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1" name="Shape 221"/>
        <p:cNvGrpSpPr/>
        <p:nvPr/>
      </p:nvGrpSpPr>
      <p:grpSpPr>
        <a:xfrm>
          <a:off x="0" y="0"/>
          <a:ext cx="0" cy="0"/>
          <a:chOff x="0" y="0"/>
          <a:chExt cx="0" cy="0"/>
        </a:xfrm>
      </p:grpSpPr>
      <p:grpSp>
        <p:nvGrpSpPr>
          <p:cNvPr id="222" name="Google Shape;222;p20"/>
          <p:cNvGrpSpPr/>
          <p:nvPr/>
        </p:nvGrpSpPr>
        <p:grpSpPr>
          <a:xfrm>
            <a:off x="-31071" y="-180826"/>
            <a:ext cx="4239337" cy="10467984"/>
            <a:chOff x="0" y="-241102"/>
            <a:chExt cx="5652450" cy="13957313"/>
          </a:xfrm>
        </p:grpSpPr>
        <p:grpSp>
          <p:nvGrpSpPr>
            <p:cNvPr id="223" name="Google Shape;223;p20"/>
            <p:cNvGrpSpPr/>
            <p:nvPr/>
          </p:nvGrpSpPr>
          <p:grpSpPr>
            <a:xfrm>
              <a:off x="2826056" y="-241102"/>
              <a:ext cx="2826394" cy="13957313"/>
              <a:chOff x="0" y="-47625"/>
              <a:chExt cx="558300" cy="2757000"/>
            </a:xfrm>
          </p:grpSpPr>
          <p:sp>
            <p:nvSpPr>
              <p:cNvPr id="224" name="Google Shape;224;p2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25" name="Google Shape;225;p2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26" name="Google Shape;226;p20"/>
            <p:cNvGrpSpPr/>
            <p:nvPr/>
          </p:nvGrpSpPr>
          <p:grpSpPr>
            <a:xfrm>
              <a:off x="1413028" y="-241102"/>
              <a:ext cx="2826394" cy="13957313"/>
              <a:chOff x="0" y="-47625"/>
              <a:chExt cx="558300" cy="2757000"/>
            </a:xfrm>
          </p:grpSpPr>
          <p:sp>
            <p:nvSpPr>
              <p:cNvPr id="227" name="Google Shape;227;p2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28" name="Google Shape;228;p2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29" name="Google Shape;229;p20"/>
            <p:cNvGrpSpPr/>
            <p:nvPr/>
          </p:nvGrpSpPr>
          <p:grpSpPr>
            <a:xfrm>
              <a:off x="0" y="-241102"/>
              <a:ext cx="2826394" cy="13957313"/>
              <a:chOff x="0" y="-47625"/>
              <a:chExt cx="558300" cy="2757000"/>
            </a:xfrm>
          </p:grpSpPr>
          <p:sp>
            <p:nvSpPr>
              <p:cNvPr id="230" name="Google Shape;230;p20"/>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31" name="Google Shape;231;p20"/>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32" name="Google Shape;232;p20"/>
          <p:cNvSpPr txBox="1"/>
          <p:nvPr/>
        </p:nvSpPr>
        <p:spPr>
          <a:xfrm>
            <a:off x="4353388" y="3978116"/>
            <a:ext cx="14079900" cy="32250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Is it ever acceptable for one group to take control of another group’s land and labor?</a:t>
            </a:r>
            <a:endParaRPr sz="7200">
              <a:latin typeface="Halant"/>
              <a:ea typeface="Halant"/>
              <a:cs typeface="Halant"/>
              <a:sym typeface="Halant"/>
            </a:endParaRPr>
          </a:p>
        </p:txBody>
      </p:sp>
      <p:sp>
        <p:nvSpPr>
          <p:cNvPr id="233" name="Google Shape;233;p20"/>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34" name="Google Shape;234;p20"/>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35" name="Google Shape;235;p20"/>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36" name="Google Shape;236;p20"/>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37" name="Google Shape;237;p20"/>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grpSp>
        <p:nvGrpSpPr>
          <p:cNvPr id="242" name="Google Shape;242;p21"/>
          <p:cNvGrpSpPr/>
          <p:nvPr/>
        </p:nvGrpSpPr>
        <p:grpSpPr>
          <a:xfrm>
            <a:off x="-31071" y="-180826"/>
            <a:ext cx="4239337" cy="10467984"/>
            <a:chOff x="0" y="-241102"/>
            <a:chExt cx="5652450" cy="13957313"/>
          </a:xfrm>
        </p:grpSpPr>
        <p:grpSp>
          <p:nvGrpSpPr>
            <p:cNvPr id="243" name="Google Shape;243;p21"/>
            <p:cNvGrpSpPr/>
            <p:nvPr/>
          </p:nvGrpSpPr>
          <p:grpSpPr>
            <a:xfrm>
              <a:off x="2826056" y="-241102"/>
              <a:ext cx="2826394" cy="13957313"/>
              <a:chOff x="0" y="-47625"/>
              <a:chExt cx="558300" cy="2757000"/>
            </a:xfrm>
          </p:grpSpPr>
          <p:sp>
            <p:nvSpPr>
              <p:cNvPr id="244" name="Google Shape;244;p21"/>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245" name="Google Shape;245;p21"/>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6" name="Google Shape;246;p21"/>
            <p:cNvGrpSpPr/>
            <p:nvPr/>
          </p:nvGrpSpPr>
          <p:grpSpPr>
            <a:xfrm>
              <a:off x="1413028" y="-241102"/>
              <a:ext cx="2826394" cy="13957313"/>
              <a:chOff x="0" y="-47625"/>
              <a:chExt cx="558300" cy="2757000"/>
            </a:xfrm>
          </p:grpSpPr>
          <p:sp>
            <p:nvSpPr>
              <p:cNvPr id="247" name="Google Shape;247;p21"/>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248" name="Google Shape;248;p21"/>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249" name="Google Shape;249;p21"/>
            <p:cNvGrpSpPr/>
            <p:nvPr/>
          </p:nvGrpSpPr>
          <p:grpSpPr>
            <a:xfrm>
              <a:off x="0" y="-241102"/>
              <a:ext cx="2826394" cy="13957313"/>
              <a:chOff x="0" y="-47625"/>
              <a:chExt cx="558300" cy="2757000"/>
            </a:xfrm>
          </p:grpSpPr>
          <p:sp>
            <p:nvSpPr>
              <p:cNvPr id="250" name="Google Shape;250;p21"/>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251" name="Google Shape;251;p21"/>
              <p:cNvSpPr txBox="1"/>
              <p:nvPr/>
            </p:nvSpPr>
            <p:spPr>
              <a:xfrm>
                <a:off x="0" y="-47625"/>
                <a:ext cx="558300" cy="27570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252" name="Google Shape;252;p21"/>
          <p:cNvSpPr txBox="1"/>
          <p:nvPr/>
        </p:nvSpPr>
        <p:spPr>
          <a:xfrm>
            <a:off x="4353388" y="2365603"/>
            <a:ext cx="14079900" cy="53751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7200">
                <a:solidFill>
                  <a:srgbClr val="231F20"/>
                </a:solidFill>
                <a:latin typeface="Halant"/>
                <a:ea typeface="Halant"/>
                <a:cs typeface="Halant"/>
                <a:sym typeface="Halant"/>
              </a:rPr>
              <a:t>Have you ever seen or experienced a situation </a:t>
            </a:r>
            <a:r>
              <a:rPr b="1" lang="en-US" sz="7200">
                <a:solidFill>
                  <a:srgbClr val="231F20"/>
                </a:solidFill>
                <a:latin typeface="Halant"/>
                <a:ea typeface="Halant"/>
                <a:cs typeface="Halant"/>
                <a:sym typeface="Halant"/>
              </a:rPr>
              <a:t>where</a:t>
            </a:r>
            <a:r>
              <a:rPr b="1" lang="en-US" sz="7200">
                <a:solidFill>
                  <a:srgbClr val="231F20"/>
                </a:solidFill>
                <a:latin typeface="Halant"/>
                <a:ea typeface="Halant"/>
                <a:cs typeface="Halant"/>
                <a:sym typeface="Halant"/>
              </a:rPr>
              <a:t> someone took advantage of another person’s work or resources? What happened?</a:t>
            </a:r>
            <a:endParaRPr sz="7200">
              <a:latin typeface="Halant"/>
              <a:ea typeface="Halant"/>
              <a:cs typeface="Halant"/>
              <a:sym typeface="Halant"/>
            </a:endParaRPr>
          </a:p>
        </p:txBody>
      </p:sp>
      <p:sp>
        <p:nvSpPr>
          <p:cNvPr id="253" name="Google Shape;253;p21"/>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254" name="Google Shape;254;p21"/>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255" name="Google Shape;255;p21"/>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6" name="Google Shape;256;p21"/>
          <p:cNvCxnSpPr/>
          <p:nvPr/>
        </p:nvCxnSpPr>
        <p:spPr>
          <a:xfrm flipH="1" rot="10800000">
            <a:off x="653933" y="-2969"/>
            <a:ext cx="3600" cy="2895900"/>
          </a:xfrm>
          <a:prstGeom prst="straightConnector1">
            <a:avLst/>
          </a:prstGeom>
          <a:noFill/>
          <a:ln cap="flat" cmpd="sng" w="114300">
            <a:solidFill>
              <a:srgbClr val="000000"/>
            </a:solidFill>
            <a:prstDash val="solid"/>
            <a:round/>
            <a:headEnd len="sm" w="sm" type="none"/>
            <a:tailEnd len="sm" w="sm" type="none"/>
          </a:ln>
        </p:spPr>
      </p:cxnSp>
      <p:cxnSp>
        <p:nvCxnSpPr>
          <p:cNvPr id="257" name="Google Shape;257;p21"/>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