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10058400" cx="7772400"/>
  <p:notesSz cx="6858000" cy="9144000"/>
  <p:embeddedFontLst>
    <p:embeddedFont>
      <p:font typeface="Halant"/>
      <p:regular r:id="rId26"/>
      <p:bold r:id="rId27"/>
    </p:embeddedFont>
    <p:embeddedFont>
      <p:font typeface="Inter"/>
      <p:regular r:id="rId28"/>
      <p:bold r:id="rId29"/>
      <p:italic r:id="rId30"/>
      <p:boldItalic r:id="rId31"/>
    </p:embeddedFont>
    <p:embeddedFont>
      <p:font typeface="Plus Jakarta Sans Medium"/>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ACE62B9-12EB-4A31-9B85-B466E19DAC10}">
  <a:tblStyle styleId="{CACE62B9-12EB-4A31-9B85-B466E19DAC1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Halant-regular.fntdata"/><Relationship Id="rId25" Type="http://schemas.openxmlformats.org/officeDocument/2006/relationships/slide" Target="slides/slide19.xml"/><Relationship Id="rId28" Type="http://schemas.openxmlformats.org/officeDocument/2006/relationships/font" Target="fonts/Inter-regular.fntdata"/><Relationship Id="rId27" Type="http://schemas.openxmlformats.org/officeDocument/2006/relationships/font" Target="fonts/Halant-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Inter-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boldItalic.fntdata"/><Relationship Id="rId30" Type="http://schemas.openxmlformats.org/officeDocument/2006/relationships/font" Target="fonts/Inter-italic.fntdata"/><Relationship Id="rId11" Type="http://schemas.openxmlformats.org/officeDocument/2006/relationships/slide" Target="slides/slide5.xml"/><Relationship Id="rId33" Type="http://schemas.openxmlformats.org/officeDocument/2006/relationships/font" Target="fonts/PlusJakartaSansMedium-bold.fntdata"/><Relationship Id="rId10" Type="http://schemas.openxmlformats.org/officeDocument/2006/relationships/slide" Target="slides/slide4.xml"/><Relationship Id="rId32" Type="http://schemas.openxmlformats.org/officeDocument/2006/relationships/font" Target="fonts/PlusJakartaSansMedium-regular.fntdata"/><Relationship Id="rId13" Type="http://schemas.openxmlformats.org/officeDocument/2006/relationships/slide" Target="slides/slide7.xml"/><Relationship Id="rId35" Type="http://schemas.openxmlformats.org/officeDocument/2006/relationships/font" Target="fonts/PlusJakartaSansMedium-boldItalic.fntdata"/><Relationship Id="rId12" Type="http://schemas.openxmlformats.org/officeDocument/2006/relationships/slide" Target="slides/slide6.xml"/><Relationship Id="rId34" Type="http://schemas.openxmlformats.org/officeDocument/2006/relationships/font" Target="fonts/PlusJakartaSansMedium-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f35a7ed19b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f35a7ed19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26b2804a61_0_4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26b2804a61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26b2804a61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26b2804a61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26b2804a61_0_6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26b2804a61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26b2804a61_0_8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26b2804a61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26b2804a61_0_10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26b2804a61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26b2804a61_0_12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326b2804a61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5e1f9d4b72_0_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5e1f9d4b72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5e1f9d4b72_0_4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35e1f9d4b72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5e1f9d4b72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5e1f9d4b72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22ece016c9_0_1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322ece016c9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eaed47d665_0_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eaed47d66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22c5ecd3ee_0_7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22c5ecd3ee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22c5ecd3ee_0_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22c5ecd3ee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22ece016c9_0_2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322ece016c9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26b2804a61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26b2804a6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26b2804a61_0_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26b2804a61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26b2804a61_0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26b2804a61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26b2804a61_0_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26b2804a61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0" y="0"/>
            <a:ext cx="7772400" cy="9681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 Unit 8: Sectional Tensions (1820-1860)</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Assessment</a:t>
            </a:r>
            <a:endParaRPr sz="1500">
              <a:solidFill>
                <a:srgbClr val="000000"/>
              </a:solidFill>
              <a:latin typeface="Plus Jakarta Sans Medium"/>
              <a:ea typeface="Plus Jakarta Sans Medium"/>
              <a:cs typeface="Plus Jakarta Sans Medium"/>
              <a:sym typeface="Plus Jakarta Sans Medium"/>
            </a:endParaRPr>
          </a:p>
        </p:txBody>
      </p:sp>
      <p:pic>
        <p:nvPicPr>
          <p:cNvPr id="56" name="Google Shape;56;p1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9" name="Google Shape;59;p13"/>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60" name="Google Shape;60;p13"/>
          <p:cNvSpPr txBox="1"/>
          <p:nvPr/>
        </p:nvSpPr>
        <p:spPr>
          <a:xfrm>
            <a:off x="618825" y="1442375"/>
            <a:ext cx="6692100" cy="498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b="1" lang="en" sz="1200">
                <a:solidFill>
                  <a:schemeClr val="dk1"/>
                </a:solidFill>
                <a:latin typeface="Halant"/>
                <a:ea typeface="Halant"/>
                <a:cs typeface="Halant"/>
                <a:sym typeface="Halant"/>
              </a:rPr>
              <a:t>:</a:t>
            </a:r>
            <a:r>
              <a:rPr lang="en" sz="1200">
                <a:solidFill>
                  <a:schemeClr val="dk1"/>
                </a:solidFill>
                <a:latin typeface="Halant"/>
                <a:ea typeface="Halant"/>
                <a:cs typeface="Halant"/>
                <a:sym typeface="Halant"/>
              </a:rPr>
              <a:t> You will create an </a:t>
            </a:r>
            <a:r>
              <a:rPr b="1" lang="en" sz="1200">
                <a:solidFill>
                  <a:schemeClr val="dk1"/>
                </a:solidFill>
                <a:latin typeface="Halant"/>
                <a:ea typeface="Halant"/>
                <a:cs typeface="Halant"/>
                <a:sym typeface="Halant"/>
              </a:rPr>
              <a:t>Annotated Source Collection</a:t>
            </a:r>
            <a:r>
              <a:rPr lang="en" sz="1200">
                <a:solidFill>
                  <a:schemeClr val="dk1"/>
                </a:solidFill>
                <a:latin typeface="Halant"/>
                <a:ea typeface="Halant"/>
                <a:cs typeface="Halant"/>
                <a:sym typeface="Halant"/>
              </a:rPr>
              <a:t> that demonstrates historical significance and answers the unit essential question.</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Step 1: </a:t>
            </a:r>
            <a:r>
              <a:rPr b="1" lang="en" sz="1200">
                <a:solidFill>
                  <a:schemeClr val="dk1"/>
                </a:solidFill>
                <a:latin typeface="Inter"/>
                <a:ea typeface="Inter"/>
                <a:cs typeface="Inter"/>
                <a:sym typeface="Inter"/>
              </a:rPr>
              <a:t>Gather 4-6 Sources: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Include a mix of primary and secondary sources. It may include documents, images, maps, diaries, letters, articles, or scholarly analysis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One source will be completed together</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Two sources will be provided to you</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You will select 1-3 independently to complete annotations on. They are on the final pages of this worksheet. Delete any sources that are unused.</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No more than 2 visual sources may be chosen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Step 2: </a:t>
            </a:r>
            <a:r>
              <a:rPr b="1" lang="en" sz="1200">
                <a:solidFill>
                  <a:schemeClr val="dk1"/>
                </a:solidFill>
                <a:latin typeface="Inter"/>
                <a:ea typeface="Inter"/>
                <a:cs typeface="Inter"/>
                <a:sym typeface="Inter"/>
              </a:rPr>
              <a:t>Annotate each source and complete a written component that includes: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 summary of the content</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Connection to the Essential Question</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Discussion of the Historical Significance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Personal Reflection on how the source contributes to your understanding of the period or any questions that it raises for you</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Step 3: </a:t>
            </a:r>
            <a:r>
              <a:rPr b="1" lang="en" sz="1200">
                <a:solidFill>
                  <a:schemeClr val="dk1"/>
                </a:solidFill>
                <a:latin typeface="Inter"/>
                <a:ea typeface="Inter"/>
                <a:cs typeface="Inter"/>
                <a:sym typeface="Inter"/>
              </a:rPr>
              <a:t>Peer Review:</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Exchange a source with a partner and complete the review process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Make revisions as needed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61" name="Google Shape;61;p13"/>
          <p:cNvSpPr/>
          <p:nvPr/>
        </p:nvSpPr>
        <p:spPr>
          <a:xfrm>
            <a:off x="1078800" y="6169275"/>
            <a:ext cx="5614800" cy="3153000"/>
          </a:xfrm>
          <a:prstGeom prst="rect">
            <a:avLst/>
          </a:prstGeom>
          <a:solidFill>
            <a:srgbClr val="FCFCFC"/>
          </a:solidFill>
          <a:ln cap="flat" cmpd="sng" w="28575">
            <a:solidFill>
              <a:srgbClr val="9E9E9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u="sng">
                <a:latin typeface="Inter"/>
                <a:ea typeface="Inter"/>
                <a:cs typeface="Inter"/>
                <a:sym typeface="Inter"/>
              </a:rPr>
              <a:t>Annotation Guide:</a:t>
            </a:r>
            <a:endParaRPr u="sng">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1st Reading:</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Write a </a:t>
            </a:r>
            <a:r>
              <a:rPr b="1"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 next things you don’t understand</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u="sng">
                <a:solidFill>
                  <a:schemeClr val="dk1"/>
                </a:solidFill>
                <a:latin typeface="Inter"/>
                <a:ea typeface="Inter"/>
                <a:cs typeface="Inter"/>
                <a:sym typeface="Inter"/>
              </a:rPr>
              <a:t>Underline</a:t>
            </a:r>
            <a:r>
              <a:rPr lang="en" sz="1200">
                <a:solidFill>
                  <a:schemeClr val="dk1"/>
                </a:solidFill>
                <a:latin typeface="Inter"/>
                <a:ea typeface="Inter"/>
                <a:cs typeface="Inter"/>
                <a:sym typeface="Inter"/>
              </a:rPr>
              <a:t> or </a:t>
            </a:r>
            <a:r>
              <a:rPr lang="en" sz="1200">
                <a:solidFill>
                  <a:schemeClr val="dk1"/>
                </a:solidFill>
                <a:highlight>
                  <a:srgbClr val="E95C3D"/>
                </a:highlight>
                <a:latin typeface="Inter"/>
                <a:ea typeface="Inter"/>
                <a:cs typeface="Inter"/>
                <a:sym typeface="Inter"/>
              </a:rPr>
              <a:t>Highlight</a:t>
            </a:r>
            <a:r>
              <a:rPr lang="en" sz="1200">
                <a:solidFill>
                  <a:schemeClr val="dk1"/>
                </a:solidFill>
                <a:latin typeface="Inter"/>
                <a:ea typeface="Inter"/>
                <a:cs typeface="Inter"/>
                <a:sym typeface="Inter"/>
              </a:rPr>
              <a:t> things you think are important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2nd Reading:</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Write a </a:t>
            </a:r>
            <a:r>
              <a:rPr b="1" lang="en" sz="1200">
                <a:solidFill>
                  <a:schemeClr val="dk1"/>
                </a:solidFill>
                <a:latin typeface="Inter"/>
                <a:ea typeface="Inter"/>
                <a:cs typeface="Inter"/>
                <a:sym typeface="Inter"/>
              </a:rPr>
              <a:t>question</a:t>
            </a:r>
            <a:r>
              <a:rPr lang="en" sz="1200">
                <a:solidFill>
                  <a:schemeClr val="dk1"/>
                </a:solidFill>
                <a:latin typeface="Inter"/>
                <a:ea typeface="Inter"/>
                <a:cs typeface="Inter"/>
                <a:sym typeface="Inter"/>
              </a:rPr>
              <a:t> that you have about the source or the author in the margin.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3rd Reading:</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Circle</a:t>
            </a:r>
            <a:r>
              <a:rPr lang="en" sz="1200">
                <a:solidFill>
                  <a:schemeClr val="dk1"/>
                </a:solidFill>
                <a:latin typeface="Inter"/>
                <a:ea typeface="Inter"/>
                <a:cs typeface="Inter"/>
                <a:sym typeface="Inter"/>
              </a:rPr>
              <a:t> anything related to the Essential Question (impacts) and/or Historical Significance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After Readings: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Complete the written component with a summary, connection to Essential Question, Historical Significance and Personal Reflection </a:t>
            </a:r>
            <a:endParaRPr sz="1200">
              <a:solidFill>
                <a:schemeClr val="dk1"/>
              </a:solidFill>
              <a:latin typeface="Inter"/>
              <a:ea typeface="Inter"/>
              <a:cs typeface="Inter"/>
              <a:sym typeface="Inter"/>
            </a:endParaRPr>
          </a:p>
        </p:txBody>
      </p:sp>
      <p:sp>
        <p:nvSpPr>
          <p:cNvPr id="62" name="Google Shape;62;p13"/>
          <p:cNvSpPr/>
          <p:nvPr/>
        </p:nvSpPr>
        <p:spPr>
          <a:xfrm>
            <a:off x="444325" y="4351374"/>
            <a:ext cx="431149" cy="2254944"/>
          </a:xfrm>
          <a:custGeom>
            <a:rect b="b" l="l" r="r" t="t"/>
            <a:pathLst>
              <a:path extrusionOk="0" h="80685" w="22348">
                <a:moveTo>
                  <a:pt x="9245" y="117"/>
                </a:moveTo>
                <a:cubicBezTo>
                  <a:pt x="-343" y="-1483"/>
                  <a:pt x="23" y="18061"/>
                  <a:pt x="23" y="27782"/>
                </a:cubicBezTo>
                <a:cubicBezTo>
                  <a:pt x="23" y="46922"/>
                  <a:pt x="11737" y="64756"/>
                  <a:pt x="22349" y="80685"/>
                </a:cubicBezTo>
              </a:path>
            </a:pathLst>
          </a:custGeom>
          <a:noFill/>
          <a:ln cap="flat" cmpd="sng" w="19050">
            <a:solidFill>
              <a:srgbClr val="38E0A4"/>
            </a:solidFill>
            <a:prstDash val="solid"/>
            <a:round/>
            <a:headEnd len="med" w="med" type="none"/>
            <a:tailEnd len="med" w="med" type="triangle"/>
          </a:ln>
        </p:spPr>
      </p:sp>
      <p:sp>
        <p:nvSpPr>
          <p:cNvPr id="63" name="Google Shape;63;p13"/>
          <p:cNvSpPr txBox="1"/>
          <p:nvPr/>
        </p:nvSpPr>
        <p:spPr>
          <a:xfrm>
            <a:off x="1301175" y="1938800"/>
            <a:ext cx="5327400" cy="488700"/>
          </a:xfrm>
          <a:prstGeom prst="rect">
            <a:avLst/>
          </a:prstGeom>
          <a:solidFill>
            <a:srgbClr val="FFFFFF"/>
          </a:solidFill>
          <a:ln cap="flat" cmpd="sng" w="28575">
            <a:solidFill>
              <a:srgbClr val="6484F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Halant"/>
                <a:ea typeface="Halant"/>
                <a:cs typeface="Halant"/>
                <a:sym typeface="Halant"/>
              </a:rPr>
              <a:t>How did the interplay of territorial expansion, regional differences, and political ideologies fuel the sectional crisis?</a:t>
            </a:r>
            <a:endParaRPr b="1" sz="1600">
              <a:solidFill>
                <a:srgbClr val="000000"/>
              </a:solidFill>
              <a:latin typeface="Halant"/>
              <a:ea typeface="Halant"/>
              <a:cs typeface="Halant"/>
              <a:sym typeface="Halan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5" name="Shape 165"/>
        <p:cNvGrpSpPr/>
        <p:nvPr/>
      </p:nvGrpSpPr>
      <p:grpSpPr>
        <a:xfrm>
          <a:off x="0" y="0"/>
          <a:ext cx="0" cy="0"/>
          <a:chOff x="0" y="0"/>
          <a:chExt cx="0" cy="0"/>
        </a:xfrm>
      </p:grpSpPr>
      <p:sp>
        <p:nvSpPr>
          <p:cNvPr id="166" name="Google Shape;166;p2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5</a:t>
            </a:r>
            <a:endParaRPr sz="1900">
              <a:latin typeface="Halant"/>
              <a:ea typeface="Halant"/>
              <a:cs typeface="Halant"/>
              <a:sym typeface="Halant"/>
            </a:endParaRPr>
          </a:p>
        </p:txBody>
      </p:sp>
      <p:pic>
        <p:nvPicPr>
          <p:cNvPr id="167" name="Google Shape;167;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8" name="Google Shape;168;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9" name="Google Shape;169;p22"/>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70" name="Google Shape;170;p22"/>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E. W. A Rowles, “</a:t>
            </a:r>
            <a:r>
              <a:rPr lang="en" sz="1200">
                <a:solidFill>
                  <a:schemeClr val="dk1"/>
                </a:solidFill>
                <a:latin typeface="Halant"/>
                <a:ea typeface="Halant"/>
                <a:cs typeface="Halant"/>
                <a:sym typeface="Halant"/>
              </a:rPr>
              <a:t>United States at Beginning of Mexican-American War,” 1919, Library of Congress.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171" name="Google Shape;171;p22"/>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72" name="Google Shape;172;p22"/>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73" name="Google Shape;173;p22"/>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174" name="Google Shape;174;p22"/>
          <p:cNvPicPr preferRelativeResize="0"/>
          <p:nvPr/>
        </p:nvPicPr>
        <p:blipFill>
          <a:blip r:embed="rId4">
            <a:alphaModFix/>
          </a:blip>
          <a:stretch>
            <a:fillRect/>
          </a:stretch>
        </p:blipFill>
        <p:spPr>
          <a:xfrm>
            <a:off x="1000551" y="2244505"/>
            <a:ext cx="5788554" cy="378506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8" name="Shape 178"/>
        <p:cNvGrpSpPr/>
        <p:nvPr/>
      </p:nvGrpSpPr>
      <p:grpSpPr>
        <a:xfrm>
          <a:off x="0" y="0"/>
          <a:ext cx="0" cy="0"/>
          <a:chOff x="0" y="0"/>
          <a:chExt cx="0" cy="0"/>
        </a:xfrm>
      </p:grpSpPr>
      <p:sp>
        <p:nvSpPr>
          <p:cNvPr id="179" name="Google Shape;179;p2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6</a:t>
            </a:r>
            <a:endParaRPr sz="1900">
              <a:latin typeface="Halant"/>
              <a:ea typeface="Halant"/>
              <a:cs typeface="Halant"/>
              <a:sym typeface="Halant"/>
            </a:endParaRPr>
          </a:p>
        </p:txBody>
      </p:sp>
      <p:pic>
        <p:nvPicPr>
          <p:cNvPr id="180" name="Google Shape;180;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1" name="Google Shape;181;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2" name="Google Shape;182;p23"/>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83" name="Google Shape;183;p23"/>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John Gast, “American Progress,” 1872. Public Domain</a:t>
            </a:r>
            <a:endParaRPr sz="1200">
              <a:solidFill>
                <a:schemeClr val="dk1"/>
              </a:solidFill>
              <a:latin typeface="Inter"/>
              <a:ea typeface="Inter"/>
              <a:cs typeface="Inter"/>
              <a:sym typeface="Inter"/>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184" name="Google Shape;184;p23"/>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85" name="Google Shape;185;p23"/>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86" name="Google Shape;186;p23"/>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187" name="Google Shape;187;p23"/>
          <p:cNvPicPr preferRelativeResize="0"/>
          <p:nvPr/>
        </p:nvPicPr>
        <p:blipFill>
          <a:blip r:embed="rId4">
            <a:alphaModFix/>
          </a:blip>
          <a:stretch>
            <a:fillRect/>
          </a:stretch>
        </p:blipFill>
        <p:spPr>
          <a:xfrm>
            <a:off x="1090000" y="2049789"/>
            <a:ext cx="5609649" cy="4174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1" name="Shape 191"/>
        <p:cNvGrpSpPr/>
        <p:nvPr/>
      </p:nvGrpSpPr>
      <p:grpSpPr>
        <a:xfrm>
          <a:off x="0" y="0"/>
          <a:ext cx="0" cy="0"/>
          <a:chOff x="0" y="0"/>
          <a:chExt cx="0" cy="0"/>
        </a:xfrm>
      </p:grpSpPr>
      <p:sp>
        <p:nvSpPr>
          <p:cNvPr id="192" name="Google Shape;192;p2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7</a:t>
            </a:r>
            <a:endParaRPr sz="1900">
              <a:latin typeface="Halant"/>
              <a:ea typeface="Halant"/>
              <a:cs typeface="Halant"/>
              <a:sym typeface="Halant"/>
            </a:endParaRPr>
          </a:p>
        </p:txBody>
      </p:sp>
      <p:pic>
        <p:nvPicPr>
          <p:cNvPr id="193" name="Google Shape;193;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4" name="Google Shape;194;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5" name="Google Shape;195;p24"/>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96" name="Google Shape;196;p24"/>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Currier &amp; Ives, “Practical Illustration of the </a:t>
            </a:r>
            <a:r>
              <a:rPr lang="en" sz="1200">
                <a:solidFill>
                  <a:schemeClr val="dk1"/>
                </a:solidFill>
                <a:latin typeface="Halant"/>
                <a:ea typeface="Halant"/>
                <a:cs typeface="Halant"/>
                <a:sym typeface="Halant"/>
              </a:rPr>
              <a:t>Fugitive</a:t>
            </a:r>
            <a:r>
              <a:rPr lang="en" sz="1200">
                <a:solidFill>
                  <a:schemeClr val="dk1"/>
                </a:solidFill>
                <a:latin typeface="Halant"/>
                <a:ea typeface="Halant"/>
                <a:cs typeface="Halant"/>
                <a:sym typeface="Halant"/>
              </a:rPr>
              <a:t> Slave Law,” 1852. Public Domain</a:t>
            </a:r>
            <a:endParaRPr sz="1200">
              <a:solidFill>
                <a:schemeClr val="dk1"/>
              </a:solidFill>
              <a:latin typeface="Inter"/>
              <a:ea typeface="Inter"/>
              <a:cs typeface="Inter"/>
              <a:sym typeface="Inter"/>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197" name="Google Shape;197;p24"/>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98" name="Google Shape;198;p24"/>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99" name="Google Shape;199;p24"/>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200" name="Google Shape;200;p24"/>
          <p:cNvPicPr preferRelativeResize="0"/>
          <p:nvPr/>
        </p:nvPicPr>
        <p:blipFill>
          <a:blip r:embed="rId4">
            <a:alphaModFix/>
          </a:blip>
          <a:stretch>
            <a:fillRect/>
          </a:stretch>
        </p:blipFill>
        <p:spPr>
          <a:xfrm>
            <a:off x="1350963" y="2122800"/>
            <a:ext cx="5172476" cy="41041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4" name="Shape 204"/>
        <p:cNvGrpSpPr/>
        <p:nvPr/>
      </p:nvGrpSpPr>
      <p:grpSpPr>
        <a:xfrm>
          <a:off x="0" y="0"/>
          <a:ext cx="0" cy="0"/>
          <a:chOff x="0" y="0"/>
          <a:chExt cx="0" cy="0"/>
        </a:xfrm>
      </p:grpSpPr>
      <p:sp>
        <p:nvSpPr>
          <p:cNvPr id="205" name="Google Shape;205;p2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8</a:t>
            </a:r>
            <a:endParaRPr sz="1900">
              <a:latin typeface="Halant"/>
              <a:ea typeface="Halant"/>
              <a:cs typeface="Halant"/>
              <a:sym typeface="Halant"/>
            </a:endParaRPr>
          </a:p>
        </p:txBody>
      </p:sp>
      <p:pic>
        <p:nvPicPr>
          <p:cNvPr id="206" name="Google Shape;206;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7" name="Google Shape;207;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8" name="Google Shape;208;p25"/>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209" name="Google Shape;209;p25"/>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Source:Benjamin A. Quarles, “Douglass and the Compromise of 1850,” </a:t>
            </a:r>
            <a:r>
              <a:rPr i="1" lang="en" sz="1200">
                <a:solidFill>
                  <a:schemeClr val="dk1"/>
                </a:solidFill>
                <a:latin typeface="Halant"/>
                <a:ea typeface="Halant"/>
                <a:cs typeface="Halant"/>
                <a:sym typeface="Halant"/>
              </a:rPr>
              <a:t>Negro History Bulletin</a:t>
            </a:r>
            <a:r>
              <a:rPr lang="en" sz="1200">
                <a:solidFill>
                  <a:schemeClr val="dk1"/>
                </a:solidFill>
                <a:latin typeface="Halant"/>
                <a:ea typeface="Halant"/>
                <a:cs typeface="Halant"/>
                <a:sym typeface="Halant"/>
              </a:rPr>
              <a:t> </a:t>
            </a:r>
            <a:r>
              <a:rPr i="1" lang="en" sz="1200">
                <a:solidFill>
                  <a:schemeClr val="dk1"/>
                </a:solidFill>
                <a:latin typeface="Halant"/>
                <a:ea typeface="Halant"/>
                <a:cs typeface="Halant"/>
                <a:sym typeface="Halant"/>
              </a:rPr>
              <a:t>14, no. 1</a:t>
            </a:r>
            <a:r>
              <a:rPr lang="en" sz="1200">
                <a:solidFill>
                  <a:schemeClr val="dk1"/>
                </a:solidFill>
                <a:latin typeface="Halant"/>
                <a:ea typeface="Halant"/>
                <a:cs typeface="Halant"/>
                <a:sym typeface="Halant"/>
              </a:rPr>
              <a:t>, 1950, p. 24.</a:t>
            </a:r>
            <a:r>
              <a:rPr lang="en" sz="1200">
                <a:solidFill>
                  <a:schemeClr val="dk1"/>
                </a:solidFill>
                <a:latin typeface="Halant"/>
                <a:ea typeface="Halant"/>
                <a:cs typeface="Halant"/>
                <a:sym typeface="Halant"/>
              </a:rPr>
              <a:t> </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The first of the great Senate figures to propose a solution was the venerable and esteemed Henry Clay, who offered a series of eight resolutions to quiet sectional antagonism. These proposals won wide approval throughout the country. But not with Frederick Douglass. For whatever the contemporary admiration for Clay's parliamentary abilities and personal incorruptibility, Douglass could have no good word for a man who owned fifty slaves. Singling out Clay's first proposal, that of admitting California as a free state, Douglass unloosed his choicest irony. "This liberal and generous concession to be fully appreciated," he wrote, "must be viewed in the light of the fact that California has already, with singular unanimity, adopted a constitution which excludes forever the foul system of bondage from her borders. . . .</a:t>
            </a:r>
            <a:endParaRPr sz="1200">
              <a:solidFill>
                <a:schemeClr val="dk1"/>
              </a:solidFill>
              <a:latin typeface="Inter"/>
              <a:ea typeface="Inter"/>
              <a:cs typeface="Inter"/>
              <a:sym typeface="Inter"/>
            </a:endParaRPr>
          </a:p>
          <a:p>
            <a:pPr indent="0" lvl="0" marL="5715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p:txBody>
      </p:sp>
      <p:sp>
        <p:nvSpPr>
          <p:cNvPr id="210" name="Google Shape;210;p25"/>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11" name="Google Shape;211;p25"/>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212" name="Google Shape;212;p25"/>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6" name="Shape 216"/>
        <p:cNvGrpSpPr/>
        <p:nvPr/>
      </p:nvGrpSpPr>
      <p:grpSpPr>
        <a:xfrm>
          <a:off x="0" y="0"/>
          <a:ext cx="0" cy="0"/>
          <a:chOff x="0" y="0"/>
          <a:chExt cx="0" cy="0"/>
        </a:xfrm>
      </p:grpSpPr>
      <p:sp>
        <p:nvSpPr>
          <p:cNvPr id="217" name="Google Shape;217;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9</a:t>
            </a:r>
            <a:endParaRPr sz="1900">
              <a:latin typeface="Halant"/>
              <a:ea typeface="Halant"/>
              <a:cs typeface="Halant"/>
              <a:sym typeface="Halant"/>
            </a:endParaRPr>
          </a:p>
        </p:txBody>
      </p:sp>
      <p:pic>
        <p:nvPicPr>
          <p:cNvPr id="218" name="Google Shape;218;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9" name="Google Shape;21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0" name="Google Shape;220;p26"/>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221" name="Google Shape;221;p26"/>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Frances Flora Bond Palmer, “Across the Continent: ‘Westward the Course of Empire Takes its Way,’” 1868. Public Domain</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Inter"/>
              <a:ea typeface="Inter"/>
              <a:cs typeface="Inter"/>
              <a:sym typeface="Inter"/>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222" name="Google Shape;222;p26"/>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23" name="Google Shape;223;p26"/>
          <p:cNvSpPr txBox="1"/>
          <p:nvPr/>
        </p:nvSpPr>
        <p:spPr>
          <a:xfrm>
            <a:off x="315150" y="6767225"/>
            <a:ext cx="7244100" cy="2408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224" name="Google Shape;224;p26"/>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225" name="Google Shape;225;p26"/>
          <p:cNvPicPr preferRelativeResize="0"/>
          <p:nvPr/>
        </p:nvPicPr>
        <p:blipFill>
          <a:blip r:embed="rId4">
            <a:alphaModFix/>
          </a:blip>
          <a:stretch>
            <a:fillRect/>
          </a:stretch>
        </p:blipFill>
        <p:spPr>
          <a:xfrm>
            <a:off x="1113588" y="2216029"/>
            <a:ext cx="5647224" cy="40255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9" name="Shape 229"/>
        <p:cNvGrpSpPr/>
        <p:nvPr/>
      </p:nvGrpSpPr>
      <p:grpSpPr>
        <a:xfrm>
          <a:off x="0" y="0"/>
          <a:ext cx="0" cy="0"/>
          <a:chOff x="0" y="0"/>
          <a:chExt cx="0" cy="0"/>
        </a:xfrm>
      </p:grpSpPr>
      <p:sp>
        <p:nvSpPr>
          <p:cNvPr id="230" name="Google Shape;230;p2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10</a:t>
            </a:r>
            <a:endParaRPr sz="1900">
              <a:latin typeface="Halant"/>
              <a:ea typeface="Halant"/>
              <a:cs typeface="Halant"/>
              <a:sym typeface="Halant"/>
            </a:endParaRPr>
          </a:p>
        </p:txBody>
      </p:sp>
      <p:pic>
        <p:nvPicPr>
          <p:cNvPr id="231" name="Google Shape;231;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2" name="Google Shape;232;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3" name="Google Shape;233;p27"/>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234" name="Google Shape;234;p27"/>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James McConnell, “Kansas-Nebraska Act, 1854,” </a:t>
            </a:r>
            <a:r>
              <a:rPr lang="en" sz="1200">
                <a:solidFill>
                  <a:schemeClr val="dk1"/>
                </a:solidFill>
                <a:latin typeface="Halant"/>
                <a:ea typeface="Halant"/>
                <a:cs typeface="Halant"/>
                <a:sym typeface="Halant"/>
              </a:rPr>
              <a:t> 1919, Library of Congress.</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b="1" sz="1300">
              <a:solidFill>
                <a:srgbClr val="231F20"/>
              </a:solidFill>
              <a:latin typeface="Inter"/>
              <a:ea typeface="Inter"/>
              <a:cs typeface="Inter"/>
              <a:sym typeface="Inter"/>
            </a:endParaRPr>
          </a:p>
          <a:p>
            <a:pPr indent="0" lvl="0" marL="0" rtl="0" algn="l">
              <a:lnSpc>
                <a:spcPct val="115000"/>
              </a:lnSpc>
              <a:spcBef>
                <a:spcPts val="100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p:txBody>
      </p:sp>
      <p:sp>
        <p:nvSpPr>
          <p:cNvPr id="235" name="Google Shape;235;p27"/>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36" name="Google Shape;236;p27"/>
          <p:cNvSpPr txBox="1"/>
          <p:nvPr/>
        </p:nvSpPr>
        <p:spPr>
          <a:xfrm>
            <a:off x="315150" y="6767225"/>
            <a:ext cx="7244100" cy="2398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237" name="Google Shape;237;p27"/>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238" name="Google Shape;238;p27"/>
          <p:cNvPicPr preferRelativeResize="0"/>
          <p:nvPr/>
        </p:nvPicPr>
        <p:blipFill>
          <a:blip r:embed="rId4">
            <a:alphaModFix/>
          </a:blip>
          <a:stretch>
            <a:fillRect/>
          </a:stretch>
        </p:blipFill>
        <p:spPr>
          <a:xfrm>
            <a:off x="940088" y="2056549"/>
            <a:ext cx="5892213" cy="38537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2" name="Shape 242"/>
        <p:cNvGrpSpPr/>
        <p:nvPr/>
      </p:nvGrpSpPr>
      <p:grpSpPr>
        <a:xfrm>
          <a:off x="0" y="0"/>
          <a:ext cx="0" cy="0"/>
          <a:chOff x="0" y="0"/>
          <a:chExt cx="0" cy="0"/>
        </a:xfrm>
      </p:grpSpPr>
      <p:sp>
        <p:nvSpPr>
          <p:cNvPr id="243" name="Google Shape;243;p2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Source 1 (Exemplar)</a:t>
            </a:r>
            <a:endParaRPr sz="1900">
              <a:latin typeface="Halant"/>
              <a:ea typeface="Halant"/>
              <a:cs typeface="Halant"/>
              <a:sym typeface="Halant"/>
            </a:endParaRPr>
          </a:p>
        </p:txBody>
      </p:sp>
      <p:pic>
        <p:nvPicPr>
          <p:cNvPr id="244" name="Google Shape;244;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5" name="Google Shape;245;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6" name="Google Shape;246;p28"/>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Complete annotations and the written component as described in the Assessment Directions for each source.</a:t>
            </a:r>
            <a:endParaRPr sz="1200">
              <a:solidFill>
                <a:schemeClr val="dk1"/>
              </a:solidFill>
              <a:latin typeface="Halant"/>
              <a:ea typeface="Halant"/>
              <a:cs typeface="Halant"/>
              <a:sym typeface="Halant"/>
            </a:endParaRPr>
          </a:p>
        </p:txBody>
      </p:sp>
      <p:sp>
        <p:nvSpPr>
          <p:cNvPr id="247" name="Google Shape;247;p28"/>
          <p:cNvSpPr txBox="1"/>
          <p:nvPr/>
        </p:nvSpPr>
        <p:spPr>
          <a:xfrm>
            <a:off x="753750" y="1568350"/>
            <a:ext cx="6264900" cy="45435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Chief Justice Roger B. Taney, “The Opinion of the Court,” The Dred Scott Decision, 1857.</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words </a:t>
            </a:r>
            <a:r>
              <a:rPr lang="en" sz="1200">
                <a:solidFill>
                  <a:schemeClr val="dk1"/>
                </a:solidFill>
                <a:highlight>
                  <a:schemeClr val="accent1"/>
                </a:highlight>
                <a:latin typeface="Inter"/>
                <a:ea typeface="Inter"/>
                <a:cs typeface="Inter"/>
                <a:sym typeface="Inter"/>
              </a:rPr>
              <a:t>“people of the United States” and “citizens” are synonymous terms, and mean the same thing</a:t>
            </a:r>
            <a:r>
              <a:rPr lang="en" sz="1200">
                <a:solidFill>
                  <a:schemeClr val="dk1"/>
                </a:solidFill>
                <a:latin typeface="Inter"/>
                <a:ea typeface="Inter"/>
                <a:cs typeface="Inter"/>
                <a:sym typeface="Inter"/>
              </a:rPr>
              <a:t>. They both describe the political body who, according to our republican institutions, form the sovereignty, and </a:t>
            </a:r>
            <a:r>
              <a:rPr lang="en" sz="1200">
                <a:solidFill>
                  <a:schemeClr val="dk1"/>
                </a:solidFill>
                <a:highlight>
                  <a:schemeClr val="accent1"/>
                </a:highlight>
                <a:latin typeface="Inter"/>
                <a:ea typeface="Inter"/>
                <a:cs typeface="Inter"/>
                <a:sym typeface="Inter"/>
              </a:rPr>
              <a:t>who hold the power and conduct the government through their representatives</a:t>
            </a:r>
            <a:r>
              <a:rPr lang="en" sz="1200">
                <a:solidFill>
                  <a:schemeClr val="dk1"/>
                </a:solidFill>
                <a:latin typeface="Inter"/>
                <a:ea typeface="Inter"/>
                <a:cs typeface="Inter"/>
                <a:sym typeface="Inter"/>
              </a:rPr>
              <a:t>. They are what we familiarly call the “sovereign people,” and </a:t>
            </a:r>
            <a:r>
              <a:rPr lang="en" sz="1200">
                <a:solidFill>
                  <a:schemeClr val="dk1"/>
                </a:solidFill>
                <a:highlight>
                  <a:schemeClr val="accent1"/>
                </a:highlight>
                <a:latin typeface="Inter"/>
                <a:ea typeface="Inter"/>
                <a:cs typeface="Inter"/>
                <a:sym typeface="Inter"/>
              </a:rPr>
              <a:t>every citizen is one of this people and a constituent member of this sovereignty</a:t>
            </a:r>
            <a:r>
              <a:rPr lang="en" sz="1200">
                <a:solidFill>
                  <a:schemeClr val="dk1"/>
                </a:solidFill>
                <a:latin typeface="Inter"/>
                <a:ea typeface="Inter"/>
                <a:cs typeface="Inter"/>
                <a:sym typeface="Inter"/>
              </a:rPr>
              <a:t>. The question before us is, whether the class of persons described in the plea . . . compose a portion of this people, and are constituent members of this sovereignty? </a:t>
            </a:r>
            <a:r>
              <a:rPr lang="en" sz="1200">
                <a:solidFill>
                  <a:schemeClr val="dk1"/>
                </a:solidFill>
                <a:highlight>
                  <a:schemeClr val="accent1"/>
                </a:highlight>
                <a:latin typeface="Inter"/>
                <a:ea typeface="Inter"/>
                <a:cs typeface="Inter"/>
                <a:sym typeface="Inter"/>
              </a:rPr>
              <a:t>We think they are not, and that they are not included and were not intended to be included, under the word “citizens” in the Constitution, and can therefore claim none of the rights and privileges</a:t>
            </a:r>
            <a:r>
              <a:rPr lang="en" sz="1200">
                <a:solidFill>
                  <a:schemeClr val="dk1"/>
                </a:solidFill>
                <a:latin typeface="Inter"/>
                <a:ea typeface="Inter"/>
                <a:cs typeface="Inter"/>
                <a:sym typeface="Inter"/>
              </a:rPr>
              <a:t> which that instrument provides for and secures to citizens of the United States. On the contrary, they were at that time </a:t>
            </a:r>
            <a:r>
              <a:rPr lang="en" sz="1200">
                <a:solidFill>
                  <a:schemeClr val="dk1"/>
                </a:solidFill>
                <a:highlight>
                  <a:schemeClr val="accent1"/>
                </a:highlight>
                <a:latin typeface="Inter"/>
                <a:ea typeface="Inter"/>
                <a:cs typeface="Inter"/>
                <a:sym typeface="Inter"/>
              </a:rPr>
              <a:t>considered as a subordinate and inferior class of beings</a:t>
            </a:r>
            <a:r>
              <a:rPr lang="en" sz="1200">
                <a:solidFill>
                  <a:schemeClr val="dk1"/>
                </a:solidFill>
                <a:latin typeface="Inter"/>
                <a:ea typeface="Inter"/>
                <a:cs typeface="Inter"/>
                <a:sym typeface="Inter"/>
              </a:rPr>
              <a:t>, who had been subjugated by the dominant race, and, whether emancipated or not, yet remained subject to their authority, and had no rights or privileges but such as those who held the power and the government might choose to grant them . .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general words [of the </a:t>
            </a:r>
            <a:r>
              <a:rPr lang="en" sz="1200">
                <a:solidFill>
                  <a:schemeClr val="dk1"/>
                </a:solidFill>
                <a:highlight>
                  <a:schemeClr val="accent1"/>
                </a:highlight>
                <a:latin typeface="Inter"/>
                <a:ea typeface="Inter"/>
                <a:cs typeface="Inter"/>
                <a:sym typeface="Inter"/>
              </a:rPr>
              <a:t>Declaration of Independence] would seem to embrace the whole human family, . . . but it is too clear for dispute, that the enslaved African race were not intended to be included</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p:txBody>
      </p:sp>
      <p:sp>
        <p:nvSpPr>
          <p:cNvPr id="248" name="Google Shape;248;p28"/>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49" name="Google Shape;249;p28"/>
          <p:cNvSpPr txBox="1"/>
          <p:nvPr/>
        </p:nvSpPr>
        <p:spPr>
          <a:xfrm>
            <a:off x="315150" y="6487825"/>
            <a:ext cx="7244100" cy="28074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3200"/>
              </a:spcBef>
              <a:spcAft>
                <a:spcPts val="3200"/>
              </a:spcAft>
              <a:buClr>
                <a:schemeClr val="dk1"/>
              </a:buClr>
              <a:buSzPts val="1100"/>
              <a:buFont typeface="Arial"/>
              <a:buNone/>
            </a:pPr>
            <a:r>
              <a:rPr b="1" lang="en" sz="1000">
                <a:solidFill>
                  <a:schemeClr val="accent1"/>
                </a:solidFill>
                <a:latin typeface="Inter"/>
                <a:ea typeface="Inter"/>
                <a:cs typeface="Inter"/>
                <a:sym typeface="Inter"/>
              </a:rPr>
              <a:t>This excerpt from the 1857 </a:t>
            </a:r>
            <a:r>
              <a:rPr b="1" i="1" lang="en" sz="1000">
                <a:solidFill>
                  <a:schemeClr val="accent1"/>
                </a:solidFill>
                <a:latin typeface="Inter"/>
                <a:ea typeface="Inter"/>
                <a:cs typeface="Inter"/>
                <a:sym typeface="Inter"/>
              </a:rPr>
              <a:t>Dred Scott v. Sandford</a:t>
            </a:r>
            <a:r>
              <a:rPr b="1" lang="en" sz="1000">
                <a:solidFill>
                  <a:schemeClr val="accent1"/>
                </a:solidFill>
                <a:latin typeface="Inter"/>
                <a:ea typeface="Inter"/>
                <a:cs typeface="Inter"/>
                <a:sym typeface="Inter"/>
              </a:rPr>
              <a:t> decision shows how political developments in the years leading up to the Civil War deepened sectional divisions in the United States. Chief Justice Roger B. Taney argued that Black people, whether enslaved or free, were not and were never meant to be considered citizens under the U.S. Constitution. He claimed they had no rights the government was bound to respect, even rejecting the idea that the Declaration of Independence applied to them. This ruling came at a time when westward expansion—fueled by Manifest Destiny—had brought the issue of slavery in new territories to the center of national politics. As Americans pushed westward, debates over whether slavery would expand into new states intensified the conflict between North and South. The </a:t>
            </a:r>
            <a:r>
              <a:rPr b="1" i="1" lang="en" sz="1000">
                <a:solidFill>
                  <a:schemeClr val="accent1"/>
                </a:solidFill>
                <a:latin typeface="Inter"/>
                <a:ea typeface="Inter"/>
                <a:cs typeface="Inter"/>
                <a:sym typeface="Inter"/>
              </a:rPr>
              <a:t>Dred Scott </a:t>
            </a:r>
            <a:r>
              <a:rPr b="1" lang="en" sz="1000">
                <a:solidFill>
                  <a:schemeClr val="accent1"/>
                </a:solidFill>
                <a:latin typeface="Inter"/>
                <a:ea typeface="Inter"/>
                <a:cs typeface="Inter"/>
                <a:sym typeface="Inter"/>
              </a:rPr>
              <a:t>decision essentially made it legal for slavery to exist in all U.S. territories, angering Northerners and strengthening the Southern position, which relied on legal and constitutional arguments to defend slavery. It revealed how the Supreme Court became involved in the sectional crisis, taking a stance that favored the interests of slaveholders. This decision was a major turning point that pushed the nation closer to civil war by reinforcing the idea that slavery could not be legally limited. Reading this source made me realize how court decisions, just like laws or political debates, can contribute to national divisions. It raises questions for me about how legal definitions of citizenship and rights were used to exclude entire groups of people and how those definitions were eventually challenged and changed.</a:t>
            </a:r>
            <a:endParaRPr sz="1900">
              <a:solidFill>
                <a:schemeClr val="dk2"/>
              </a:solidFill>
            </a:endParaRPr>
          </a:p>
        </p:txBody>
      </p:sp>
      <p:sp>
        <p:nvSpPr>
          <p:cNvPr id="250" name="Google Shape;250;p28"/>
          <p:cNvSpPr txBox="1"/>
          <p:nvPr/>
        </p:nvSpPr>
        <p:spPr>
          <a:xfrm>
            <a:off x="315150" y="61880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
        <p:nvSpPr>
          <p:cNvPr id="251" name="Google Shape;251;p28"/>
          <p:cNvSpPr txBox="1"/>
          <p:nvPr/>
        </p:nvSpPr>
        <p:spPr>
          <a:xfrm rot="-819773">
            <a:off x="651198" y="4475370"/>
            <a:ext cx="267983" cy="307714"/>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highlight>
                  <a:srgbClr val="F4CCCC"/>
                </a:highlight>
                <a:latin typeface="Inter"/>
                <a:ea typeface="Inter"/>
                <a:cs typeface="Inter"/>
                <a:sym typeface="Inter"/>
              </a:rPr>
              <a:t>?</a:t>
            </a:r>
            <a:endParaRPr b="1" sz="1200">
              <a:solidFill>
                <a:srgbClr val="000000"/>
              </a:solidFill>
              <a:highlight>
                <a:srgbClr val="F4CCCC"/>
              </a:highlight>
              <a:latin typeface="Inter"/>
              <a:ea typeface="Inter"/>
              <a:cs typeface="Inter"/>
              <a:sym typeface="Inter"/>
            </a:endParaRPr>
          </a:p>
        </p:txBody>
      </p:sp>
      <p:sp>
        <p:nvSpPr>
          <p:cNvPr id="252" name="Google Shape;252;p28"/>
          <p:cNvSpPr txBox="1"/>
          <p:nvPr/>
        </p:nvSpPr>
        <p:spPr>
          <a:xfrm>
            <a:off x="6831950" y="5174350"/>
            <a:ext cx="895200" cy="937500"/>
          </a:xfrm>
          <a:prstGeom prst="rect">
            <a:avLst/>
          </a:prstGeom>
          <a:solidFill>
            <a:srgbClr val="FFFFFF"/>
          </a:solidFill>
          <a:ln cap="flat" cmpd="sng" w="2857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800">
                <a:latin typeface="Inter"/>
                <a:ea typeface="Inter"/>
                <a:cs typeface="Inter"/>
                <a:sym typeface="Inter"/>
              </a:rPr>
              <a:t>What about Free Black People wrongfully captured into slavery?</a:t>
            </a:r>
            <a:endParaRPr b="1" sz="800">
              <a:solidFill>
                <a:srgbClr val="000000"/>
              </a:solidFill>
              <a:latin typeface="Inter"/>
              <a:ea typeface="Inter"/>
              <a:cs typeface="Inter"/>
              <a:sym typeface="Inter"/>
            </a:endParaRPr>
          </a:p>
        </p:txBody>
      </p:sp>
      <p:sp>
        <p:nvSpPr>
          <p:cNvPr id="253" name="Google Shape;253;p28"/>
          <p:cNvSpPr/>
          <p:nvPr/>
        </p:nvSpPr>
        <p:spPr>
          <a:xfrm>
            <a:off x="2536725" y="2838450"/>
            <a:ext cx="4083300" cy="249900"/>
          </a:xfrm>
          <a:prstGeom prst="ellipse">
            <a:avLst/>
          </a:prstGeom>
          <a:noFill/>
          <a:ln cap="flat" cmpd="sng" w="19050">
            <a:solidFill>
              <a:srgbClr val="38E0A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54" name="Google Shape;254;p28"/>
          <p:cNvSpPr/>
          <p:nvPr/>
        </p:nvSpPr>
        <p:spPr>
          <a:xfrm>
            <a:off x="2612925" y="3088350"/>
            <a:ext cx="2244900" cy="197700"/>
          </a:xfrm>
          <a:prstGeom prst="ellipse">
            <a:avLst/>
          </a:prstGeom>
          <a:noFill/>
          <a:ln cap="flat" cmpd="sng" w="19050">
            <a:solidFill>
              <a:srgbClr val="38E0A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55" name="Google Shape;255;p28"/>
          <p:cNvSpPr/>
          <p:nvPr/>
        </p:nvSpPr>
        <p:spPr>
          <a:xfrm>
            <a:off x="1393725" y="3898500"/>
            <a:ext cx="3635400" cy="197700"/>
          </a:xfrm>
          <a:prstGeom prst="ellipse">
            <a:avLst/>
          </a:prstGeom>
          <a:noFill/>
          <a:ln cap="flat" cmpd="sng" w="19050">
            <a:solidFill>
              <a:srgbClr val="38E0A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56" name="Google Shape;256;p28"/>
          <p:cNvSpPr/>
          <p:nvPr/>
        </p:nvSpPr>
        <p:spPr>
          <a:xfrm>
            <a:off x="2028825" y="4941150"/>
            <a:ext cx="3133800" cy="249900"/>
          </a:xfrm>
          <a:prstGeom prst="ellipse">
            <a:avLst/>
          </a:prstGeom>
          <a:noFill/>
          <a:ln cap="flat" cmpd="sng" w="19050">
            <a:solidFill>
              <a:srgbClr val="38E0A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0" name="Shape 260"/>
        <p:cNvGrpSpPr/>
        <p:nvPr/>
      </p:nvGrpSpPr>
      <p:grpSpPr>
        <a:xfrm>
          <a:off x="0" y="0"/>
          <a:ext cx="0" cy="0"/>
          <a:chOff x="0" y="0"/>
          <a:chExt cx="0" cy="0"/>
        </a:xfrm>
      </p:grpSpPr>
      <p:sp>
        <p:nvSpPr>
          <p:cNvPr id="261" name="Google Shape;261;p2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Source 2</a:t>
            </a:r>
            <a:endParaRPr sz="1900">
              <a:latin typeface="Halant"/>
              <a:ea typeface="Halant"/>
              <a:cs typeface="Halant"/>
              <a:sym typeface="Halant"/>
            </a:endParaRPr>
          </a:p>
        </p:txBody>
      </p:sp>
      <p:pic>
        <p:nvPicPr>
          <p:cNvPr id="262" name="Google Shape;262;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63" name="Google Shape;263;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4" name="Google Shape;264;p29"/>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Complete annotations and the written component as described in the Assessment Directions for each source.</a:t>
            </a:r>
            <a:endParaRPr b="1">
              <a:solidFill>
                <a:schemeClr val="dk1"/>
              </a:solidFill>
              <a:latin typeface="Halant"/>
              <a:ea typeface="Halant"/>
              <a:cs typeface="Halant"/>
              <a:sym typeface="Halant"/>
            </a:endParaRPr>
          </a:p>
        </p:txBody>
      </p:sp>
      <p:sp>
        <p:nvSpPr>
          <p:cNvPr id="265" name="Google Shape;265;p29"/>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66" name="Google Shape;266;p29"/>
          <p:cNvSpPr txBox="1"/>
          <p:nvPr/>
        </p:nvSpPr>
        <p:spPr>
          <a:xfrm>
            <a:off x="315150" y="6767225"/>
            <a:ext cx="7244100" cy="2604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This 1851 poster titled “Caution!! Colored People of Boston” warns Black residents to avoid local police, who were enforcing the Fugitive Slave Act of 1850 by capturing and returning escaped slaves. It accuses officers of acting as “kidnappers and slave catchers,” urging the community to stay alert and protect one another. The poster reflects how this political development increased fear and resistance in Northern cities, especially among free Black and abolitionist communities. It also shows how the federal government’s attempt to enforce slavery in free states deepened sectional divisions between North and South. This source helps me understand how laws meant to preserve the Union instead intensified conflict and mistrust. It raises questions about how individuals and communities resisted injustice through local warnings and activism.</a:t>
            </a:r>
            <a:endParaRPr b="1" sz="1200">
              <a:solidFill>
                <a:schemeClr val="accent1"/>
              </a:solidFill>
              <a:latin typeface="Inter"/>
              <a:ea typeface="Inter"/>
              <a:cs typeface="Inter"/>
              <a:sym typeface="Inter"/>
            </a:endParaRPr>
          </a:p>
        </p:txBody>
      </p:sp>
      <p:sp>
        <p:nvSpPr>
          <p:cNvPr id="267" name="Google Shape;267;p29"/>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
        <p:nvSpPr>
          <p:cNvPr id="268" name="Google Shape;268;p29"/>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“Caution! ! Colored People of Boston,” April 24, 1851.</a:t>
            </a:r>
            <a:endParaRPr sz="1200">
              <a:solidFill>
                <a:schemeClr val="dk1"/>
              </a:solidFill>
              <a:latin typeface="Inter"/>
              <a:ea typeface="Inter"/>
              <a:cs typeface="Inter"/>
              <a:sym typeface="Inter"/>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269" name="Google Shape;269;p29"/>
          <p:cNvSpPr txBox="1"/>
          <p:nvPr/>
        </p:nvSpPr>
        <p:spPr>
          <a:xfrm>
            <a:off x="3677850" y="2043638"/>
            <a:ext cx="3264600" cy="4186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sz="1000">
                <a:solidFill>
                  <a:schemeClr val="dk1"/>
                </a:solidFill>
                <a:latin typeface="Inter"/>
                <a:ea typeface="Inter"/>
                <a:cs typeface="Inter"/>
                <a:sym typeface="Inter"/>
              </a:rPr>
              <a:t>Text From Poster </a:t>
            </a:r>
            <a:endParaRPr b="1" i="1" sz="1000">
              <a:solidFill>
                <a:schemeClr val="dk1"/>
              </a:solidFill>
              <a:latin typeface="Inter"/>
              <a:ea typeface="Inter"/>
              <a:cs typeface="Inter"/>
              <a:sym typeface="Inter"/>
            </a:endParaRPr>
          </a:p>
          <a:p>
            <a:pPr indent="0" lvl="0" marL="0" rtl="0" algn="ctr">
              <a:spcBef>
                <a:spcPts val="0"/>
              </a:spcBef>
              <a:spcAft>
                <a:spcPts val="0"/>
              </a:spcAft>
              <a:buNone/>
            </a:pPr>
            <a:r>
              <a:t/>
            </a:r>
            <a:endParaRPr i="1"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CAUTION!!</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COLORED PEOPLE OF BOSTON, ONE &amp; ALL, YOU ARE HEREBY RESPECTFULLY CAUTIONED AND ADVISED, TO AVOID CONVERSING WITH THE WATCHMEN AND POLICE OFFICERS OF BOSTON,</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FOR SINCE THE RECENT ORDER OF THE MAYOR &amp; ALDERMEN, THEY ARE EMPOWERED TO ACT AS KIDNAPPERS AND SLAVE CATCHERS. </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AND THEY HAVE ALREADY BEEN ACTUALLY EMPLOYED IN KIDNAPPING, CATCHING, AND KEEPING SLAVES. THEREFORE, IF YOU VALUE YOUR LIBERTY, AND </a:t>
            </a:r>
            <a:r>
              <a:rPr i="1" lang="en" sz="1000">
                <a:solidFill>
                  <a:schemeClr val="dk1"/>
                </a:solidFill>
                <a:latin typeface="Inter"/>
                <a:ea typeface="Inter"/>
                <a:cs typeface="Inter"/>
                <a:sym typeface="Inter"/>
              </a:rPr>
              <a:t>THE WELFARE OF THE FUGITIVE</a:t>
            </a:r>
            <a:r>
              <a:rPr lang="en" sz="1000">
                <a:solidFill>
                  <a:schemeClr val="dk1"/>
                </a:solidFill>
                <a:latin typeface="Inter"/>
                <a:ea typeface="Inter"/>
                <a:cs typeface="Inter"/>
                <a:sym typeface="Inter"/>
              </a:rPr>
              <a:t> AMONG YOU, SHUN THEM IN EVERY POSSIBLE MANNER, AS SO MANY HOUNDS ON THE TRACK OF THE MOST UNFORTUNATE OF YOUR RACE. </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KEEP A SHARP LOOK OUT FOR KIDNAPPERS AND HAVE TOP EYE OPEN. </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APRIL 24, 1851</a:t>
            </a:r>
            <a:endParaRPr sz="1200"/>
          </a:p>
        </p:txBody>
      </p:sp>
      <p:pic>
        <p:nvPicPr>
          <p:cNvPr id="270" name="Google Shape;270;p29"/>
          <p:cNvPicPr preferRelativeResize="0"/>
          <p:nvPr/>
        </p:nvPicPr>
        <p:blipFill>
          <a:blip r:embed="rId4">
            <a:alphaModFix/>
          </a:blip>
          <a:stretch>
            <a:fillRect/>
          </a:stretch>
        </p:blipFill>
        <p:spPr>
          <a:xfrm>
            <a:off x="987550" y="2063758"/>
            <a:ext cx="2580410" cy="4146555"/>
          </a:xfrm>
          <a:prstGeom prst="rect">
            <a:avLst/>
          </a:prstGeom>
          <a:noFill/>
          <a:ln>
            <a:noFill/>
          </a:ln>
        </p:spPr>
      </p:pic>
      <p:sp>
        <p:nvSpPr>
          <p:cNvPr id="271" name="Google Shape;271;p29"/>
          <p:cNvSpPr txBox="1"/>
          <p:nvPr/>
        </p:nvSpPr>
        <p:spPr>
          <a:xfrm>
            <a:off x="338625" y="3160875"/>
            <a:ext cx="1911000" cy="1445700"/>
          </a:xfrm>
          <a:prstGeom prst="rect">
            <a:avLst/>
          </a:prstGeom>
          <a:solidFill>
            <a:srgbClr val="FFFFFF"/>
          </a:solidFill>
          <a:ln cap="flat" cmpd="sng" w="2857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Annotations may vary significantly by student but should include multiple markings without identifying everything as significant.</a:t>
            </a:r>
            <a:endParaRPr b="1" sz="1200">
              <a:solidFill>
                <a:srgbClr val="E95C3D"/>
              </a:solidFill>
              <a:latin typeface="Inter"/>
              <a:ea typeface="Inter"/>
              <a:cs typeface="Inter"/>
              <a:sym typeface="Inte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5" name="Shape 275"/>
        <p:cNvGrpSpPr/>
        <p:nvPr/>
      </p:nvGrpSpPr>
      <p:grpSpPr>
        <a:xfrm>
          <a:off x="0" y="0"/>
          <a:ext cx="0" cy="0"/>
          <a:chOff x="0" y="0"/>
          <a:chExt cx="0" cy="0"/>
        </a:xfrm>
      </p:grpSpPr>
      <p:sp>
        <p:nvSpPr>
          <p:cNvPr id="276" name="Google Shape;276;p3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Source 3</a:t>
            </a:r>
            <a:endParaRPr sz="1900">
              <a:latin typeface="Halant"/>
              <a:ea typeface="Halant"/>
              <a:cs typeface="Halant"/>
              <a:sym typeface="Halant"/>
            </a:endParaRPr>
          </a:p>
        </p:txBody>
      </p:sp>
      <p:pic>
        <p:nvPicPr>
          <p:cNvPr id="277" name="Google Shape;277;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78" name="Google Shape;278;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79" name="Google Shape;279;p30"/>
          <p:cNvSpPr txBox="1"/>
          <p:nvPr/>
        </p:nvSpPr>
        <p:spPr>
          <a:xfrm>
            <a:off x="506250" y="952750"/>
            <a:ext cx="68619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Complete annotations and the written component as described in the Assessment Directions for each source.</a:t>
            </a:r>
            <a:endParaRPr>
              <a:solidFill>
                <a:schemeClr val="dk1"/>
              </a:solidFill>
              <a:latin typeface="Halant"/>
              <a:ea typeface="Halant"/>
              <a:cs typeface="Halant"/>
              <a:sym typeface="Halant"/>
            </a:endParaRPr>
          </a:p>
        </p:txBody>
      </p:sp>
      <p:sp>
        <p:nvSpPr>
          <p:cNvPr id="280" name="Google Shape;280;p30"/>
          <p:cNvSpPr txBox="1"/>
          <p:nvPr/>
        </p:nvSpPr>
        <p:spPr>
          <a:xfrm>
            <a:off x="630000" y="1568350"/>
            <a:ext cx="6614400" cy="45435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James K. Polk, First Annual Message to Congress, December 2, 1845.</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Republic of Texas has made known her desire to be incorporated into our Union, and Congress, by the joint resolution of the 1st of March last, complied with her request. . . . This accession to our territory has been a bloodless achievement. No arm of force has been raised to produce the result. The sword has had no part in the victory. We have not sought to extend our territorial possessions by conquest or violence, but by the peaceful and voluntary consent of a brave, kindred, and independent people. . .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Texas had declared herself independent and maintained her sovereignty for nearly ten years. . . . She was free to adopt her own policy, and it was her deliberate choice to unite her destinies with our own. . . . To Texas the union is full of hope, and to the United States it is rich in promise.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It is confidently believed that our system may be safely extended to the utmost bounds of our territorial limits and that, as it shall be extended, the bonds of our Union, instead of being weakened, will become stronger. . . . Nor is there any portion of the globe where colonization can be so rapidly and successfully conducted as in our western territory.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jurisdiction of the United States has been extended over the whole of the State of Texas. The step which we have taken to meet the present emergency must lead to decisive results. . . . The interests of our commerce and navigation demand that we should occupy the country on the Pacific.</a:t>
            </a:r>
            <a:endParaRPr sz="1200">
              <a:solidFill>
                <a:schemeClr val="dk1"/>
              </a:solidFill>
              <a:latin typeface="Inter"/>
              <a:ea typeface="Inter"/>
              <a:cs typeface="Inter"/>
              <a:sym typeface="Inter"/>
            </a:endParaRPr>
          </a:p>
        </p:txBody>
      </p:sp>
      <p:sp>
        <p:nvSpPr>
          <p:cNvPr id="281" name="Google Shape;281;p30"/>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82" name="Google Shape;282;p30"/>
          <p:cNvSpPr txBox="1"/>
          <p:nvPr/>
        </p:nvSpPr>
        <p:spPr>
          <a:xfrm>
            <a:off x="315150" y="6487825"/>
            <a:ext cx="7244100" cy="28074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In this 1845 speech, President James K. Polk defends the annexation of Texas as a peaceful and voluntary expansion that benefits both Texas and the United States. He presents it as part of a larger vision of Manifest Destiny, claiming that U.S. expansion will strengthen the Union and bring progress to the western territories. Polk argues that colonization of the West will be successful and rapid, and he hints at further expansion by stating the need to reach the Pacific for economic reasons. This source reveals how Manifest Destiny was used to justify U.S. territorial growth, while downplaying the conflicts and tensions it caused. The annexation of Texas angered Mexico and contributed to the Mexican-American War, while also intensifying debates over the expansion of slavery. This speech helps me understand how political leaders framed expansion as both inevitable and positive, even as it deepened sectional divisions and led to future conflict.</a:t>
            </a:r>
            <a:endParaRPr b="1" sz="1200">
              <a:solidFill>
                <a:schemeClr val="accent1"/>
              </a:solidFill>
              <a:latin typeface="Inter"/>
              <a:ea typeface="Inter"/>
              <a:cs typeface="Inter"/>
              <a:sym typeface="Inter"/>
            </a:endParaRPr>
          </a:p>
        </p:txBody>
      </p:sp>
      <p:sp>
        <p:nvSpPr>
          <p:cNvPr id="283" name="Google Shape;283;p30"/>
          <p:cNvSpPr txBox="1"/>
          <p:nvPr/>
        </p:nvSpPr>
        <p:spPr>
          <a:xfrm>
            <a:off x="315150" y="61880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
        <p:nvSpPr>
          <p:cNvPr id="284" name="Google Shape;284;p30"/>
          <p:cNvSpPr txBox="1"/>
          <p:nvPr/>
        </p:nvSpPr>
        <p:spPr>
          <a:xfrm>
            <a:off x="338625" y="3160875"/>
            <a:ext cx="1911000" cy="1445700"/>
          </a:xfrm>
          <a:prstGeom prst="rect">
            <a:avLst/>
          </a:prstGeom>
          <a:solidFill>
            <a:srgbClr val="FFFFFF"/>
          </a:solidFill>
          <a:ln cap="flat" cmpd="sng" w="2857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Annotations may vary significantly by student but should include multiple markings without identifying everything as significant.</a:t>
            </a:r>
            <a:endParaRPr b="1" sz="1200">
              <a:solidFill>
                <a:srgbClr val="E95C3D"/>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88" name="Shape 288"/>
        <p:cNvGrpSpPr/>
        <p:nvPr/>
      </p:nvGrpSpPr>
      <p:grpSpPr>
        <a:xfrm>
          <a:off x="0" y="0"/>
          <a:ext cx="0" cy="0"/>
          <a:chOff x="0" y="0"/>
          <a:chExt cx="0" cy="0"/>
        </a:xfrm>
      </p:grpSpPr>
      <p:pic>
        <p:nvPicPr>
          <p:cNvPr id="289" name="Google Shape;289;p31"/>
          <p:cNvPicPr preferRelativeResize="0"/>
          <p:nvPr/>
        </p:nvPicPr>
        <p:blipFill>
          <a:blip r:embed="rId3">
            <a:alphaModFix/>
          </a:blip>
          <a:stretch>
            <a:fillRect/>
          </a:stretch>
        </p:blipFill>
        <p:spPr>
          <a:xfrm>
            <a:off x="381544" y="9389196"/>
            <a:ext cx="431174" cy="431174"/>
          </a:xfrm>
          <a:prstGeom prst="rect">
            <a:avLst/>
          </a:prstGeom>
          <a:noFill/>
          <a:ln>
            <a:noFill/>
          </a:ln>
        </p:spPr>
      </p:pic>
      <p:sp>
        <p:nvSpPr>
          <p:cNvPr id="290" name="Google Shape;290;p31"/>
          <p:cNvSpPr txBox="1"/>
          <p:nvPr/>
        </p:nvSpPr>
        <p:spPr>
          <a:xfrm>
            <a:off x="731000" y="180735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How did the interplay of territorial expansion, regional differences, and political ideologies fuel the sectional crisis?</a:t>
            </a:r>
            <a:endParaRPr sz="1700">
              <a:solidFill>
                <a:schemeClr val="dk1"/>
              </a:solidFill>
              <a:latin typeface="Inter"/>
              <a:ea typeface="Inter"/>
              <a:cs typeface="Inter"/>
              <a:sym typeface="Inter"/>
            </a:endParaRPr>
          </a:p>
        </p:txBody>
      </p:sp>
      <p:sp>
        <p:nvSpPr>
          <p:cNvPr id="291" name="Google Shape;291;p31"/>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8: Sectional Tensions (1820-1860)</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Assessment: Peer Review (Exemplar)</a:t>
            </a:r>
            <a:endParaRPr sz="1700">
              <a:solidFill>
                <a:schemeClr val="dk1"/>
              </a:solidFill>
              <a:latin typeface="Halant"/>
              <a:ea typeface="Halant"/>
              <a:cs typeface="Halant"/>
              <a:sym typeface="Halant"/>
            </a:endParaRPr>
          </a:p>
        </p:txBody>
      </p:sp>
      <p:pic>
        <p:nvPicPr>
          <p:cNvPr id="292" name="Google Shape;292;p31"/>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93" name="Google Shape;293;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94" name="Google Shape;294;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95" name="Google Shape;295;p31"/>
          <p:cNvSpPr txBox="1"/>
          <p:nvPr/>
        </p:nvSpPr>
        <p:spPr>
          <a:xfrm>
            <a:off x="455300" y="3028400"/>
            <a:ext cx="6861900" cy="646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Evaluate another student’s source annotation and provide constructive feedback.</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Using the rubric below, evaluate the source annotation.</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Give feedback using Glow (1-2 strengths) and Grow (1-2 areas for improvement).</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Your summary of the source was clear and included all key details, which made it easy to understand the main points. Your connection to the essential question could be expanded. Try explaining more about how the source demonstrates the long-term effects of colonization.</a:t>
            </a:r>
            <a:endParaRPr b="1" sz="1300">
              <a:solidFill>
                <a:schemeClr val="accent1"/>
              </a:solidFill>
              <a:latin typeface="Inter"/>
              <a:ea typeface="Inter"/>
              <a:cs typeface="Inter"/>
              <a:sym typeface="Inter"/>
            </a:endParaRPr>
          </a:p>
        </p:txBody>
      </p:sp>
      <p:graphicFrame>
        <p:nvGraphicFramePr>
          <p:cNvPr id="296" name="Google Shape;296;p31"/>
          <p:cNvGraphicFramePr/>
          <p:nvPr/>
        </p:nvGraphicFramePr>
        <p:xfrm>
          <a:off x="381550" y="3755750"/>
          <a:ext cx="3000000" cy="3000000"/>
        </p:xfrm>
        <a:graphic>
          <a:graphicData uri="http://schemas.openxmlformats.org/drawingml/2006/table">
            <a:tbl>
              <a:tblPr>
                <a:noFill/>
                <a:tableStyleId>{CACE62B9-12EB-4A31-9B85-B466E19DAC10}</a:tableStyleId>
              </a:tblPr>
              <a:tblGrid>
                <a:gridCol w="1657775"/>
                <a:gridCol w="1345500"/>
                <a:gridCol w="1345500"/>
                <a:gridCol w="1345500"/>
                <a:gridCol w="1345500"/>
              </a:tblGrid>
              <a:tr h="162875">
                <a:tc>
                  <a:txBody>
                    <a:bodyPr/>
                    <a:lstStyle/>
                    <a:p>
                      <a:pPr indent="0" lvl="0" marL="0" rtl="0" algn="l">
                        <a:spcBef>
                          <a:spcPts val="0"/>
                        </a:spcBef>
                        <a:spcAft>
                          <a:spcPts val="0"/>
                        </a:spcAft>
                        <a:buNone/>
                      </a:pPr>
                      <a:r>
                        <a:rPr b="1" lang="en" sz="1200">
                          <a:latin typeface="Inter"/>
                          <a:ea typeface="Inter"/>
                          <a:cs typeface="Inter"/>
                          <a:sym typeface="Inter"/>
                        </a:rPr>
                        <a:t>Criteria</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4 (Excellent)</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3 (Proficient)</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2 (Developing)</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1 (Poor)</a:t>
                      </a:r>
                      <a:endParaRPr b="1" sz="1200">
                        <a:latin typeface="Inter"/>
                        <a:ea typeface="Inter"/>
                        <a:cs typeface="Inter"/>
                        <a:sym typeface="Inter"/>
                      </a:endParaRPr>
                    </a:p>
                  </a:txBody>
                  <a:tcPr marT="91425" marB="91425" marR="91425" marL="91425"/>
                </a:tc>
              </a:tr>
              <a:tr h="547225">
                <a:tc>
                  <a:txBody>
                    <a:bodyPr/>
                    <a:lstStyle/>
                    <a:p>
                      <a:pPr indent="0" lvl="0" marL="0" rtl="0" algn="l">
                        <a:spcBef>
                          <a:spcPts val="0"/>
                        </a:spcBef>
                        <a:spcAft>
                          <a:spcPts val="0"/>
                        </a:spcAft>
                        <a:buNone/>
                      </a:pPr>
                      <a:r>
                        <a:rPr b="1" lang="en" sz="1200">
                          <a:latin typeface="Inter"/>
                          <a:ea typeface="Inter"/>
                          <a:cs typeface="Inter"/>
                          <a:sym typeface="Inter"/>
                        </a:rPr>
                        <a:t>Source Marking</a:t>
                      </a:r>
                      <a:endParaRPr b="1" sz="1200">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Contains visible markings on the source, such as underlining, highlighting, or notes, that show active engagement or analysis.</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Markings are thorough, purposeful, and demonstrate deep engagement.</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Markings show clear engagement, with some connections made.</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Some markings, but they lack depth or focus.</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Minimal or no markings on the source.</a:t>
                      </a:r>
                      <a:endParaRPr sz="1200">
                        <a:latin typeface="Inter"/>
                        <a:ea typeface="Inter"/>
                        <a:cs typeface="Inter"/>
                        <a:sym typeface="Inter"/>
                      </a:endParaRPr>
                    </a:p>
                  </a:txBody>
                  <a:tcPr marT="91425" marB="91425" marR="91425" marL="91425"/>
                </a:tc>
              </a:tr>
              <a:tr h="469050">
                <a:tc>
                  <a:txBody>
                    <a:bodyPr/>
                    <a:lstStyle/>
                    <a:p>
                      <a:pPr indent="0" lvl="0" marL="0" rtl="0" algn="l">
                        <a:spcBef>
                          <a:spcPts val="0"/>
                        </a:spcBef>
                        <a:spcAft>
                          <a:spcPts val="0"/>
                        </a:spcAft>
                        <a:buNone/>
                      </a:pPr>
                      <a:r>
                        <a:rPr b="1" lang="en" sz="1200">
                          <a:latin typeface="Inter"/>
                          <a:ea typeface="Inter"/>
                          <a:cs typeface="Inter"/>
                          <a:sym typeface="Inter"/>
                        </a:rPr>
                        <a:t>Clarity of Summary</a:t>
                      </a:r>
                      <a:endParaRPr b="1" sz="1200">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Accurately summarizes the source’s main ideas; is concise and clear.</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Summary is accurate and communicates the main ideas.</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Summary is clear and covers key points.</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Summary includes some details but lacks clarity.</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Summary is unclear or missing key points.</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r>
              <a:tr h="495125">
                <a:tc>
                  <a:txBody>
                    <a:bodyPr/>
                    <a:lstStyle/>
                    <a:p>
                      <a:pPr indent="0" lvl="0" marL="0" rtl="0" algn="l">
                        <a:spcBef>
                          <a:spcPts val="0"/>
                        </a:spcBef>
                        <a:spcAft>
                          <a:spcPts val="0"/>
                        </a:spcAft>
                        <a:buNone/>
                      </a:pPr>
                      <a:r>
                        <a:rPr b="1" lang="en" sz="1200">
                          <a:latin typeface="Inter"/>
                          <a:ea typeface="Inter"/>
                          <a:cs typeface="Inter"/>
                          <a:sym typeface="Inter"/>
                        </a:rPr>
                        <a:t>Connection to Essential Question</a:t>
                      </a:r>
                      <a:endParaRPr b="1" sz="1200">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Thoughtfully connects the source to the essential question.</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Connection is thoughtful and provides valid  insights.</a:t>
                      </a:r>
                      <a:endParaRPr sz="1200">
                        <a:latin typeface="Inter"/>
                        <a:ea typeface="Inter"/>
                        <a:cs typeface="Inter"/>
                        <a:sym typeface="Inte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Connection is clear and somewhat insightful.</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Connection is made but lacks depth or relevance.</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Connection is unclear or missing.</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95125">
                <a:tc>
                  <a:txBody>
                    <a:bodyPr/>
                    <a:lstStyle/>
                    <a:p>
                      <a:pPr indent="0" lvl="0" marL="0" rtl="0" algn="l">
                        <a:spcBef>
                          <a:spcPts val="0"/>
                        </a:spcBef>
                        <a:spcAft>
                          <a:spcPts val="0"/>
                        </a:spcAft>
                        <a:buNone/>
                      </a:pPr>
                      <a:r>
                        <a:rPr b="1" lang="en" sz="1200">
                          <a:latin typeface="Inter"/>
                          <a:ea typeface="Inter"/>
                          <a:cs typeface="Inter"/>
                          <a:sym typeface="Inter"/>
                        </a:rPr>
                        <a:t>Personal Reflection</a:t>
                      </a:r>
                      <a:endParaRPr b="1" sz="1200">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Includes a meaningful reflection or questions raised by the source.</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Reflection is insightful and raises deep questions.</a:t>
                      </a:r>
                      <a:endParaRPr sz="1200">
                        <a:latin typeface="Inter"/>
                        <a:ea typeface="Inter"/>
                        <a:cs typeface="Inter"/>
                        <a:sym typeface="Inte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Reflection is thoughtful and shows critical thinking.</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Reflection is present but lacks depth.</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Reflection is missing or superficial.</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97" name="Google Shape;297;p31"/>
          <p:cNvSpPr/>
          <p:nvPr/>
        </p:nvSpPr>
        <p:spPr>
          <a:xfrm>
            <a:off x="2248675" y="4376275"/>
            <a:ext cx="599100" cy="756000"/>
          </a:xfrm>
          <a:prstGeom prst="mathMultiply">
            <a:avLst>
              <a:gd fmla="val 23520" name="adj1"/>
            </a:avLst>
          </a:prstGeom>
          <a:solidFill>
            <a:srgbClr val="E95C3D"/>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98" name="Google Shape;298;p31"/>
          <p:cNvSpPr/>
          <p:nvPr/>
        </p:nvSpPr>
        <p:spPr>
          <a:xfrm>
            <a:off x="2248675" y="5519275"/>
            <a:ext cx="599100" cy="756000"/>
          </a:xfrm>
          <a:prstGeom prst="mathMultiply">
            <a:avLst>
              <a:gd fmla="val 23520" name="adj1"/>
            </a:avLst>
          </a:prstGeom>
          <a:solidFill>
            <a:srgbClr val="E95C3D"/>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99" name="Google Shape;299;p31"/>
          <p:cNvSpPr/>
          <p:nvPr/>
        </p:nvSpPr>
        <p:spPr>
          <a:xfrm>
            <a:off x="3696475" y="6433675"/>
            <a:ext cx="599100" cy="756000"/>
          </a:xfrm>
          <a:prstGeom prst="mathMultiply">
            <a:avLst>
              <a:gd fmla="val 23520" name="adj1"/>
            </a:avLst>
          </a:prstGeom>
          <a:solidFill>
            <a:srgbClr val="E95C3D"/>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00" name="Google Shape;300;p31"/>
          <p:cNvSpPr/>
          <p:nvPr/>
        </p:nvSpPr>
        <p:spPr>
          <a:xfrm>
            <a:off x="2248675" y="7424275"/>
            <a:ext cx="599100" cy="756000"/>
          </a:xfrm>
          <a:prstGeom prst="mathMultiply">
            <a:avLst>
              <a:gd fmla="val 23520" name="adj1"/>
            </a:avLst>
          </a:prstGeom>
          <a:solidFill>
            <a:srgbClr val="E95C3D"/>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7" name="Shape 67"/>
        <p:cNvGrpSpPr/>
        <p:nvPr/>
      </p:nvGrpSpPr>
      <p:grpSpPr>
        <a:xfrm>
          <a:off x="0" y="0"/>
          <a:ext cx="0" cy="0"/>
          <a:chOff x="0" y="0"/>
          <a:chExt cx="0" cy="0"/>
        </a:xfrm>
      </p:grpSpPr>
      <p:sp>
        <p:nvSpPr>
          <p:cNvPr id="68" name="Google Shape;68;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a:t>
            </a:r>
            <a:r>
              <a:rPr lang="en" sz="1900">
                <a:solidFill>
                  <a:schemeClr val="dk1"/>
                </a:solidFill>
                <a:latin typeface="Halant"/>
                <a:ea typeface="Halant"/>
                <a:cs typeface="Halant"/>
                <a:sym typeface="Halant"/>
              </a:rPr>
              <a:t>: Source 1</a:t>
            </a:r>
            <a:endParaRPr sz="1900">
              <a:latin typeface="Halant"/>
              <a:ea typeface="Halant"/>
              <a:cs typeface="Halant"/>
              <a:sym typeface="Halant"/>
            </a:endParaRPr>
          </a:p>
        </p:txBody>
      </p:sp>
      <p:pic>
        <p:nvPicPr>
          <p:cNvPr id="69" name="Google Shape;69;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0" name="Google Shape;70;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1" name="Google Shape;71;p14"/>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Complete annotations and the written component as described in the Assessment Directions for each source.</a:t>
            </a:r>
            <a:endParaRPr sz="1200">
              <a:solidFill>
                <a:schemeClr val="dk1"/>
              </a:solidFill>
              <a:latin typeface="Halant"/>
              <a:ea typeface="Halant"/>
              <a:cs typeface="Halant"/>
              <a:sym typeface="Halant"/>
            </a:endParaRPr>
          </a:p>
        </p:txBody>
      </p:sp>
      <p:sp>
        <p:nvSpPr>
          <p:cNvPr id="72" name="Google Shape;72;p14"/>
          <p:cNvSpPr txBox="1"/>
          <p:nvPr/>
        </p:nvSpPr>
        <p:spPr>
          <a:xfrm>
            <a:off x="753750" y="1568350"/>
            <a:ext cx="6264900" cy="45435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Chief Justice Roger B. Taney, “The Opinion of the Court,” The Dred Scott Decision, 1857.</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words “people of the United States” and “citizens” are synonymous terms, and mean the same thing. They both describe the political body who, according to our republican institutions, form the </a:t>
            </a:r>
            <a:r>
              <a:rPr lang="en" sz="1200">
                <a:solidFill>
                  <a:schemeClr val="dk1"/>
                </a:solidFill>
                <a:latin typeface="Inter"/>
                <a:ea typeface="Inter"/>
                <a:cs typeface="Inter"/>
                <a:sym typeface="Inter"/>
              </a:rPr>
              <a:t>sovereignty</a:t>
            </a:r>
            <a:r>
              <a:rPr lang="en" sz="1200">
                <a:solidFill>
                  <a:schemeClr val="dk1"/>
                </a:solidFill>
                <a:latin typeface="Inter"/>
                <a:ea typeface="Inter"/>
                <a:cs typeface="Inter"/>
                <a:sym typeface="Inter"/>
              </a:rPr>
              <a:t>, and who hold the power and conduct the government through their representatives. They are what we familiarly call the “sovereign people,” and every citizen is one of this people and a constituent member of this sovereignty. The question before us is, whether the class of persons described in the plea . . . compose a portion of this people, and are constituent members of this sovereignty? We think they are not, and that they are not included and were not intended to be included, under the word “citizens” in the Constitution, and can therefore claim nine of the rights and privileges which that instrument provides for and secures to citizens of the United States. On the contrary, they were at that time considered as a subordinate and inferior class of beings, who had been subjugated by the dominant race, and, whether emancipated or not, yet remained subject to their authority, and had no rights or privileges but such as those who held the power and the government might choose to grant them . .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general words [of the </a:t>
            </a:r>
            <a:r>
              <a:rPr lang="en" sz="1200">
                <a:solidFill>
                  <a:schemeClr val="dk1"/>
                </a:solidFill>
                <a:latin typeface="Inter"/>
                <a:ea typeface="Inter"/>
                <a:cs typeface="Inter"/>
                <a:sym typeface="Inter"/>
              </a:rPr>
              <a:t>Declaration</a:t>
            </a:r>
            <a:r>
              <a:rPr lang="en" sz="1200">
                <a:solidFill>
                  <a:schemeClr val="dk1"/>
                </a:solidFill>
                <a:latin typeface="Inter"/>
                <a:ea typeface="Inter"/>
                <a:cs typeface="Inter"/>
                <a:sym typeface="Inter"/>
              </a:rPr>
              <a:t> of Independence] would seem to embrace the whole human family, . . . but it is too clear for dispute, that the enslaved African race were not intended to be included.</a:t>
            </a:r>
            <a:endParaRPr sz="1200">
              <a:solidFill>
                <a:schemeClr val="dk1"/>
              </a:solidFill>
              <a:latin typeface="Inter"/>
              <a:ea typeface="Inter"/>
              <a:cs typeface="Inter"/>
              <a:sym typeface="Inter"/>
            </a:endParaRPr>
          </a:p>
        </p:txBody>
      </p:sp>
      <p:sp>
        <p:nvSpPr>
          <p:cNvPr id="73" name="Google Shape;73;p14"/>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74" name="Google Shape;74;p14"/>
          <p:cNvSpPr txBox="1"/>
          <p:nvPr/>
        </p:nvSpPr>
        <p:spPr>
          <a:xfrm>
            <a:off x="315150" y="6487825"/>
            <a:ext cx="7244100" cy="28074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75" name="Google Shape;75;p14"/>
          <p:cNvSpPr txBox="1"/>
          <p:nvPr/>
        </p:nvSpPr>
        <p:spPr>
          <a:xfrm>
            <a:off x="315150" y="61880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9" name="Shape 79"/>
        <p:cNvGrpSpPr/>
        <p:nvPr/>
      </p:nvGrpSpPr>
      <p:grpSpPr>
        <a:xfrm>
          <a:off x="0" y="0"/>
          <a:ext cx="0" cy="0"/>
          <a:chOff x="0" y="0"/>
          <a:chExt cx="0" cy="0"/>
        </a:xfrm>
      </p:grpSpPr>
      <p:sp>
        <p:nvSpPr>
          <p:cNvPr id="80" name="Google Shape;80;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Source 2</a:t>
            </a:r>
            <a:endParaRPr sz="1900">
              <a:latin typeface="Halant"/>
              <a:ea typeface="Halant"/>
              <a:cs typeface="Halant"/>
              <a:sym typeface="Halant"/>
            </a:endParaRPr>
          </a:p>
        </p:txBody>
      </p:sp>
      <p:pic>
        <p:nvPicPr>
          <p:cNvPr id="81" name="Google Shape;81;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Complete annotations and the written component as described in the Assessment Directions for each source.</a:t>
            </a:r>
            <a:endParaRPr b="1">
              <a:solidFill>
                <a:schemeClr val="dk1"/>
              </a:solidFill>
              <a:latin typeface="Halant"/>
              <a:ea typeface="Halant"/>
              <a:cs typeface="Halant"/>
              <a:sym typeface="Halant"/>
            </a:endParaRPr>
          </a:p>
        </p:txBody>
      </p:sp>
      <p:sp>
        <p:nvSpPr>
          <p:cNvPr id="84" name="Google Shape;84;p15"/>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85" name="Google Shape;85;p15"/>
          <p:cNvSpPr txBox="1"/>
          <p:nvPr/>
        </p:nvSpPr>
        <p:spPr>
          <a:xfrm>
            <a:off x="315150" y="6767225"/>
            <a:ext cx="7244100" cy="2604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86" name="Google Shape;86;p15"/>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
        <p:nvSpPr>
          <p:cNvPr id="87" name="Google Shape;87;p15"/>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“Caution! ! Colored People of Boston,” April 24, 1851.</a:t>
            </a:r>
            <a:endParaRPr sz="1200">
              <a:solidFill>
                <a:schemeClr val="dk1"/>
              </a:solidFill>
              <a:latin typeface="Inter"/>
              <a:ea typeface="Inter"/>
              <a:cs typeface="Inter"/>
              <a:sym typeface="Inter"/>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88" name="Google Shape;88;p15"/>
          <p:cNvSpPr txBox="1"/>
          <p:nvPr/>
        </p:nvSpPr>
        <p:spPr>
          <a:xfrm>
            <a:off x="3677850" y="2043638"/>
            <a:ext cx="3264600" cy="4186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sz="1000">
                <a:solidFill>
                  <a:schemeClr val="dk1"/>
                </a:solidFill>
                <a:latin typeface="Inter"/>
                <a:ea typeface="Inter"/>
                <a:cs typeface="Inter"/>
                <a:sym typeface="Inter"/>
              </a:rPr>
              <a:t>Text From Poster </a:t>
            </a:r>
            <a:endParaRPr b="1" i="1" sz="1000">
              <a:solidFill>
                <a:schemeClr val="dk1"/>
              </a:solidFill>
              <a:latin typeface="Inter"/>
              <a:ea typeface="Inter"/>
              <a:cs typeface="Inter"/>
              <a:sym typeface="Inter"/>
            </a:endParaRPr>
          </a:p>
          <a:p>
            <a:pPr indent="0" lvl="0" marL="0" rtl="0" algn="ctr">
              <a:spcBef>
                <a:spcPts val="0"/>
              </a:spcBef>
              <a:spcAft>
                <a:spcPts val="0"/>
              </a:spcAft>
              <a:buNone/>
            </a:pPr>
            <a:r>
              <a:t/>
            </a:r>
            <a:endParaRPr i="1"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CAUTION!!</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COLORED PEOPLE OF BOSTON, ONE &amp; ALL, YOU ARE HEREBY RESPECTFULLY CAUTIONED AND ADVISED, TO AVOID CONVERSING WITH THE WATCHMEN AND POLICE OFFICERS OF BOSTON,</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FOR SINCE THE RECENT ORDER OF THE MAYOR &amp; ALDERMEN, THEY ARE EMPOWERED TO ACT AS KIDNAPPERS AND SLAVE CATCHERS. </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AND THEY HAVE ALREADY BEEN ACTUALLY EMPLOYED IN KIDNAPPING, CATCHING, AND KEEPING SLAVES. THEREFORE, IF YOU VALUE YOUR LIBERTY, AND </a:t>
            </a:r>
            <a:r>
              <a:rPr i="1" lang="en" sz="1000">
                <a:solidFill>
                  <a:schemeClr val="dk1"/>
                </a:solidFill>
                <a:latin typeface="Inter"/>
                <a:ea typeface="Inter"/>
                <a:cs typeface="Inter"/>
                <a:sym typeface="Inter"/>
              </a:rPr>
              <a:t>THE WELFARE OF THE FUGITIVE</a:t>
            </a:r>
            <a:r>
              <a:rPr lang="en" sz="1000">
                <a:solidFill>
                  <a:schemeClr val="dk1"/>
                </a:solidFill>
                <a:latin typeface="Inter"/>
                <a:ea typeface="Inter"/>
                <a:cs typeface="Inter"/>
                <a:sym typeface="Inter"/>
              </a:rPr>
              <a:t> AMONG YOU, SHUN THEM IN EVERY POSSIBLE MANNER, AS SO MANY HOUNDS ON THE TRACK OF THE MOST UNFORTUNATE OF YOUR RACE. </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KEEP A SHARP LOOK OUT FOR KIDNAPPERS AND HAVE TOP EYE OPEN. </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APRIL 24, 1851</a:t>
            </a:r>
            <a:endParaRPr sz="1200"/>
          </a:p>
        </p:txBody>
      </p:sp>
      <p:pic>
        <p:nvPicPr>
          <p:cNvPr id="89" name="Google Shape;89;p15"/>
          <p:cNvPicPr preferRelativeResize="0"/>
          <p:nvPr/>
        </p:nvPicPr>
        <p:blipFill>
          <a:blip r:embed="rId4">
            <a:alphaModFix/>
          </a:blip>
          <a:stretch>
            <a:fillRect/>
          </a:stretch>
        </p:blipFill>
        <p:spPr>
          <a:xfrm>
            <a:off x="987550" y="2063758"/>
            <a:ext cx="2580410" cy="414655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3" name="Shape 93"/>
        <p:cNvGrpSpPr/>
        <p:nvPr/>
      </p:nvGrpSpPr>
      <p:grpSpPr>
        <a:xfrm>
          <a:off x="0" y="0"/>
          <a:ext cx="0" cy="0"/>
          <a:chOff x="0" y="0"/>
          <a:chExt cx="0" cy="0"/>
        </a:xfrm>
      </p:grpSpPr>
      <p:sp>
        <p:nvSpPr>
          <p:cNvPr id="94" name="Google Shape;94;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Source 3</a:t>
            </a:r>
            <a:endParaRPr sz="1900">
              <a:latin typeface="Halant"/>
              <a:ea typeface="Halant"/>
              <a:cs typeface="Halant"/>
              <a:sym typeface="Halant"/>
            </a:endParaRPr>
          </a:p>
        </p:txBody>
      </p:sp>
      <p:pic>
        <p:nvPicPr>
          <p:cNvPr id="95" name="Google Shape;95;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6" name="Google Shape;96;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7" name="Google Shape;97;p16"/>
          <p:cNvSpPr txBox="1"/>
          <p:nvPr/>
        </p:nvSpPr>
        <p:spPr>
          <a:xfrm>
            <a:off x="506250" y="952750"/>
            <a:ext cx="68619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Complete annotations and the written component as described in the Assessment Directions for each source.</a:t>
            </a:r>
            <a:endParaRPr>
              <a:solidFill>
                <a:schemeClr val="dk1"/>
              </a:solidFill>
              <a:latin typeface="Halant"/>
              <a:ea typeface="Halant"/>
              <a:cs typeface="Halant"/>
              <a:sym typeface="Halant"/>
            </a:endParaRPr>
          </a:p>
        </p:txBody>
      </p:sp>
      <p:sp>
        <p:nvSpPr>
          <p:cNvPr id="98" name="Google Shape;98;p16"/>
          <p:cNvSpPr txBox="1"/>
          <p:nvPr/>
        </p:nvSpPr>
        <p:spPr>
          <a:xfrm>
            <a:off x="630000" y="1568350"/>
            <a:ext cx="6614400" cy="45435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J</a:t>
            </a:r>
            <a:r>
              <a:rPr lang="en" sz="1200">
                <a:solidFill>
                  <a:schemeClr val="dk1"/>
                </a:solidFill>
                <a:latin typeface="Halant"/>
                <a:ea typeface="Halant"/>
                <a:cs typeface="Halant"/>
                <a:sym typeface="Halant"/>
              </a:rPr>
              <a:t>ames K. Polk, First Annual Message to Congress, December 2, 1845.</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Republic of Texas has made known her desire to be incorporated into our Union, and Congress, by the joint resolution of the 1st of March last, complied with her request. . . . This accession to our territory has been a bloodless achievement. No arm of force has been raised to produce the result. The sword has had no part in the victory. We have not sought to extend our territorial possessions by conquest or violence, but by the peaceful and voluntary consent of a brave, kindred, and independent people. . .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Texas had declared herself independent and maintained her sovereignty for nearly ten years. . . . She was free to adopt her own policy, and it was her deliberate choice to unite her destinies with our own. . . . To Texas the union is full of hope, and to the United States it is rich in promise.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It is confidently believed that our system may be safely extended to the utmost bounds of our territorial limits and that, as it shall be extended, the bonds of our Union, instead of being weakened, will become stronger. . . . Nor is there any portion of the globe where colonization can be so rapidly and successfully conducted as in our western territory.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jurisdiction of the United States has been extended over the whole of the State of Texas. The step which we have taken to meet the present emergency must lead to decisive results. . . . The interests of our commerce and navigation demand that we should occupy the country on the Pacific.</a:t>
            </a:r>
            <a:endParaRPr sz="1200">
              <a:solidFill>
                <a:schemeClr val="dk1"/>
              </a:solidFill>
              <a:latin typeface="Inter"/>
              <a:ea typeface="Inter"/>
              <a:cs typeface="Inter"/>
              <a:sym typeface="Inter"/>
            </a:endParaRPr>
          </a:p>
        </p:txBody>
      </p:sp>
      <p:sp>
        <p:nvSpPr>
          <p:cNvPr id="99" name="Google Shape;99;p16"/>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00" name="Google Shape;100;p16"/>
          <p:cNvSpPr txBox="1"/>
          <p:nvPr/>
        </p:nvSpPr>
        <p:spPr>
          <a:xfrm>
            <a:off x="315150" y="6487825"/>
            <a:ext cx="7244100" cy="28074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01" name="Google Shape;101;p16"/>
          <p:cNvSpPr txBox="1"/>
          <p:nvPr/>
        </p:nvSpPr>
        <p:spPr>
          <a:xfrm>
            <a:off x="315150" y="61880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5" name="Shape 105"/>
        <p:cNvGrpSpPr/>
        <p:nvPr/>
      </p:nvGrpSpPr>
      <p:grpSpPr>
        <a:xfrm>
          <a:off x="0" y="0"/>
          <a:ext cx="0" cy="0"/>
          <a:chOff x="0" y="0"/>
          <a:chExt cx="0" cy="0"/>
        </a:xfrm>
      </p:grpSpPr>
      <p:pic>
        <p:nvPicPr>
          <p:cNvPr id="106" name="Google Shape;106;p17"/>
          <p:cNvPicPr preferRelativeResize="0"/>
          <p:nvPr/>
        </p:nvPicPr>
        <p:blipFill>
          <a:blip r:embed="rId3">
            <a:alphaModFix/>
          </a:blip>
          <a:stretch>
            <a:fillRect/>
          </a:stretch>
        </p:blipFill>
        <p:spPr>
          <a:xfrm>
            <a:off x="381544" y="9389196"/>
            <a:ext cx="431174" cy="431174"/>
          </a:xfrm>
          <a:prstGeom prst="rect">
            <a:avLst/>
          </a:prstGeom>
          <a:noFill/>
          <a:ln>
            <a:noFill/>
          </a:ln>
        </p:spPr>
      </p:pic>
      <p:sp>
        <p:nvSpPr>
          <p:cNvPr id="107" name="Google Shape;107;p17"/>
          <p:cNvSpPr txBox="1"/>
          <p:nvPr/>
        </p:nvSpPr>
        <p:spPr>
          <a:xfrm>
            <a:off x="731000" y="180735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How did the interplay of territorial expansion, regional differences, and political ideologies fuel the sectional crisis?</a:t>
            </a:r>
            <a:endParaRPr i="1" sz="1700">
              <a:solidFill>
                <a:schemeClr val="dk1"/>
              </a:solidFill>
              <a:latin typeface="Inter"/>
              <a:ea typeface="Inter"/>
              <a:cs typeface="Inter"/>
              <a:sym typeface="Inter"/>
            </a:endParaRPr>
          </a:p>
        </p:txBody>
      </p:sp>
      <p:sp>
        <p:nvSpPr>
          <p:cNvPr id="108" name="Google Shape;108;p1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8: Sectional Tensions (1820-1860)</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Assessment: Peer Review</a:t>
            </a:r>
            <a:endParaRPr sz="1700">
              <a:solidFill>
                <a:schemeClr val="dk1"/>
              </a:solidFill>
              <a:latin typeface="Halant"/>
              <a:ea typeface="Halant"/>
              <a:cs typeface="Halant"/>
              <a:sym typeface="Halant"/>
            </a:endParaRPr>
          </a:p>
        </p:txBody>
      </p:sp>
      <p:pic>
        <p:nvPicPr>
          <p:cNvPr id="109" name="Google Shape;109;p1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0" name="Google Shape;110;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1" name="Google Shape;111;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2" name="Google Shape;112;p17"/>
          <p:cNvSpPr txBox="1"/>
          <p:nvPr/>
        </p:nvSpPr>
        <p:spPr>
          <a:xfrm>
            <a:off x="455300" y="3028400"/>
            <a:ext cx="6861900" cy="6110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Evaluate another student’s source annotation and provide constructive feedback.</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Using the rubric below, evaluate the source annotation.</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Give feedback using Glow (1-2 strengths) and Grow (1-2 areas for improvement).</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300">
              <a:solidFill>
                <a:schemeClr val="accent1"/>
              </a:solidFill>
              <a:latin typeface="Inter"/>
              <a:ea typeface="Inter"/>
              <a:cs typeface="Inter"/>
              <a:sym typeface="Inter"/>
            </a:endParaRPr>
          </a:p>
        </p:txBody>
      </p:sp>
      <p:graphicFrame>
        <p:nvGraphicFramePr>
          <p:cNvPr id="113" name="Google Shape;113;p17"/>
          <p:cNvGraphicFramePr/>
          <p:nvPr/>
        </p:nvGraphicFramePr>
        <p:xfrm>
          <a:off x="381550" y="3755750"/>
          <a:ext cx="3000000" cy="3000000"/>
        </p:xfrm>
        <a:graphic>
          <a:graphicData uri="http://schemas.openxmlformats.org/drawingml/2006/table">
            <a:tbl>
              <a:tblPr>
                <a:noFill/>
                <a:tableStyleId>{CACE62B9-12EB-4A31-9B85-B466E19DAC10}</a:tableStyleId>
              </a:tblPr>
              <a:tblGrid>
                <a:gridCol w="1657775"/>
                <a:gridCol w="1345500"/>
                <a:gridCol w="1345500"/>
                <a:gridCol w="1345500"/>
                <a:gridCol w="1345500"/>
              </a:tblGrid>
              <a:tr h="162875">
                <a:tc>
                  <a:txBody>
                    <a:bodyPr/>
                    <a:lstStyle/>
                    <a:p>
                      <a:pPr indent="0" lvl="0" marL="0" rtl="0" algn="l">
                        <a:spcBef>
                          <a:spcPts val="0"/>
                        </a:spcBef>
                        <a:spcAft>
                          <a:spcPts val="0"/>
                        </a:spcAft>
                        <a:buNone/>
                      </a:pPr>
                      <a:r>
                        <a:rPr b="1" lang="en" sz="1200">
                          <a:latin typeface="Inter"/>
                          <a:ea typeface="Inter"/>
                          <a:cs typeface="Inter"/>
                          <a:sym typeface="Inter"/>
                        </a:rPr>
                        <a:t>Criteria</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4 (Excellent)</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3 (Proficient)</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2 (Developing)</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1 (Poor)</a:t>
                      </a:r>
                      <a:endParaRPr b="1" sz="1200">
                        <a:latin typeface="Inter"/>
                        <a:ea typeface="Inter"/>
                        <a:cs typeface="Inter"/>
                        <a:sym typeface="Inter"/>
                      </a:endParaRPr>
                    </a:p>
                  </a:txBody>
                  <a:tcPr marT="91425" marB="91425" marR="91425" marL="91425"/>
                </a:tc>
              </a:tr>
              <a:tr h="547225">
                <a:tc>
                  <a:txBody>
                    <a:bodyPr/>
                    <a:lstStyle/>
                    <a:p>
                      <a:pPr indent="0" lvl="0" marL="0" rtl="0" algn="l">
                        <a:spcBef>
                          <a:spcPts val="0"/>
                        </a:spcBef>
                        <a:spcAft>
                          <a:spcPts val="0"/>
                        </a:spcAft>
                        <a:buNone/>
                      </a:pPr>
                      <a:r>
                        <a:rPr b="1" lang="en" sz="1200">
                          <a:latin typeface="Inter"/>
                          <a:ea typeface="Inter"/>
                          <a:cs typeface="Inter"/>
                          <a:sym typeface="Inter"/>
                        </a:rPr>
                        <a:t>Source Marking</a:t>
                      </a:r>
                      <a:endParaRPr b="1"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Contains</a:t>
                      </a:r>
                      <a:r>
                        <a:rPr lang="en" sz="1000">
                          <a:solidFill>
                            <a:schemeClr val="dk1"/>
                          </a:solidFill>
                          <a:latin typeface="Inter"/>
                          <a:ea typeface="Inter"/>
                          <a:cs typeface="Inter"/>
                          <a:sym typeface="Inter"/>
                        </a:rPr>
                        <a:t> visible markings on the source, such as underlining, highlighting, or notes, that show active engagement or analysis.</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Markings are thorough, purposeful, and demonstrate deep engagement.</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Markings show clear engagement, with some connections made.</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Some markings, but they lack depth or focus.</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Minimal or no markings on the source.</a:t>
                      </a:r>
                      <a:endParaRPr sz="1200">
                        <a:latin typeface="Inter"/>
                        <a:ea typeface="Inter"/>
                        <a:cs typeface="Inter"/>
                        <a:sym typeface="Inter"/>
                      </a:endParaRPr>
                    </a:p>
                  </a:txBody>
                  <a:tcPr marT="91425" marB="91425" marR="91425" marL="91425"/>
                </a:tc>
              </a:tr>
              <a:tr h="469050">
                <a:tc>
                  <a:txBody>
                    <a:bodyPr/>
                    <a:lstStyle/>
                    <a:p>
                      <a:pPr indent="0" lvl="0" marL="0" rtl="0" algn="l">
                        <a:spcBef>
                          <a:spcPts val="0"/>
                        </a:spcBef>
                        <a:spcAft>
                          <a:spcPts val="0"/>
                        </a:spcAft>
                        <a:buNone/>
                      </a:pPr>
                      <a:r>
                        <a:rPr b="1" lang="en" sz="1200">
                          <a:latin typeface="Inter"/>
                          <a:ea typeface="Inter"/>
                          <a:cs typeface="Inter"/>
                          <a:sym typeface="Inter"/>
                        </a:rPr>
                        <a:t>Clarity of Summary</a:t>
                      </a:r>
                      <a:endParaRPr b="1" sz="1200">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A</a:t>
                      </a:r>
                      <a:r>
                        <a:rPr lang="en" sz="1000">
                          <a:solidFill>
                            <a:schemeClr val="dk1"/>
                          </a:solidFill>
                          <a:latin typeface="Inter"/>
                          <a:ea typeface="Inter"/>
                          <a:cs typeface="Inter"/>
                          <a:sym typeface="Inter"/>
                        </a:rPr>
                        <a:t>ccurately summarizes the source’s main ideas; is concise and clear.</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Summary is accurate and communicates the main ideas.</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Summary is clear and covers key points.</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Summary includes some details but lacks clarity.</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Summary is unclear or missing key points.</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r>
              <a:tr h="495125">
                <a:tc>
                  <a:txBody>
                    <a:bodyPr/>
                    <a:lstStyle/>
                    <a:p>
                      <a:pPr indent="0" lvl="0" marL="0" rtl="0" algn="l">
                        <a:spcBef>
                          <a:spcPts val="0"/>
                        </a:spcBef>
                        <a:spcAft>
                          <a:spcPts val="0"/>
                        </a:spcAft>
                        <a:buNone/>
                      </a:pPr>
                      <a:r>
                        <a:rPr b="1" lang="en" sz="1200">
                          <a:latin typeface="Inter"/>
                          <a:ea typeface="Inter"/>
                          <a:cs typeface="Inter"/>
                          <a:sym typeface="Inter"/>
                        </a:rPr>
                        <a:t>Connection to Essential Question</a:t>
                      </a:r>
                      <a:endParaRPr b="1"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T</a:t>
                      </a:r>
                      <a:r>
                        <a:rPr lang="en" sz="1000">
                          <a:solidFill>
                            <a:schemeClr val="dk1"/>
                          </a:solidFill>
                          <a:latin typeface="Inter"/>
                          <a:ea typeface="Inter"/>
                          <a:cs typeface="Inter"/>
                          <a:sym typeface="Inter"/>
                        </a:rPr>
                        <a:t>houghtfully connects the source to the essential question.</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Connection is thoughtful and provides valid  insights.</a:t>
                      </a:r>
                      <a:endParaRPr sz="1200">
                        <a:latin typeface="Inter"/>
                        <a:ea typeface="Inter"/>
                        <a:cs typeface="Inter"/>
                        <a:sym typeface="Inte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Connection is clear and somewhat insightful.</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Connection is made but lacks depth or relevance.</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Connection is unclear or missing.</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95125">
                <a:tc>
                  <a:txBody>
                    <a:bodyPr/>
                    <a:lstStyle/>
                    <a:p>
                      <a:pPr indent="0" lvl="0" marL="0" rtl="0" algn="l">
                        <a:spcBef>
                          <a:spcPts val="0"/>
                        </a:spcBef>
                        <a:spcAft>
                          <a:spcPts val="0"/>
                        </a:spcAft>
                        <a:buNone/>
                      </a:pPr>
                      <a:r>
                        <a:rPr b="1" lang="en" sz="1200">
                          <a:latin typeface="Inter"/>
                          <a:ea typeface="Inter"/>
                          <a:cs typeface="Inter"/>
                          <a:sym typeface="Inter"/>
                        </a:rPr>
                        <a:t>Personal Reflection</a:t>
                      </a:r>
                      <a:endParaRPr b="1"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I</a:t>
                      </a:r>
                      <a:r>
                        <a:rPr lang="en" sz="1000">
                          <a:solidFill>
                            <a:schemeClr val="dk1"/>
                          </a:solidFill>
                          <a:latin typeface="Inter"/>
                          <a:ea typeface="Inter"/>
                          <a:cs typeface="Inter"/>
                          <a:sym typeface="Inter"/>
                        </a:rPr>
                        <a:t>ncludes a meaningful reflection or questions raised by the source.</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Reflection is insightful and raises deep questions.</a:t>
                      </a:r>
                      <a:endParaRPr sz="1200">
                        <a:latin typeface="Inter"/>
                        <a:ea typeface="Inter"/>
                        <a:cs typeface="Inter"/>
                        <a:sym typeface="Inte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Reflection is thoughtful and shows critical thinking.</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Reflection is present but lacks depth.</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Reflection is missing or superficial.</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7" name="Shape 117"/>
        <p:cNvGrpSpPr/>
        <p:nvPr/>
      </p:nvGrpSpPr>
      <p:grpSpPr>
        <a:xfrm>
          <a:off x="0" y="0"/>
          <a:ext cx="0" cy="0"/>
          <a:chOff x="0" y="0"/>
          <a:chExt cx="0" cy="0"/>
        </a:xfrm>
      </p:grpSpPr>
      <p:sp>
        <p:nvSpPr>
          <p:cNvPr id="118" name="Google Shape;118;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1</a:t>
            </a:r>
            <a:endParaRPr sz="1900">
              <a:latin typeface="Halant"/>
              <a:ea typeface="Halant"/>
              <a:cs typeface="Halant"/>
              <a:sym typeface="Halant"/>
            </a:endParaRPr>
          </a:p>
        </p:txBody>
      </p:sp>
      <p:pic>
        <p:nvPicPr>
          <p:cNvPr id="119" name="Google Shape;119;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0" name="Google Shape;120;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1" name="Google Shape;121;p18"/>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22" name="Google Shape;122;p18"/>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Missouri Compromise, 1820.</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highlight>
                  <a:srgbClr val="FFFFFF"/>
                </a:highlight>
                <a:latin typeface="Inter"/>
                <a:ea typeface="Inter"/>
                <a:cs typeface="Inter"/>
                <a:sym typeface="Inter"/>
              </a:rPr>
              <a:t>Be it enacted by the Senate and House of Representatives of the United States of America, in Congress assembled, That the inhabitants of that portion of the Missouri territory included within the boundaries herein after designated, be, and they are hereby, authorized to form for themselves a constitution and state government, and to assume such name as they shall deem proper; and the said state, when formed, shall be admitted into the Union, upon an equal footing with the original states, in all respects whatsoever.</a:t>
            </a:r>
            <a:br>
              <a:rPr lang="en" sz="1200">
                <a:solidFill>
                  <a:schemeClr val="dk1"/>
                </a:solidFill>
                <a:highlight>
                  <a:srgbClr val="FFFFFF"/>
                </a:highlight>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SEC. 8. And be it further enacted. That in all that territory ceded by France to the United States, under the name of Louisiana, which lies north of thirty-six degrees and thirty minutes north latitude, not included within the limits of the state, contemplated by this act, slavery and involuntary servitude, otherwise than in the punishment of crimes, whereof the parties shall have been duly convicted, shall be, and is hereby, forever prohibited: Provided always, That any person escaping into the same, from whom labour or service is lawfully claimed, in any state or territory of the United States, such fugitive may be lawfully reclaimed and conveyed to the person claiming his or her labour or service as aforesaid.</a:t>
            </a:r>
            <a:endParaRPr sz="1200">
              <a:solidFill>
                <a:schemeClr val="dk1"/>
              </a:solidFill>
              <a:latin typeface="Inter"/>
              <a:ea typeface="Inter"/>
              <a:cs typeface="Inter"/>
              <a:sym typeface="Inter"/>
            </a:endParaRPr>
          </a:p>
        </p:txBody>
      </p:sp>
      <p:sp>
        <p:nvSpPr>
          <p:cNvPr id="123" name="Google Shape;123;p18"/>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24" name="Google Shape;124;p18"/>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25" name="Google Shape;125;p18"/>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9" name="Shape 129"/>
        <p:cNvGrpSpPr/>
        <p:nvPr/>
      </p:nvGrpSpPr>
      <p:grpSpPr>
        <a:xfrm>
          <a:off x="0" y="0"/>
          <a:ext cx="0" cy="0"/>
          <a:chOff x="0" y="0"/>
          <a:chExt cx="0" cy="0"/>
        </a:xfrm>
      </p:grpSpPr>
      <p:sp>
        <p:nvSpPr>
          <p:cNvPr id="130" name="Google Shape;130;p1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2</a:t>
            </a:r>
            <a:endParaRPr sz="1900">
              <a:latin typeface="Halant"/>
              <a:ea typeface="Halant"/>
              <a:cs typeface="Halant"/>
              <a:sym typeface="Halant"/>
            </a:endParaRPr>
          </a:p>
        </p:txBody>
      </p:sp>
      <p:pic>
        <p:nvPicPr>
          <p:cNvPr id="131" name="Google Shape;131;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2" name="Google Shape;132;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3" name="Google Shape;133;p19"/>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34" name="Google Shape;134;p19"/>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Yonatan Eyal, “With His Eyes Open: Stephen A. Douglas and the Kansas-Nebraska Disaster of 1854,” Journal of the Illinois State Historical Society, Vol. 91, No. 4, </a:t>
            </a:r>
            <a:r>
              <a:rPr lang="en" sz="1200">
                <a:solidFill>
                  <a:schemeClr val="dk1"/>
                </a:solidFill>
                <a:latin typeface="Halant"/>
                <a:ea typeface="Halant"/>
                <a:cs typeface="Halant"/>
                <a:sym typeface="Halant"/>
              </a:rPr>
              <a:t>Winter 1998, </a:t>
            </a:r>
            <a:r>
              <a:rPr lang="en" sz="1200">
                <a:solidFill>
                  <a:schemeClr val="dk1"/>
                </a:solidFill>
                <a:latin typeface="Halant"/>
                <a:ea typeface="Halant"/>
                <a:cs typeface="Halant"/>
                <a:sym typeface="Halant"/>
              </a:rPr>
              <a:t>183-184.</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Historians have isolated several important results as primarily the products of the Kansas-Nebraska Bill. First, passage of the act tainted the popular sovereignty doctrine by associating it with the pro-slavery cause. Consequently, the fear of a southern pro-slavery and expansionist conspiracy became more widespread in the North. . . Perhaps most significantly, historians have regarded passage of the Kansas Nebraska Act as a point when sectional tensions solidified and party considerations receded into the political background. Reactions to the legislation racked party unity by accelerating an intra-Democratic split and precipitated both the demise of organized Whiggery and the rise of the northern Republican Party.</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p:txBody>
      </p:sp>
      <p:sp>
        <p:nvSpPr>
          <p:cNvPr id="135" name="Google Shape;135;p19"/>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36" name="Google Shape;136;p19"/>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37" name="Google Shape;137;p19"/>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1" name="Shape 141"/>
        <p:cNvGrpSpPr/>
        <p:nvPr/>
      </p:nvGrpSpPr>
      <p:grpSpPr>
        <a:xfrm>
          <a:off x="0" y="0"/>
          <a:ext cx="0" cy="0"/>
          <a:chOff x="0" y="0"/>
          <a:chExt cx="0" cy="0"/>
        </a:xfrm>
      </p:grpSpPr>
      <p:sp>
        <p:nvSpPr>
          <p:cNvPr id="142" name="Google Shape;142;p2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3</a:t>
            </a:r>
            <a:endParaRPr sz="1900">
              <a:latin typeface="Halant"/>
              <a:ea typeface="Halant"/>
              <a:cs typeface="Halant"/>
              <a:sym typeface="Halant"/>
            </a:endParaRPr>
          </a:p>
        </p:txBody>
      </p:sp>
      <p:pic>
        <p:nvPicPr>
          <p:cNvPr id="143" name="Google Shape;143;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4" name="Google Shape;14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5" name="Google Shape;145;p20"/>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46" name="Google Shape;146;p20"/>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Treaty of Guadalupe Hidalgo, 1848.</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b="1" lang="en" sz="1200">
                <a:solidFill>
                  <a:schemeClr val="dk1"/>
                </a:solidFill>
                <a:latin typeface="Inter"/>
                <a:ea typeface="Inter"/>
                <a:cs typeface="Inter"/>
                <a:sym typeface="Inter"/>
              </a:rPr>
              <a:t>ARTICLE VIII</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Mexicans now established in territories previously belonging to Mexico, and which remain for the future within the limits of the United States, as defined by the present treaty, shall be free to continue where they now reside, or to remove at any time to the Mexican Republic, retaining the property which they possess in the said territories, or disposing thereof, and removing the proceeds wherever they please, without their being subjected, on this account, to any contribution, tax, or charge whatever.</a:t>
            </a:r>
            <a:endParaRPr sz="1200">
              <a:solidFill>
                <a:schemeClr val="dk1"/>
              </a:solidFill>
              <a:latin typeface="Inter"/>
              <a:ea typeface="Inter"/>
              <a:cs typeface="Inter"/>
              <a:sym typeface="Inter"/>
            </a:endParaRPr>
          </a:p>
          <a:p>
            <a:pPr indent="0" lvl="0" marL="0" rtl="0" algn="l">
              <a:lnSpc>
                <a:spcPct val="100000"/>
              </a:lnSpc>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Those who shall prefer to remain in the said territories may either retain the title and rights of Mexican citizens or acquire those of citizens of the United States. But they shall be under the obligation to make their election within one year from the date of the exchange of ratifications of this treaty; and those who shall remain in the said territories after the expiration of that year, without having declared their intention to retain the character of Mexicans, shall be considered to have elected to become citizens of the United States.</a:t>
            </a:r>
            <a:endParaRPr sz="1200">
              <a:solidFill>
                <a:schemeClr val="dk1"/>
              </a:solidFill>
              <a:latin typeface="Inter"/>
              <a:ea typeface="Inter"/>
              <a:cs typeface="Inter"/>
              <a:sym typeface="Inter"/>
            </a:endParaRPr>
          </a:p>
          <a:p>
            <a:pPr indent="0" lvl="0" marL="0" rtl="0" algn="l">
              <a:lnSpc>
                <a:spcPct val="100000"/>
              </a:lnSpc>
              <a:spcBef>
                <a:spcPts val="800"/>
              </a:spcBef>
              <a:spcAft>
                <a:spcPts val="800"/>
              </a:spcAft>
              <a:buClr>
                <a:schemeClr val="dk1"/>
              </a:buClr>
              <a:buSzPts val="1100"/>
              <a:buFont typeface="Arial"/>
              <a:buNone/>
            </a:pPr>
            <a:r>
              <a:rPr lang="en" sz="1200">
                <a:solidFill>
                  <a:schemeClr val="dk1"/>
                </a:solidFill>
                <a:latin typeface="Inter"/>
                <a:ea typeface="Inter"/>
                <a:cs typeface="Inter"/>
                <a:sym typeface="Inter"/>
              </a:rPr>
              <a:t>In the said territories, property of every kind, now belonging to Mexicans not established there, shall be inviolably respected. The present owners, the heirs of these, and all Mexicans who may hereafter acquire said property by contract shall enjoy with respect to it guarantees equally ample as if the same belonged to citizens of the United States.</a:t>
            </a:r>
            <a:endParaRPr sz="1200">
              <a:solidFill>
                <a:schemeClr val="dk1"/>
              </a:solidFill>
              <a:latin typeface="Inter"/>
              <a:ea typeface="Inter"/>
              <a:cs typeface="Inter"/>
              <a:sym typeface="Inter"/>
            </a:endParaRPr>
          </a:p>
        </p:txBody>
      </p:sp>
      <p:sp>
        <p:nvSpPr>
          <p:cNvPr id="147" name="Google Shape;147;p20"/>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48" name="Google Shape;148;p20"/>
          <p:cNvSpPr txBox="1"/>
          <p:nvPr/>
        </p:nvSpPr>
        <p:spPr>
          <a:xfrm>
            <a:off x="315150" y="6767225"/>
            <a:ext cx="7244100" cy="2408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49" name="Google Shape;149;p20"/>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3" name="Shape 153"/>
        <p:cNvGrpSpPr/>
        <p:nvPr/>
      </p:nvGrpSpPr>
      <p:grpSpPr>
        <a:xfrm>
          <a:off x="0" y="0"/>
          <a:ext cx="0" cy="0"/>
          <a:chOff x="0" y="0"/>
          <a:chExt cx="0" cy="0"/>
        </a:xfrm>
      </p:grpSpPr>
      <p:sp>
        <p:nvSpPr>
          <p:cNvPr id="154" name="Google Shape;154;p2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4</a:t>
            </a:r>
            <a:endParaRPr sz="1900">
              <a:latin typeface="Halant"/>
              <a:ea typeface="Halant"/>
              <a:cs typeface="Halant"/>
              <a:sym typeface="Halant"/>
            </a:endParaRPr>
          </a:p>
        </p:txBody>
      </p:sp>
      <p:pic>
        <p:nvPicPr>
          <p:cNvPr id="155" name="Google Shape;155;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6" name="Google Shape;156;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7" name="Google Shape;157;p21"/>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58" name="Google Shape;158;p21"/>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John C. Calhoun, “The Southern Address,” 1849.</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“The Southern States cannot remain as they now are, consistently with their honor and safety, in the Union. The North has adopted measures, in reference to the South and her institutions, which, if persisted in, must inevitably lead to the destruction of the relation between the two races in the Southern States. . . . The object of the North is the ultimate abolition of slavery in the States. . . .</a:t>
            </a:r>
            <a:endParaRPr sz="1200">
              <a:solidFill>
                <a:schemeClr val="dk1"/>
              </a:solidFill>
              <a:latin typeface="Inter"/>
              <a:ea typeface="Inter"/>
              <a:cs typeface="Inter"/>
              <a:sym typeface="Inter"/>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We of the South will not, cannot, surrender our institutions. To maintain the existing relations between the two races, inhabited by so different a race as the African, is indispensable to the peace and safety of both. . . . If we yield, we will be degraded in the estimation of the world, and become slaves ourselves. . . .</a:t>
            </a:r>
            <a:endParaRPr sz="1200">
              <a:solidFill>
                <a:schemeClr val="dk1"/>
              </a:solidFill>
              <a:latin typeface="Inter"/>
              <a:ea typeface="Inter"/>
              <a:cs typeface="Inter"/>
              <a:sym typeface="Inter"/>
            </a:endParaRPr>
          </a:p>
          <a:p>
            <a:pPr indent="0" lvl="0" marL="0" rtl="0" algn="l">
              <a:lnSpc>
                <a:spcPct val="100000"/>
              </a:lnSpc>
              <a:spcBef>
                <a:spcPts val="1200"/>
              </a:spcBef>
              <a:spcAft>
                <a:spcPts val="1200"/>
              </a:spcAft>
              <a:buClr>
                <a:schemeClr val="dk1"/>
              </a:buClr>
              <a:buSzPts val="1100"/>
              <a:buFont typeface="Arial"/>
              <a:buNone/>
            </a:pPr>
            <a:r>
              <a:rPr lang="en" sz="1200">
                <a:solidFill>
                  <a:schemeClr val="dk1"/>
                </a:solidFill>
                <a:latin typeface="Inter"/>
                <a:ea typeface="Inter"/>
                <a:cs typeface="Inter"/>
                <a:sym typeface="Inter"/>
              </a:rPr>
              <a:t>It is time for the South to take an united stand. The object is not to dissolve the Union, if our rights can be preserved within it; but to preserve our rights, if they cannot be otherwise secured—even if it must be by dissolving the Union itself.”</a:t>
            </a:r>
            <a:endParaRPr sz="1300">
              <a:solidFill>
                <a:schemeClr val="dk1"/>
              </a:solidFill>
              <a:latin typeface="Inter"/>
              <a:ea typeface="Inter"/>
              <a:cs typeface="Inter"/>
              <a:sym typeface="Inter"/>
            </a:endParaRPr>
          </a:p>
        </p:txBody>
      </p:sp>
      <p:sp>
        <p:nvSpPr>
          <p:cNvPr id="159" name="Google Shape;159;p21"/>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60" name="Google Shape;160;p21"/>
          <p:cNvSpPr txBox="1"/>
          <p:nvPr/>
        </p:nvSpPr>
        <p:spPr>
          <a:xfrm>
            <a:off x="315150" y="6767225"/>
            <a:ext cx="7244100" cy="2408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61" name="Google Shape;161;p21"/>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