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Halant-bold.fntdata"/><Relationship Id="rId14" Type="http://schemas.openxmlformats.org/officeDocument/2006/relationships/slide" Target="slides/slide8.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slideMaster" Target="slideMasters/slideMaster2.xml"/><Relationship Id="rId19" Type="http://schemas.openxmlformats.org/officeDocument/2006/relationships/font" Target="fonts/Inter-boldItalic.fntdata"/><Relationship Id="rId6" Type="http://schemas.openxmlformats.org/officeDocument/2006/relationships/notesMaster" Target="notesMasters/notesMaster1.xml"/><Relationship Id="rId18"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bd336a3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2bd336a31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2bd336a312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2bd336a312_0_3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2d9f5178c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2d9f5178c1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57e4b7614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357e4b7614d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57e4b7614d_1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357e4b7614d_1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57e4b7614d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g357e4b7614d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57e4b7614d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357e4b7614d_1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573203ba23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573203ba23_0_2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hyperlink" Target="https://smarthistory.org/the-mexican-american-war-19th-century-american-art-in-context/" TargetMode="External"/><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76550" y="1425275"/>
            <a:ext cx="6885300" cy="1493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5000">
                <a:solidFill>
                  <a:srgbClr val="231F20"/>
                </a:solidFill>
                <a:latin typeface="Halant"/>
                <a:ea typeface="Halant"/>
                <a:cs typeface="Halant"/>
                <a:sym typeface="Halant"/>
              </a:rPr>
              <a:t>CAUSES OF WAR WITH MEXICO</a:t>
            </a:r>
            <a:endParaRPr sz="50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389526" y="3131717"/>
            <a:ext cx="6312600" cy="369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 sz="2400" u="none" cap="none" strike="noStrike">
                <a:solidFill>
                  <a:srgbClr val="231F20"/>
                </a:solidFill>
                <a:latin typeface="Inter"/>
                <a:ea typeface="Inter"/>
                <a:cs typeface="Inter"/>
                <a:sym typeface="Inter"/>
              </a:rPr>
              <a:t>Unit </a:t>
            </a:r>
            <a:r>
              <a:rPr lang="en" sz="2400">
                <a:solidFill>
                  <a:srgbClr val="231F20"/>
                </a:solidFill>
                <a:latin typeface="Inter"/>
                <a:ea typeface="Inter"/>
                <a:cs typeface="Inter"/>
                <a:sym typeface="Inter"/>
              </a:rPr>
              <a:t>8: Sectional Tension (1820-1860)</a:t>
            </a:r>
            <a:endParaRPr sz="2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15393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Clr>
                <a:schemeClr val="dk1"/>
              </a:buClr>
              <a:buSzPts val="1100"/>
              <a:buFont typeface="Arial"/>
              <a:buNone/>
            </a:pPr>
            <a:r>
              <a:rPr i="1" lang="en" sz="3100">
                <a:solidFill>
                  <a:schemeClr val="dk1"/>
                </a:solidFill>
                <a:latin typeface="Inter"/>
                <a:ea typeface="Inter"/>
                <a:cs typeface="Inter"/>
                <a:sym typeface="Inter"/>
              </a:rPr>
              <a:t>What factors contributed to the increase in tension between Mexico and the United States?</a:t>
            </a:r>
            <a:endParaRPr i="1" sz="3100">
              <a:solidFill>
                <a:schemeClr val="dk1"/>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7"/>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2" name="Google Shape;172;p27"/>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ROAD TO WAR</a:t>
            </a:r>
            <a:endParaRPr b="1" sz="4200">
              <a:solidFill>
                <a:srgbClr val="231F20"/>
              </a:solidFill>
              <a:latin typeface="Halant"/>
              <a:ea typeface="Halant"/>
              <a:cs typeface="Halant"/>
              <a:sym typeface="Halant"/>
            </a:endParaRPr>
          </a:p>
          <a:p>
            <a:pPr indent="0" lvl="0" marL="0" rtl="0" algn="l">
              <a:spcBef>
                <a:spcPts val="0"/>
              </a:spcBef>
              <a:spcAft>
                <a:spcPts val="0"/>
              </a:spcAft>
              <a:buNone/>
            </a:pPr>
            <a:r>
              <a:rPr b="1" lang="en" sz="2700">
                <a:solidFill>
                  <a:srgbClr val="E95C3D"/>
                </a:solidFill>
                <a:latin typeface="Halant"/>
                <a:ea typeface="Halant"/>
                <a:cs typeface="Halant"/>
                <a:sym typeface="Halant"/>
              </a:rPr>
              <a:t>Annexation of Texas</a:t>
            </a:r>
            <a:endParaRPr b="1" sz="4200">
              <a:solidFill>
                <a:srgbClr val="231F20"/>
              </a:solidFill>
              <a:latin typeface="Halant"/>
              <a:ea typeface="Halant"/>
              <a:cs typeface="Halant"/>
              <a:sym typeface="Halant"/>
            </a:endParaRPr>
          </a:p>
        </p:txBody>
      </p:sp>
      <p:grpSp>
        <p:nvGrpSpPr>
          <p:cNvPr id="173" name="Google Shape;173;p27"/>
          <p:cNvGrpSpPr/>
          <p:nvPr/>
        </p:nvGrpSpPr>
        <p:grpSpPr>
          <a:xfrm>
            <a:off x="7929578" y="-49020"/>
            <a:ext cx="781313" cy="885635"/>
            <a:chOff x="0" y="-130721"/>
            <a:chExt cx="2083500" cy="2361695"/>
          </a:xfrm>
        </p:grpSpPr>
        <p:grpSp>
          <p:nvGrpSpPr>
            <p:cNvPr id="174" name="Google Shape;174;p27"/>
            <p:cNvGrpSpPr/>
            <p:nvPr/>
          </p:nvGrpSpPr>
          <p:grpSpPr>
            <a:xfrm>
              <a:off x="75599" y="-130721"/>
              <a:ext cx="1932614" cy="2361695"/>
              <a:chOff x="0" y="-47625"/>
              <a:chExt cx="704100" cy="860425"/>
            </a:xfrm>
          </p:grpSpPr>
          <p:sp>
            <p:nvSpPr>
              <p:cNvPr id="175" name="Google Shape;175;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6" name="Google Shape;176;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7" name="Google Shape;177;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grpSp>
        <p:nvGrpSpPr>
          <p:cNvPr id="178" name="Google Shape;178;p27"/>
          <p:cNvGrpSpPr/>
          <p:nvPr/>
        </p:nvGrpSpPr>
        <p:grpSpPr>
          <a:xfrm>
            <a:off x="-127008" y="4615004"/>
            <a:ext cx="9398022" cy="468724"/>
            <a:chOff x="204" y="0"/>
            <a:chExt cx="25061391" cy="1249931"/>
          </a:xfrm>
        </p:grpSpPr>
        <p:grpSp>
          <p:nvGrpSpPr>
            <p:cNvPr id="179" name="Google Shape;179;p27"/>
            <p:cNvGrpSpPr/>
            <p:nvPr/>
          </p:nvGrpSpPr>
          <p:grpSpPr>
            <a:xfrm rot="5400000">
              <a:off x="12002369" y="-11663474"/>
              <a:ext cx="1249931" cy="24576878"/>
              <a:chOff x="0" y="-38100"/>
              <a:chExt cx="246900" cy="4854692"/>
            </a:xfrm>
          </p:grpSpPr>
          <p:sp>
            <p:nvSpPr>
              <p:cNvPr id="180" name="Google Shape;180;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1" name="Google Shape;181;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2" name="Google Shape;182;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3" name="Google Shape;183;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4" name="Google Shape;184;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5" name="Google Shape;185;p27"/>
          <p:cNvSpPr txBox="1"/>
          <p:nvPr/>
        </p:nvSpPr>
        <p:spPr>
          <a:xfrm>
            <a:off x="1347700" y="1396438"/>
            <a:ext cx="3162600" cy="2154900"/>
          </a:xfrm>
          <a:prstGeom prst="rect">
            <a:avLst/>
          </a:prstGeom>
          <a:noFill/>
          <a:ln>
            <a:noFill/>
          </a:ln>
        </p:spPr>
        <p:txBody>
          <a:bodyPr anchorCtr="0" anchor="t" bIns="91425" lIns="91425" spcFirstLastPara="1" rIns="91425" wrap="square" tIns="91425">
            <a:sp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The U.S. annexed Texas in 1845</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Mexico still considered Texas part of its territory</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Saw the annexation as an act of aggression</a:t>
            </a:r>
            <a:endParaRPr sz="1600">
              <a:solidFill>
                <a:schemeClr val="dk1"/>
              </a:solidFill>
              <a:latin typeface="Inter"/>
              <a:ea typeface="Inter"/>
              <a:cs typeface="Inter"/>
              <a:sym typeface="Inter"/>
            </a:endParaRPr>
          </a:p>
        </p:txBody>
      </p:sp>
      <p:sp>
        <p:nvSpPr>
          <p:cNvPr id="186" name="Google Shape;186;p27"/>
          <p:cNvSpPr txBox="1"/>
          <p:nvPr/>
        </p:nvSpPr>
        <p:spPr>
          <a:xfrm>
            <a:off x="5248575" y="3917450"/>
            <a:ext cx="307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Inter"/>
                <a:ea typeface="Inter"/>
                <a:cs typeface="Inter"/>
                <a:sym typeface="Inter"/>
              </a:rPr>
              <a:t>Source: Kaidor, “Mexican-American War Overview Map,” July 12, 2012. CC BY-SA 3.0</a:t>
            </a:r>
            <a:endParaRPr sz="900">
              <a:latin typeface="Inter"/>
              <a:ea typeface="Inter"/>
              <a:cs typeface="Inter"/>
              <a:sym typeface="Inter"/>
            </a:endParaRPr>
          </a:p>
        </p:txBody>
      </p:sp>
      <p:pic>
        <p:nvPicPr>
          <p:cNvPr id="187" name="Google Shape;187;p27"/>
          <p:cNvPicPr preferRelativeResize="0"/>
          <p:nvPr/>
        </p:nvPicPr>
        <p:blipFill>
          <a:blip r:embed="rId4">
            <a:alphaModFix/>
          </a:blip>
          <a:stretch>
            <a:fillRect/>
          </a:stretch>
        </p:blipFill>
        <p:spPr>
          <a:xfrm>
            <a:off x="5248574" y="986978"/>
            <a:ext cx="3462324" cy="2973825"/>
          </a:xfrm>
          <a:prstGeom prst="rect">
            <a:avLst/>
          </a:prstGeom>
          <a:noFill/>
          <a:ln>
            <a:noFill/>
          </a:ln>
        </p:spPr>
      </p:pic>
      <p:sp>
        <p:nvSpPr>
          <p:cNvPr id="188" name="Google Shape;188;p27"/>
          <p:cNvSpPr/>
          <p:nvPr/>
        </p:nvSpPr>
        <p:spPr>
          <a:xfrm>
            <a:off x="6858000" y="1042525"/>
            <a:ext cx="1310700" cy="15927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94" name="Google Shape;194;p2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95" name="Google Shape;195;p28"/>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ROAD TO WAR</a:t>
            </a:r>
            <a:endParaRPr b="1" sz="4200">
              <a:solidFill>
                <a:srgbClr val="231F20"/>
              </a:solidFill>
              <a:latin typeface="Halant"/>
              <a:ea typeface="Halant"/>
              <a:cs typeface="Halant"/>
              <a:sym typeface="Halant"/>
            </a:endParaRPr>
          </a:p>
          <a:p>
            <a:pPr indent="0" lvl="0" marL="0" rtl="0" algn="r">
              <a:spcBef>
                <a:spcPts val="0"/>
              </a:spcBef>
              <a:spcAft>
                <a:spcPts val="0"/>
              </a:spcAft>
              <a:buNone/>
            </a:pPr>
            <a:r>
              <a:rPr b="1" lang="en" sz="2700">
                <a:solidFill>
                  <a:srgbClr val="E95C3D"/>
                </a:solidFill>
                <a:latin typeface="Halant"/>
                <a:ea typeface="Halant"/>
                <a:cs typeface="Halant"/>
                <a:sym typeface="Halant"/>
              </a:rPr>
              <a:t>Border Dispute</a:t>
            </a:r>
            <a:endParaRPr b="1" sz="4200">
              <a:solidFill>
                <a:srgbClr val="231F20"/>
              </a:solidFill>
              <a:latin typeface="Halant"/>
              <a:ea typeface="Halant"/>
              <a:cs typeface="Halant"/>
              <a:sym typeface="Halant"/>
            </a:endParaRPr>
          </a:p>
        </p:txBody>
      </p:sp>
      <p:grpSp>
        <p:nvGrpSpPr>
          <p:cNvPr id="196" name="Google Shape;196;p28"/>
          <p:cNvGrpSpPr/>
          <p:nvPr/>
        </p:nvGrpSpPr>
        <p:grpSpPr>
          <a:xfrm>
            <a:off x="7929578" y="-49020"/>
            <a:ext cx="781313" cy="885635"/>
            <a:chOff x="0" y="-130721"/>
            <a:chExt cx="2083500" cy="2361695"/>
          </a:xfrm>
        </p:grpSpPr>
        <p:grpSp>
          <p:nvGrpSpPr>
            <p:cNvPr id="197" name="Google Shape;197;p28"/>
            <p:cNvGrpSpPr/>
            <p:nvPr/>
          </p:nvGrpSpPr>
          <p:grpSpPr>
            <a:xfrm>
              <a:off x="75599" y="-130721"/>
              <a:ext cx="1932614" cy="2361695"/>
              <a:chOff x="0" y="-47625"/>
              <a:chExt cx="704100" cy="860425"/>
            </a:xfrm>
          </p:grpSpPr>
          <p:sp>
            <p:nvSpPr>
              <p:cNvPr id="198" name="Google Shape;198;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9" name="Google Shape;199;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0" name="Google Shape;200;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3</a:t>
              </a:r>
              <a:endParaRPr sz="700">
                <a:solidFill>
                  <a:schemeClr val="dk1"/>
                </a:solidFill>
              </a:endParaRPr>
            </a:p>
          </p:txBody>
        </p:sp>
      </p:grpSp>
      <p:grpSp>
        <p:nvGrpSpPr>
          <p:cNvPr id="201" name="Google Shape;201;p28"/>
          <p:cNvGrpSpPr/>
          <p:nvPr/>
        </p:nvGrpSpPr>
        <p:grpSpPr>
          <a:xfrm>
            <a:off x="-127008" y="4615004"/>
            <a:ext cx="9398022" cy="468724"/>
            <a:chOff x="204" y="0"/>
            <a:chExt cx="25061391" cy="1249931"/>
          </a:xfrm>
        </p:grpSpPr>
        <p:grpSp>
          <p:nvGrpSpPr>
            <p:cNvPr id="202" name="Google Shape;202;p28"/>
            <p:cNvGrpSpPr/>
            <p:nvPr/>
          </p:nvGrpSpPr>
          <p:grpSpPr>
            <a:xfrm rot="5400000">
              <a:off x="12002369" y="-11663474"/>
              <a:ext cx="1249931" cy="24576878"/>
              <a:chOff x="0" y="-38100"/>
              <a:chExt cx="246900" cy="4854692"/>
            </a:xfrm>
          </p:grpSpPr>
          <p:sp>
            <p:nvSpPr>
              <p:cNvPr id="203" name="Google Shape;203;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4" name="Google Shape;204;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5" name="Google Shape;205;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06" name="Google Shape;206;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7" name="Google Shape;207;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8" name="Google Shape;208;p28"/>
          <p:cNvSpPr txBox="1"/>
          <p:nvPr/>
        </p:nvSpPr>
        <p:spPr>
          <a:xfrm>
            <a:off x="4947813" y="1372650"/>
            <a:ext cx="3438000" cy="2647500"/>
          </a:xfrm>
          <a:prstGeom prst="rect">
            <a:avLst/>
          </a:prstGeom>
          <a:noFill/>
          <a:ln>
            <a:noFill/>
          </a:ln>
        </p:spPr>
        <p:txBody>
          <a:bodyPr anchorCtr="0" anchor="t" bIns="91425" lIns="91425" spcFirstLastPara="1" rIns="91425" wrap="square" tIns="91425">
            <a:sp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The U.S. said the Texas border was the Rio Grande River</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Mexico said it was the Nueces River</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This led to military tensions and a skirmish near the Rio Grande</a:t>
            </a:r>
            <a:endParaRPr sz="1600">
              <a:solidFill>
                <a:schemeClr val="dk1"/>
              </a:solidFill>
              <a:latin typeface="Inter"/>
              <a:ea typeface="Inter"/>
              <a:cs typeface="Inter"/>
              <a:sym typeface="Inter"/>
            </a:endParaRPr>
          </a:p>
        </p:txBody>
      </p:sp>
      <p:pic>
        <p:nvPicPr>
          <p:cNvPr id="209" name="Google Shape;209;p28"/>
          <p:cNvPicPr preferRelativeResize="0"/>
          <p:nvPr/>
        </p:nvPicPr>
        <p:blipFill>
          <a:blip r:embed="rId4">
            <a:alphaModFix/>
          </a:blip>
          <a:stretch>
            <a:fillRect/>
          </a:stretch>
        </p:blipFill>
        <p:spPr>
          <a:xfrm>
            <a:off x="629418" y="1265238"/>
            <a:ext cx="3942584" cy="2647500"/>
          </a:xfrm>
          <a:prstGeom prst="rect">
            <a:avLst/>
          </a:prstGeom>
          <a:noFill/>
          <a:ln>
            <a:noFill/>
          </a:ln>
        </p:spPr>
      </p:pic>
      <p:sp>
        <p:nvSpPr>
          <p:cNvPr id="210" name="Google Shape;210;p28"/>
          <p:cNvSpPr txBox="1"/>
          <p:nvPr/>
        </p:nvSpPr>
        <p:spPr>
          <a:xfrm>
            <a:off x="629425" y="3913275"/>
            <a:ext cx="3905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Tompkins Madison Harrison, “Storming of Palace Hill at the Battle of </a:t>
            </a:r>
            <a:r>
              <a:rPr lang="en" sz="1000">
                <a:solidFill>
                  <a:schemeClr val="dk1"/>
                </a:solidFill>
                <a:latin typeface="Inter"/>
                <a:ea typeface="Inter"/>
                <a:cs typeface="Inter"/>
                <a:sym typeface="Inter"/>
              </a:rPr>
              <a:t>Monterrey</a:t>
            </a:r>
            <a:r>
              <a:rPr lang="en" sz="1000">
                <a:solidFill>
                  <a:schemeClr val="dk1"/>
                </a:solidFill>
                <a:latin typeface="Inter"/>
                <a:ea typeface="Inter"/>
                <a:cs typeface="Inter"/>
                <a:sym typeface="Inter"/>
              </a:rPr>
              <a:t>,” ca. 1855. Library of Congress</a:t>
            </a:r>
            <a:endParaRPr i="1" sz="10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9"/>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6" name="Google Shape;216;p29"/>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7" name="Google Shape;217;p29"/>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ROAD TO WAR</a:t>
            </a:r>
            <a:endParaRPr b="1" sz="4200">
              <a:solidFill>
                <a:srgbClr val="231F20"/>
              </a:solidFill>
              <a:latin typeface="Halant"/>
              <a:ea typeface="Halant"/>
              <a:cs typeface="Halant"/>
              <a:sym typeface="Halant"/>
            </a:endParaRPr>
          </a:p>
          <a:p>
            <a:pPr indent="0" lvl="0" marL="0" rtl="0" algn="r">
              <a:spcBef>
                <a:spcPts val="0"/>
              </a:spcBef>
              <a:spcAft>
                <a:spcPts val="0"/>
              </a:spcAft>
              <a:buNone/>
            </a:pPr>
            <a:r>
              <a:rPr b="1" lang="en" sz="2700">
                <a:solidFill>
                  <a:srgbClr val="E95C3D"/>
                </a:solidFill>
                <a:latin typeface="Halant"/>
                <a:ea typeface="Halant"/>
                <a:cs typeface="Halant"/>
                <a:sym typeface="Halant"/>
              </a:rPr>
              <a:t>Manifest Destiny</a:t>
            </a:r>
            <a:endParaRPr b="1" sz="4200">
              <a:solidFill>
                <a:srgbClr val="231F20"/>
              </a:solidFill>
              <a:latin typeface="Halant"/>
              <a:ea typeface="Halant"/>
              <a:cs typeface="Halant"/>
              <a:sym typeface="Halant"/>
            </a:endParaRPr>
          </a:p>
        </p:txBody>
      </p:sp>
      <p:grpSp>
        <p:nvGrpSpPr>
          <p:cNvPr id="218" name="Google Shape;218;p29"/>
          <p:cNvGrpSpPr/>
          <p:nvPr/>
        </p:nvGrpSpPr>
        <p:grpSpPr>
          <a:xfrm>
            <a:off x="7929578" y="-49020"/>
            <a:ext cx="781313" cy="885635"/>
            <a:chOff x="0" y="-130721"/>
            <a:chExt cx="2083500" cy="2361695"/>
          </a:xfrm>
        </p:grpSpPr>
        <p:grpSp>
          <p:nvGrpSpPr>
            <p:cNvPr id="219" name="Google Shape;219;p29"/>
            <p:cNvGrpSpPr/>
            <p:nvPr/>
          </p:nvGrpSpPr>
          <p:grpSpPr>
            <a:xfrm>
              <a:off x="75599" y="-130721"/>
              <a:ext cx="1932614" cy="2361695"/>
              <a:chOff x="0" y="-47625"/>
              <a:chExt cx="704100" cy="860425"/>
            </a:xfrm>
          </p:grpSpPr>
          <p:sp>
            <p:nvSpPr>
              <p:cNvPr id="220" name="Google Shape;220;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1" name="Google Shape;221;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2" name="Google Shape;222;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4</a:t>
              </a:r>
              <a:endParaRPr sz="700">
                <a:solidFill>
                  <a:schemeClr val="dk1"/>
                </a:solidFill>
              </a:endParaRPr>
            </a:p>
          </p:txBody>
        </p:sp>
      </p:grpSp>
      <p:grpSp>
        <p:nvGrpSpPr>
          <p:cNvPr id="223" name="Google Shape;223;p29"/>
          <p:cNvGrpSpPr/>
          <p:nvPr/>
        </p:nvGrpSpPr>
        <p:grpSpPr>
          <a:xfrm>
            <a:off x="-127008" y="4615004"/>
            <a:ext cx="9398022" cy="468724"/>
            <a:chOff x="204" y="0"/>
            <a:chExt cx="25061391" cy="1249931"/>
          </a:xfrm>
        </p:grpSpPr>
        <p:grpSp>
          <p:nvGrpSpPr>
            <p:cNvPr id="224" name="Google Shape;224;p29"/>
            <p:cNvGrpSpPr/>
            <p:nvPr/>
          </p:nvGrpSpPr>
          <p:grpSpPr>
            <a:xfrm rot="5400000">
              <a:off x="12002369" y="-11663474"/>
              <a:ext cx="1249931" cy="24576878"/>
              <a:chOff x="0" y="-38100"/>
              <a:chExt cx="246900" cy="4854692"/>
            </a:xfrm>
          </p:grpSpPr>
          <p:sp>
            <p:nvSpPr>
              <p:cNvPr id="225" name="Google Shape;225;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6" name="Google Shape;226;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7" name="Google Shape;227;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28" name="Google Shape;228;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9" name="Google Shape;229;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0" name="Google Shape;230;p29"/>
          <p:cNvSpPr txBox="1"/>
          <p:nvPr/>
        </p:nvSpPr>
        <p:spPr>
          <a:xfrm>
            <a:off x="4491575" y="1309775"/>
            <a:ext cx="3438000" cy="2401200"/>
          </a:xfrm>
          <a:prstGeom prst="rect">
            <a:avLst/>
          </a:prstGeom>
          <a:noFill/>
          <a:ln>
            <a:noFill/>
          </a:ln>
        </p:spPr>
        <p:txBody>
          <a:bodyPr anchorCtr="0" anchor="t" bIns="91425" lIns="91425" spcFirstLastPara="1" rIns="91425" wrap="square" tIns="91425">
            <a:sp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Many Americans believed it was their God-given right to expand westward to the Pacific Ocean</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This belief encouraged leaders like President James K. Polk to seek land from Mexico</a:t>
            </a:r>
            <a:endParaRPr sz="1600">
              <a:solidFill>
                <a:schemeClr val="dk1"/>
              </a:solidFill>
              <a:latin typeface="Inter"/>
              <a:ea typeface="Inter"/>
              <a:cs typeface="Inter"/>
              <a:sym typeface="Inter"/>
            </a:endParaRPr>
          </a:p>
        </p:txBody>
      </p:sp>
      <p:sp>
        <p:nvSpPr>
          <p:cNvPr id="231" name="Google Shape;231;p29"/>
          <p:cNvSpPr txBox="1"/>
          <p:nvPr/>
        </p:nvSpPr>
        <p:spPr>
          <a:xfrm>
            <a:off x="469800" y="4153300"/>
            <a:ext cx="4021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Source: John Gast, “American Progress,” 1872. Public Domain</a:t>
            </a:r>
            <a:endParaRPr sz="1000">
              <a:latin typeface="Inter"/>
              <a:ea typeface="Inter"/>
              <a:cs typeface="Inter"/>
              <a:sym typeface="Inter"/>
            </a:endParaRPr>
          </a:p>
        </p:txBody>
      </p:sp>
      <p:pic>
        <p:nvPicPr>
          <p:cNvPr id="232" name="Google Shape;232;p29"/>
          <p:cNvPicPr preferRelativeResize="0"/>
          <p:nvPr/>
        </p:nvPicPr>
        <p:blipFill>
          <a:blip r:embed="rId4">
            <a:alphaModFix/>
          </a:blip>
          <a:stretch>
            <a:fillRect/>
          </a:stretch>
        </p:blipFill>
        <p:spPr>
          <a:xfrm>
            <a:off x="469800" y="1271550"/>
            <a:ext cx="3872457" cy="28817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0"/>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38" name="Google Shape;238;p30"/>
          <p:cNvSpPr txBox="1"/>
          <p:nvPr/>
        </p:nvSpPr>
        <p:spPr>
          <a:xfrm>
            <a:off x="2000700" y="229125"/>
            <a:ext cx="51426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ROAD TO WAR</a:t>
            </a:r>
            <a:endParaRPr b="1" sz="4200">
              <a:solidFill>
                <a:srgbClr val="231F20"/>
              </a:solidFill>
              <a:latin typeface="Halant"/>
              <a:ea typeface="Halant"/>
              <a:cs typeface="Halant"/>
              <a:sym typeface="Halant"/>
            </a:endParaRPr>
          </a:p>
          <a:p>
            <a:pPr indent="0" lvl="0" marL="0" rtl="0" algn="l">
              <a:spcBef>
                <a:spcPts val="0"/>
              </a:spcBef>
              <a:spcAft>
                <a:spcPts val="0"/>
              </a:spcAft>
              <a:buNone/>
            </a:pPr>
            <a:r>
              <a:rPr b="1" lang="en" sz="2700">
                <a:solidFill>
                  <a:srgbClr val="E95C3D"/>
                </a:solidFill>
                <a:latin typeface="Halant"/>
                <a:ea typeface="Halant"/>
                <a:cs typeface="Halant"/>
                <a:sym typeface="Halant"/>
              </a:rPr>
              <a:t>Polk’s Expansion Plans</a:t>
            </a:r>
            <a:endParaRPr b="1" sz="4200">
              <a:solidFill>
                <a:srgbClr val="231F20"/>
              </a:solidFill>
              <a:latin typeface="Halant"/>
              <a:ea typeface="Halant"/>
              <a:cs typeface="Halant"/>
              <a:sym typeface="Halant"/>
            </a:endParaRPr>
          </a:p>
        </p:txBody>
      </p:sp>
      <p:grpSp>
        <p:nvGrpSpPr>
          <p:cNvPr id="239" name="Google Shape;239;p30"/>
          <p:cNvGrpSpPr/>
          <p:nvPr/>
        </p:nvGrpSpPr>
        <p:grpSpPr>
          <a:xfrm>
            <a:off x="7929578" y="-49020"/>
            <a:ext cx="781313" cy="885635"/>
            <a:chOff x="0" y="-130721"/>
            <a:chExt cx="2083500" cy="2361695"/>
          </a:xfrm>
        </p:grpSpPr>
        <p:grpSp>
          <p:nvGrpSpPr>
            <p:cNvPr id="240" name="Google Shape;240;p30"/>
            <p:cNvGrpSpPr/>
            <p:nvPr/>
          </p:nvGrpSpPr>
          <p:grpSpPr>
            <a:xfrm>
              <a:off x="75599" y="-130721"/>
              <a:ext cx="1932614" cy="2361695"/>
              <a:chOff x="0" y="-47625"/>
              <a:chExt cx="704100" cy="860425"/>
            </a:xfrm>
          </p:grpSpPr>
          <p:sp>
            <p:nvSpPr>
              <p:cNvPr id="241" name="Google Shape;241;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2" name="Google Shape;242;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3" name="Google Shape;243;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5</a:t>
              </a:r>
              <a:endParaRPr sz="700">
                <a:solidFill>
                  <a:schemeClr val="dk1"/>
                </a:solidFill>
              </a:endParaRPr>
            </a:p>
          </p:txBody>
        </p:sp>
      </p:grpSp>
      <p:grpSp>
        <p:nvGrpSpPr>
          <p:cNvPr id="244" name="Google Shape;244;p30"/>
          <p:cNvGrpSpPr/>
          <p:nvPr/>
        </p:nvGrpSpPr>
        <p:grpSpPr>
          <a:xfrm>
            <a:off x="-127008" y="4615004"/>
            <a:ext cx="9398022" cy="468724"/>
            <a:chOff x="204" y="0"/>
            <a:chExt cx="25061391" cy="1249931"/>
          </a:xfrm>
        </p:grpSpPr>
        <p:grpSp>
          <p:nvGrpSpPr>
            <p:cNvPr id="245" name="Google Shape;245;p30"/>
            <p:cNvGrpSpPr/>
            <p:nvPr/>
          </p:nvGrpSpPr>
          <p:grpSpPr>
            <a:xfrm rot="5400000">
              <a:off x="12002369" y="-11663474"/>
              <a:ext cx="1249931" cy="24576878"/>
              <a:chOff x="0" y="-38100"/>
              <a:chExt cx="246900" cy="4854692"/>
            </a:xfrm>
          </p:grpSpPr>
          <p:sp>
            <p:nvSpPr>
              <p:cNvPr id="246" name="Google Shape;246;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7" name="Google Shape;247;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8" name="Google Shape;248;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9" name="Google Shape;249;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0" name="Google Shape;250;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1" name="Google Shape;251;p30"/>
          <p:cNvSpPr txBox="1"/>
          <p:nvPr/>
        </p:nvSpPr>
        <p:spPr>
          <a:xfrm>
            <a:off x="1916250" y="1348650"/>
            <a:ext cx="3512400" cy="1662300"/>
          </a:xfrm>
          <a:prstGeom prst="rect">
            <a:avLst/>
          </a:prstGeom>
          <a:noFill/>
          <a:ln>
            <a:noFill/>
          </a:ln>
        </p:spPr>
        <p:txBody>
          <a:bodyPr anchorCtr="0" anchor="t" bIns="91425" lIns="91425" spcFirstLastPara="1" rIns="91425" wrap="square" tIns="91425">
            <a:sp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President Polk wanted to buy California and New Mexico</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Mexico refused to sell, which frustrated Polk and led to military action</a:t>
            </a:r>
            <a:endParaRPr sz="1600">
              <a:solidFill>
                <a:schemeClr val="dk1"/>
              </a:solidFill>
              <a:latin typeface="Inter"/>
              <a:ea typeface="Inter"/>
              <a:cs typeface="Inter"/>
              <a:sym typeface="Inter"/>
            </a:endParaRPr>
          </a:p>
        </p:txBody>
      </p:sp>
      <p:sp>
        <p:nvSpPr>
          <p:cNvPr id="252" name="Google Shape;252;p30"/>
          <p:cNvSpPr txBox="1"/>
          <p:nvPr/>
        </p:nvSpPr>
        <p:spPr>
          <a:xfrm>
            <a:off x="3981775" y="3571325"/>
            <a:ext cx="1849800" cy="8004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nter"/>
                <a:ea typeface="Inter"/>
                <a:cs typeface="Inter"/>
                <a:sym typeface="Inter"/>
              </a:rPr>
              <a:t>Source: N. Currier, “James K. Polk-President elect of the United States,” c. 1844. Library of Congress</a:t>
            </a:r>
            <a:endParaRPr sz="1000">
              <a:solidFill>
                <a:schemeClr val="dk1"/>
              </a:solidFill>
              <a:latin typeface="Inter"/>
              <a:ea typeface="Inter"/>
              <a:cs typeface="Inter"/>
              <a:sym typeface="Inter"/>
            </a:endParaRPr>
          </a:p>
        </p:txBody>
      </p:sp>
      <p:sp>
        <p:nvSpPr>
          <p:cNvPr id="253" name="Google Shape;253;p30"/>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54" name="Google Shape;254;p30"/>
          <p:cNvPicPr preferRelativeResize="0"/>
          <p:nvPr/>
        </p:nvPicPr>
        <p:blipFill>
          <a:blip r:embed="rId4">
            <a:alphaModFix/>
          </a:blip>
          <a:stretch>
            <a:fillRect/>
          </a:stretch>
        </p:blipFill>
        <p:spPr>
          <a:xfrm>
            <a:off x="6060100" y="1062200"/>
            <a:ext cx="2500000" cy="3440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1"/>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60" name="Google Shape;260;p31"/>
          <p:cNvSpPr/>
          <p:nvPr/>
        </p:nvSpPr>
        <p:spPr>
          <a:xfrm>
            <a:off x="59580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1" name="Google Shape;261;p31"/>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ROAD TO WAR</a:t>
            </a:r>
            <a:endParaRPr b="1" sz="4200">
              <a:solidFill>
                <a:srgbClr val="231F20"/>
              </a:solidFill>
              <a:latin typeface="Halant"/>
              <a:ea typeface="Halant"/>
              <a:cs typeface="Halant"/>
              <a:sym typeface="Halant"/>
            </a:endParaRPr>
          </a:p>
          <a:p>
            <a:pPr indent="0" lvl="0" marL="0" rtl="0" algn="l">
              <a:spcBef>
                <a:spcPts val="0"/>
              </a:spcBef>
              <a:spcAft>
                <a:spcPts val="0"/>
              </a:spcAft>
              <a:buNone/>
            </a:pPr>
            <a:r>
              <a:rPr b="1" lang="en" sz="2700">
                <a:solidFill>
                  <a:srgbClr val="E95C3D"/>
                </a:solidFill>
                <a:latin typeface="Halant"/>
                <a:ea typeface="Halant"/>
                <a:cs typeface="Halant"/>
                <a:sym typeface="Halant"/>
              </a:rPr>
              <a:t>The Spark</a:t>
            </a:r>
            <a:endParaRPr b="1" sz="4200">
              <a:solidFill>
                <a:srgbClr val="231F20"/>
              </a:solidFill>
              <a:latin typeface="Halant"/>
              <a:ea typeface="Halant"/>
              <a:cs typeface="Halant"/>
              <a:sym typeface="Halant"/>
            </a:endParaRPr>
          </a:p>
        </p:txBody>
      </p:sp>
      <p:grpSp>
        <p:nvGrpSpPr>
          <p:cNvPr id="262" name="Google Shape;262;p31"/>
          <p:cNvGrpSpPr/>
          <p:nvPr/>
        </p:nvGrpSpPr>
        <p:grpSpPr>
          <a:xfrm>
            <a:off x="7929578" y="-49020"/>
            <a:ext cx="781313" cy="885635"/>
            <a:chOff x="0" y="-130721"/>
            <a:chExt cx="2083500" cy="2361695"/>
          </a:xfrm>
        </p:grpSpPr>
        <p:grpSp>
          <p:nvGrpSpPr>
            <p:cNvPr id="263" name="Google Shape;263;p31"/>
            <p:cNvGrpSpPr/>
            <p:nvPr/>
          </p:nvGrpSpPr>
          <p:grpSpPr>
            <a:xfrm>
              <a:off x="75599" y="-130721"/>
              <a:ext cx="1932614" cy="2361695"/>
              <a:chOff x="0" y="-47625"/>
              <a:chExt cx="704100" cy="860425"/>
            </a:xfrm>
          </p:grpSpPr>
          <p:sp>
            <p:nvSpPr>
              <p:cNvPr id="264" name="Google Shape;264;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5" name="Google Shape;265;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6" name="Google Shape;266;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6</a:t>
              </a:r>
              <a:endParaRPr sz="700">
                <a:solidFill>
                  <a:schemeClr val="dk1"/>
                </a:solidFill>
              </a:endParaRPr>
            </a:p>
          </p:txBody>
        </p:sp>
      </p:grpSp>
      <p:grpSp>
        <p:nvGrpSpPr>
          <p:cNvPr id="267" name="Google Shape;267;p31"/>
          <p:cNvGrpSpPr/>
          <p:nvPr/>
        </p:nvGrpSpPr>
        <p:grpSpPr>
          <a:xfrm>
            <a:off x="-127008" y="4615004"/>
            <a:ext cx="9398022" cy="468724"/>
            <a:chOff x="204" y="0"/>
            <a:chExt cx="25061391" cy="1249931"/>
          </a:xfrm>
        </p:grpSpPr>
        <p:grpSp>
          <p:nvGrpSpPr>
            <p:cNvPr id="268" name="Google Shape;268;p31"/>
            <p:cNvGrpSpPr/>
            <p:nvPr/>
          </p:nvGrpSpPr>
          <p:grpSpPr>
            <a:xfrm rot="5400000">
              <a:off x="12002369" y="-11663474"/>
              <a:ext cx="1249931" cy="24576878"/>
              <a:chOff x="0" y="-38100"/>
              <a:chExt cx="246900" cy="4854692"/>
            </a:xfrm>
          </p:grpSpPr>
          <p:sp>
            <p:nvSpPr>
              <p:cNvPr id="269" name="Google Shape;269;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0" name="Google Shape;270;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1" name="Google Shape;271;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72" name="Google Shape;272;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3" name="Google Shape;273;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4" name="Google Shape;274;p31"/>
          <p:cNvSpPr txBox="1"/>
          <p:nvPr/>
        </p:nvSpPr>
        <p:spPr>
          <a:xfrm>
            <a:off x="779950" y="1363425"/>
            <a:ext cx="3367800" cy="2647500"/>
          </a:xfrm>
          <a:prstGeom prst="rect">
            <a:avLst/>
          </a:prstGeom>
          <a:noFill/>
          <a:ln>
            <a:noFill/>
          </a:ln>
        </p:spPr>
        <p:txBody>
          <a:bodyPr anchorCtr="0" anchor="t" bIns="91425" lIns="91425" spcFirstLastPara="1" rIns="91425" wrap="square" tIns="91425">
            <a:sp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In 1846, Mexican and U.S. troops clashed in the disputed territory</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Polk declared that “American blood has been shed on American soil”</a:t>
            </a:r>
            <a:endParaRPr sz="16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Congress declared war soon after</a:t>
            </a:r>
            <a:endParaRPr sz="1600">
              <a:solidFill>
                <a:schemeClr val="dk1"/>
              </a:solidFill>
              <a:latin typeface="Inter"/>
              <a:ea typeface="Inter"/>
              <a:cs typeface="Inter"/>
              <a:sym typeface="Inter"/>
            </a:endParaRPr>
          </a:p>
        </p:txBody>
      </p:sp>
      <p:sp>
        <p:nvSpPr>
          <p:cNvPr id="275" name="Google Shape;275;p31"/>
          <p:cNvSpPr/>
          <p:nvPr/>
        </p:nvSpPr>
        <p:spPr>
          <a:xfrm>
            <a:off x="6720030" y="32758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6" name="Google Shape;276;p31"/>
          <p:cNvSpPr/>
          <p:nvPr/>
        </p:nvSpPr>
        <p:spPr>
          <a:xfrm>
            <a:off x="3972825" y="962275"/>
            <a:ext cx="4933200" cy="2819100"/>
          </a:xfrm>
          <a:prstGeom prst="wedgeRectCallout">
            <a:avLst>
              <a:gd fmla="val 12379" name="adj1"/>
              <a:gd fmla="val 63433" name="adj2"/>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lt1"/>
                </a:solidFill>
                <a:latin typeface="Halant"/>
                <a:ea typeface="Halant"/>
                <a:cs typeface="Halant"/>
                <a:sym typeface="Halant"/>
              </a:rPr>
              <a:t>The strong desire to establish peace with Mexico on liberal and honorable terms, and the readiness of this Government to regulate and adjust our boundary and other causes of difference with that power on such fair and equitable principles as would lead to permanent relations of the most friendly nature, induced me in September last to seek the reopening of diplomatic relations between the two countries…  In communicating to Congress a succinct statement of the injuries which we had suffered from Mexico, and which have been accumulating during a period of more than twenty years, every expression that could tend to inflame the people of Mexico or defeat or delay a pacific result was carefully avoided… The Mexican Government… after a long-continued series of menaces have at last invaded our territory and shed the blood of our fellow-citizens on our own soil.</a:t>
            </a:r>
            <a:endParaRPr sz="1200">
              <a:solidFill>
                <a:schemeClr val="lt1"/>
              </a:solidFill>
              <a:latin typeface="Halant"/>
              <a:ea typeface="Halant"/>
              <a:cs typeface="Halant"/>
              <a:sym typeface="Halant"/>
            </a:endParaRPr>
          </a:p>
        </p:txBody>
      </p:sp>
      <p:sp>
        <p:nvSpPr>
          <p:cNvPr id="277" name="Google Shape;277;p31"/>
          <p:cNvSpPr txBox="1"/>
          <p:nvPr/>
        </p:nvSpPr>
        <p:spPr>
          <a:xfrm>
            <a:off x="3850700" y="3925125"/>
            <a:ext cx="3004200" cy="46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James K. Polk, “War Message to Congress,” May 11, 1846.</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2"/>
          <p:cNvSpPr/>
          <p:nvPr/>
        </p:nvSpPr>
        <p:spPr>
          <a:xfrm>
            <a:off x="-904439" y="-14659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83" name="Google Shape;283;p32"/>
          <p:cNvSpPr txBox="1"/>
          <p:nvPr/>
        </p:nvSpPr>
        <p:spPr>
          <a:xfrm>
            <a:off x="618149" y="222450"/>
            <a:ext cx="79077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NEWSPAPER ACTIVITY</a:t>
            </a:r>
            <a:endParaRPr b="1" sz="4200">
              <a:solidFill>
                <a:srgbClr val="231F20"/>
              </a:solidFill>
              <a:latin typeface="Halant"/>
              <a:ea typeface="Halant"/>
              <a:cs typeface="Halant"/>
              <a:sym typeface="Halant"/>
            </a:endParaRPr>
          </a:p>
          <a:p>
            <a:pPr indent="0" lvl="0" marL="0" rtl="0" algn="ctr">
              <a:spcBef>
                <a:spcPts val="0"/>
              </a:spcBef>
              <a:spcAft>
                <a:spcPts val="0"/>
              </a:spcAft>
              <a:buNone/>
            </a:pPr>
            <a:r>
              <a:rPr b="1" lang="en" sz="2700">
                <a:solidFill>
                  <a:srgbClr val="E95C3D"/>
                </a:solidFill>
                <a:latin typeface="Halant"/>
                <a:ea typeface="Halant"/>
                <a:cs typeface="Halant"/>
                <a:sym typeface="Halant"/>
              </a:rPr>
              <a:t>The Mexican-American War</a:t>
            </a:r>
            <a:endParaRPr b="1" sz="4200">
              <a:solidFill>
                <a:srgbClr val="231F20"/>
              </a:solidFill>
              <a:latin typeface="Halant"/>
              <a:ea typeface="Halant"/>
              <a:cs typeface="Halant"/>
              <a:sym typeface="Halant"/>
            </a:endParaRPr>
          </a:p>
        </p:txBody>
      </p:sp>
      <p:sp>
        <p:nvSpPr>
          <p:cNvPr id="284" name="Google Shape;284;p32"/>
          <p:cNvSpPr/>
          <p:nvPr/>
        </p:nvSpPr>
        <p:spPr>
          <a:xfrm>
            <a:off x="7491401" y="25717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5" name="Google Shape;285;p32"/>
          <p:cNvGrpSpPr/>
          <p:nvPr/>
        </p:nvGrpSpPr>
        <p:grpSpPr>
          <a:xfrm>
            <a:off x="-127008" y="4615004"/>
            <a:ext cx="9398022" cy="468724"/>
            <a:chOff x="204" y="0"/>
            <a:chExt cx="25061391" cy="1249931"/>
          </a:xfrm>
        </p:grpSpPr>
        <p:grpSp>
          <p:nvGrpSpPr>
            <p:cNvPr id="286" name="Google Shape;286;p32"/>
            <p:cNvGrpSpPr/>
            <p:nvPr/>
          </p:nvGrpSpPr>
          <p:grpSpPr>
            <a:xfrm rot="5400000">
              <a:off x="12002369" y="-11663474"/>
              <a:ext cx="1249931" cy="24576878"/>
              <a:chOff x="0" y="-38100"/>
              <a:chExt cx="246900" cy="4854692"/>
            </a:xfrm>
          </p:grpSpPr>
          <p:sp>
            <p:nvSpPr>
              <p:cNvPr id="287" name="Google Shape;287;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8" name="Google Shape;288;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9" name="Google Shape;289;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90" name="Google Shape;290;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1" name="Google Shape;291;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92" name="Google Shape;292;p32"/>
          <p:cNvGrpSpPr/>
          <p:nvPr/>
        </p:nvGrpSpPr>
        <p:grpSpPr>
          <a:xfrm>
            <a:off x="7929578" y="-49025"/>
            <a:ext cx="781313" cy="885640"/>
            <a:chOff x="0" y="-130733"/>
            <a:chExt cx="2083500" cy="2361707"/>
          </a:xfrm>
        </p:grpSpPr>
        <p:grpSp>
          <p:nvGrpSpPr>
            <p:cNvPr id="293" name="Google Shape;293;p32"/>
            <p:cNvGrpSpPr/>
            <p:nvPr/>
          </p:nvGrpSpPr>
          <p:grpSpPr>
            <a:xfrm>
              <a:off x="75599" y="-130733"/>
              <a:ext cx="1932290" cy="2361707"/>
              <a:chOff x="0" y="-47629"/>
              <a:chExt cx="703982" cy="860429"/>
            </a:xfrm>
          </p:grpSpPr>
          <p:sp>
            <p:nvSpPr>
              <p:cNvPr id="294" name="Google Shape;294;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5" name="Google Shape;295;p32"/>
              <p:cNvSpPr txBox="1"/>
              <p:nvPr/>
            </p:nvSpPr>
            <p:spPr>
              <a:xfrm>
                <a:off x="133535" y="-47629"/>
                <a:ext cx="418200" cy="733500"/>
              </a:xfrm>
              <a:prstGeom prst="rect">
                <a:avLst/>
              </a:prstGeom>
              <a:solidFill>
                <a:srgbClr val="6484F3"/>
              </a:solid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6" name="Google Shape;296;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7</a:t>
              </a:r>
              <a:endParaRPr b="1" sz="2800">
                <a:solidFill>
                  <a:srgbClr val="FFFFFF"/>
                </a:solidFill>
                <a:latin typeface="Halant"/>
                <a:ea typeface="Halant"/>
                <a:cs typeface="Halant"/>
                <a:sym typeface="Halant"/>
              </a:endParaRPr>
            </a:p>
          </p:txBody>
        </p:sp>
      </p:grpSp>
      <p:sp>
        <p:nvSpPr>
          <p:cNvPr id="297" name="Google Shape;297;p32"/>
          <p:cNvSpPr txBox="1"/>
          <p:nvPr/>
        </p:nvSpPr>
        <p:spPr>
          <a:xfrm>
            <a:off x="2860650" y="1353125"/>
            <a:ext cx="5922600" cy="3263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rgbClr val="000000"/>
                </a:solidFill>
                <a:latin typeface="Halant"/>
                <a:ea typeface="Halant"/>
                <a:cs typeface="Halant"/>
                <a:sym typeface="Halant"/>
              </a:rPr>
              <a:t>Do now: </a:t>
            </a:r>
            <a:r>
              <a:rPr lang="en" sz="1200">
                <a:solidFill>
                  <a:srgbClr val="000000"/>
                </a:solidFill>
                <a:latin typeface="Halant"/>
                <a:ea typeface="Halant"/>
                <a:cs typeface="Halant"/>
                <a:sym typeface="Halant"/>
              </a:rPr>
              <a:t>Read this </a:t>
            </a:r>
            <a:r>
              <a:rPr lang="en" sz="1200" u="sng">
                <a:solidFill>
                  <a:srgbClr val="0097A7"/>
                </a:solidFill>
                <a:latin typeface="Halant"/>
                <a:ea typeface="Halant"/>
                <a:cs typeface="Halant"/>
                <a:sym typeface="Halant"/>
                <a:hlinkClick r:id="rId4">
                  <a:extLst>
                    <a:ext uri="{A12FA001-AC4F-418D-AE19-62706E023703}">
                      <ahyp:hlinkClr val="tx"/>
                    </a:ext>
                  </a:extLst>
                </a:hlinkClick>
              </a:rPr>
              <a:t>article</a:t>
            </a:r>
            <a:r>
              <a:rPr lang="en" sz="1200">
                <a:solidFill>
                  <a:srgbClr val="000000"/>
                </a:solidFill>
                <a:latin typeface="Halant"/>
                <a:ea typeface="Halant"/>
                <a:cs typeface="Halant"/>
                <a:sym typeface="Halant"/>
              </a:rPr>
              <a:t> with your partner to learn more about the Mexican-American War before you begin your newspaper assignment.</a:t>
            </a:r>
            <a:br>
              <a:rPr lang="en" sz="1200">
                <a:solidFill>
                  <a:srgbClr val="000000"/>
                </a:solidFill>
                <a:latin typeface="Halant"/>
                <a:ea typeface="Halant"/>
                <a:cs typeface="Halant"/>
                <a:sym typeface="Halant"/>
              </a:rPr>
            </a:br>
            <a:endParaRPr sz="1200">
              <a:solidFill>
                <a:srgbClr val="000000"/>
              </a:solidFill>
              <a:latin typeface="Halant"/>
              <a:ea typeface="Halant"/>
              <a:cs typeface="Halant"/>
              <a:sym typeface="Halant"/>
            </a:endParaRPr>
          </a:p>
          <a:p>
            <a:pPr indent="0" lvl="0" marL="0" rtl="0" algn="l">
              <a:lnSpc>
                <a:spcPct val="100000"/>
              </a:lnSpc>
              <a:spcBef>
                <a:spcPts val="0"/>
              </a:spcBef>
              <a:spcAft>
                <a:spcPts val="0"/>
              </a:spcAft>
              <a:buNone/>
            </a:pPr>
            <a:r>
              <a:rPr b="1" lang="en" sz="1200">
                <a:solidFill>
                  <a:srgbClr val="000000"/>
                </a:solidFill>
                <a:latin typeface="Halant"/>
                <a:ea typeface="Halant"/>
                <a:cs typeface="Halant"/>
                <a:sym typeface="Halant"/>
              </a:rPr>
              <a:t>Instructions:</a:t>
            </a:r>
            <a:r>
              <a:rPr lang="en" sz="1200">
                <a:solidFill>
                  <a:srgbClr val="000000"/>
                </a:solidFill>
                <a:latin typeface="Halant"/>
                <a:ea typeface="Halant"/>
                <a:cs typeface="Halant"/>
                <a:sym typeface="Halant"/>
              </a:rPr>
              <a:t> Imagine you are a newspaper reporter in May 1846. Design the front page of a newspaper  reporting the outbreak of war between Mexico and the United States.</a:t>
            </a:r>
            <a:endParaRPr sz="1200">
              <a:solidFill>
                <a:srgbClr val="000000"/>
              </a:solidFill>
              <a:latin typeface="Halant"/>
              <a:ea typeface="Halant"/>
              <a:cs typeface="Halant"/>
              <a:sym typeface="Halant"/>
            </a:endParaRPr>
          </a:p>
          <a:p>
            <a:pPr indent="0" lvl="0" marL="0" rtl="0" algn="l">
              <a:lnSpc>
                <a:spcPct val="100000"/>
              </a:lnSpc>
              <a:spcBef>
                <a:spcPts val="1200"/>
              </a:spcBef>
              <a:spcAft>
                <a:spcPts val="0"/>
              </a:spcAft>
              <a:buNone/>
            </a:pPr>
            <a:r>
              <a:rPr b="1" lang="en" sz="1200">
                <a:solidFill>
                  <a:srgbClr val="000000"/>
                </a:solidFill>
                <a:latin typeface="Halant"/>
                <a:ea typeface="Halant"/>
                <a:cs typeface="Halant"/>
                <a:sym typeface="Halant"/>
              </a:rPr>
              <a:t>Must include:</a:t>
            </a:r>
            <a:endParaRPr b="1" sz="1200">
              <a:solidFill>
                <a:srgbClr val="000000"/>
              </a:solidFill>
              <a:latin typeface="Halant"/>
              <a:ea typeface="Halant"/>
              <a:cs typeface="Halant"/>
              <a:sym typeface="Halant"/>
            </a:endParaRPr>
          </a:p>
          <a:p>
            <a:pPr indent="-304800" lvl="0" marL="457200" rtl="0" algn="l">
              <a:lnSpc>
                <a:spcPct val="100000"/>
              </a:lnSpc>
              <a:spcBef>
                <a:spcPts val="1200"/>
              </a:spcBef>
              <a:spcAft>
                <a:spcPts val="0"/>
              </a:spcAft>
              <a:buClr>
                <a:srgbClr val="000000"/>
              </a:buClr>
              <a:buSzPts val="1200"/>
              <a:buFont typeface="Halant"/>
              <a:buChar char="●"/>
            </a:pPr>
            <a:r>
              <a:rPr lang="en" sz="1200">
                <a:solidFill>
                  <a:srgbClr val="000000"/>
                </a:solidFill>
                <a:latin typeface="Halant"/>
                <a:ea typeface="Halant"/>
                <a:cs typeface="Halant"/>
                <a:sym typeface="Halant"/>
              </a:rPr>
              <a:t>Catchy Headline</a:t>
            </a:r>
            <a:br>
              <a:rPr lang="en" sz="1200">
                <a:solidFill>
                  <a:srgbClr val="000000"/>
                </a:solidFill>
                <a:latin typeface="Halant"/>
                <a:ea typeface="Halant"/>
                <a:cs typeface="Halant"/>
                <a:sym typeface="Halant"/>
              </a:rPr>
            </a:br>
            <a:endParaRPr sz="1200">
              <a:solidFill>
                <a:srgbClr val="000000"/>
              </a:solidFill>
              <a:latin typeface="Halant"/>
              <a:ea typeface="Halant"/>
              <a:cs typeface="Halant"/>
              <a:sym typeface="Halant"/>
            </a:endParaRPr>
          </a:p>
          <a:p>
            <a:pPr indent="-304800" lvl="0" marL="457200" rtl="0" algn="l">
              <a:lnSpc>
                <a:spcPct val="100000"/>
              </a:lnSpc>
              <a:spcBef>
                <a:spcPts val="0"/>
              </a:spcBef>
              <a:spcAft>
                <a:spcPts val="0"/>
              </a:spcAft>
              <a:buClr>
                <a:srgbClr val="000000"/>
              </a:buClr>
              <a:buSzPts val="1200"/>
              <a:buFont typeface="Halant"/>
              <a:buChar char="●"/>
            </a:pPr>
            <a:r>
              <a:rPr lang="en" sz="1200">
                <a:solidFill>
                  <a:srgbClr val="000000"/>
                </a:solidFill>
                <a:latin typeface="Halant"/>
                <a:ea typeface="Halant"/>
                <a:cs typeface="Halant"/>
                <a:sym typeface="Halant"/>
              </a:rPr>
              <a:t>Article about the outbreak of war</a:t>
            </a:r>
            <a:endParaRPr sz="1200">
              <a:solidFill>
                <a:srgbClr val="000000"/>
              </a:solidFill>
              <a:latin typeface="Halant"/>
              <a:ea typeface="Halant"/>
              <a:cs typeface="Halant"/>
              <a:sym typeface="Halant"/>
            </a:endParaRPr>
          </a:p>
          <a:p>
            <a:pPr indent="-304800" lvl="1" marL="914400" rtl="0" algn="l">
              <a:lnSpc>
                <a:spcPct val="100000"/>
              </a:lnSpc>
              <a:spcBef>
                <a:spcPts val="0"/>
              </a:spcBef>
              <a:spcAft>
                <a:spcPts val="0"/>
              </a:spcAft>
              <a:buClr>
                <a:srgbClr val="000000"/>
              </a:buClr>
              <a:buSzPts val="1200"/>
              <a:buFont typeface="Halant"/>
              <a:buAutoNum type="alphaLcPeriod"/>
            </a:pPr>
            <a:r>
              <a:rPr lang="en" sz="1200">
                <a:solidFill>
                  <a:srgbClr val="000000"/>
                </a:solidFill>
                <a:latin typeface="Halant"/>
                <a:ea typeface="Halant"/>
                <a:cs typeface="Halant"/>
                <a:sym typeface="Halant"/>
              </a:rPr>
              <a:t>Write an article reporting on the outbreak of war. Explain what happened, who was involved, and the goals of the war.</a:t>
            </a:r>
            <a:br>
              <a:rPr lang="en" sz="1200">
                <a:solidFill>
                  <a:srgbClr val="000000"/>
                </a:solidFill>
                <a:latin typeface="Halant"/>
                <a:ea typeface="Halant"/>
                <a:cs typeface="Halant"/>
                <a:sym typeface="Halant"/>
              </a:rPr>
            </a:br>
            <a:endParaRPr sz="1200">
              <a:solidFill>
                <a:srgbClr val="000000"/>
              </a:solidFill>
              <a:latin typeface="Halant"/>
              <a:ea typeface="Halant"/>
              <a:cs typeface="Halant"/>
              <a:sym typeface="Halant"/>
            </a:endParaRPr>
          </a:p>
          <a:p>
            <a:pPr indent="-304800" lvl="0" marL="457200" rtl="0" algn="l">
              <a:lnSpc>
                <a:spcPct val="100000"/>
              </a:lnSpc>
              <a:spcBef>
                <a:spcPts val="0"/>
              </a:spcBef>
              <a:spcAft>
                <a:spcPts val="0"/>
              </a:spcAft>
              <a:buClr>
                <a:srgbClr val="000000"/>
              </a:buClr>
              <a:buSzPts val="1200"/>
              <a:buFont typeface="Halant"/>
              <a:buChar char="●"/>
            </a:pPr>
            <a:r>
              <a:rPr lang="en" sz="1200">
                <a:solidFill>
                  <a:srgbClr val="000000"/>
                </a:solidFill>
                <a:latin typeface="Halant"/>
                <a:ea typeface="Halant"/>
                <a:cs typeface="Halant"/>
                <a:sym typeface="Halant"/>
              </a:rPr>
              <a:t>Opinion piece about the outbreak of war</a:t>
            </a:r>
            <a:endParaRPr sz="1200">
              <a:solidFill>
                <a:srgbClr val="000000"/>
              </a:solidFill>
              <a:latin typeface="Halant"/>
              <a:ea typeface="Halant"/>
              <a:cs typeface="Halant"/>
              <a:sym typeface="Halant"/>
            </a:endParaRPr>
          </a:p>
          <a:p>
            <a:pPr indent="-304800" lvl="1" marL="914400" rtl="0" algn="l">
              <a:lnSpc>
                <a:spcPct val="100000"/>
              </a:lnSpc>
              <a:spcBef>
                <a:spcPts val="0"/>
              </a:spcBef>
              <a:spcAft>
                <a:spcPts val="0"/>
              </a:spcAft>
              <a:buClr>
                <a:srgbClr val="000000"/>
              </a:buClr>
              <a:buSzPts val="1200"/>
              <a:buFont typeface="Halant"/>
              <a:buAutoNum type="alphaLcPeriod"/>
            </a:pPr>
            <a:r>
              <a:rPr lang="en" sz="1200">
                <a:solidFill>
                  <a:srgbClr val="000000"/>
                </a:solidFill>
                <a:latin typeface="Halant"/>
                <a:ea typeface="Halant"/>
                <a:cs typeface="Halant"/>
                <a:sym typeface="Halant"/>
              </a:rPr>
              <a:t>Show bias in your opinion piece by writing from the perspective of a pro-expansion American.</a:t>
            </a:r>
            <a:endParaRPr sz="1200">
              <a:solidFill>
                <a:srgbClr val="000000"/>
              </a:solidFill>
              <a:latin typeface="Halant"/>
              <a:ea typeface="Halant"/>
              <a:cs typeface="Halant"/>
              <a:sym typeface="Halant"/>
            </a:endParaRPr>
          </a:p>
        </p:txBody>
      </p:sp>
      <p:pic>
        <p:nvPicPr>
          <p:cNvPr id="298" name="Google Shape;298;p32"/>
          <p:cNvPicPr preferRelativeResize="0"/>
          <p:nvPr/>
        </p:nvPicPr>
        <p:blipFill>
          <a:blip r:embed="rId5">
            <a:alphaModFix/>
          </a:blip>
          <a:stretch>
            <a:fillRect/>
          </a:stretch>
        </p:blipFill>
        <p:spPr>
          <a:xfrm>
            <a:off x="291500" y="1405713"/>
            <a:ext cx="2384225" cy="3088025"/>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