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Halant"/>
      <p:regular r:id="rId15"/>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regular.fntdata"/><Relationship Id="rId14" Type="http://schemas.openxmlformats.org/officeDocument/2006/relationships/slide" Target="slides/slide9.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notesMaster" Target="notesMasters/notesMaster1.xml"/><Relationship Id="rId19" Type="http://schemas.openxmlformats.org/officeDocument/2006/relationships/font" Target="fonts/Inter-italic.fntdata"/><Relationship Id="rId6" Type="http://schemas.openxmlformats.org/officeDocument/2006/relationships/slide" Target="slides/slide1.xml"/><Relationship Id="rId18"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4ea185c20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4ea185c20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5bd48330e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5bd48330e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5f314c6be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5f314c6be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5f314c6be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5f314c6be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5bd48330ec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5bd48330ec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5bd48330ec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5bd48330ec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5f314c6be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5f314c6be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5f314c6be6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5f314c6be6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11700" y="1378950"/>
            <a:ext cx="8520600" cy="2385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Halant"/>
                <a:ea typeface="Halant"/>
                <a:cs typeface="Halant"/>
                <a:sym typeface="Halant"/>
              </a:rPr>
              <a:t>Impact of the Treaty of Guadalupe Hidalgo</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1848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Treaty of Guadalupe Hidalgo</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US Government, National Archives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The Treaty of Guadalupe Hidalgo ended the Mexican-American War in 1848. Articles VIII and IX of the treaty outline the United States’ promises made to Mexican people residing in the newly acquired US territory postwar.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66" name="Google Shape;66;p15"/>
          <p:cNvSpPr txBox="1"/>
          <p:nvPr/>
        </p:nvSpPr>
        <p:spPr>
          <a:xfrm>
            <a:off x="3254700" y="124350"/>
            <a:ext cx="5750700" cy="4689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ARTICLE VIII</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Mexicans now established in territories previously belonging to Mexico…  shall be free to continue where they now reside, or to remove at any time to the Mexican Republic, retaining the property which they possess in the said territories, or disposing thereof…</a:t>
            </a:r>
            <a:endParaRPr>
              <a:solidFill>
                <a:schemeClr val="dk1"/>
              </a:solidFill>
              <a:latin typeface="Halant"/>
              <a:ea typeface="Halant"/>
              <a:cs typeface="Halant"/>
              <a:sym typeface="Halant"/>
            </a:endParaRPr>
          </a:p>
          <a:p>
            <a:pPr indent="0" lvl="0" marL="0" rtl="0" algn="l">
              <a:lnSpc>
                <a:spcPct val="100000"/>
              </a:lnSpc>
              <a:spcBef>
                <a:spcPts val="800"/>
              </a:spcBef>
              <a:spcAft>
                <a:spcPts val="0"/>
              </a:spcAft>
              <a:buClr>
                <a:schemeClr val="dk1"/>
              </a:buClr>
              <a:buSzPts val="1100"/>
              <a:buFont typeface="Arial"/>
              <a:buNone/>
            </a:pPr>
            <a:r>
              <a:rPr lang="en">
                <a:solidFill>
                  <a:schemeClr val="dk1"/>
                </a:solidFill>
                <a:latin typeface="Halant"/>
                <a:ea typeface="Halant"/>
                <a:cs typeface="Halant"/>
                <a:sym typeface="Halant"/>
              </a:rPr>
              <a:t>Those who shall prefer to remain in the said territories may either retain the title and rights of Mexican citizens or acquire those of citizens of the United States. But they shall be under the obligation to make their election within one year from the date of the exchange of ratifications of this treaty; and those who shall remain in the said territories after the expiration of that year, without having declared their intention… shall be considered to have elected to become citizens of the United States.</a:t>
            </a:r>
            <a:endParaRPr>
              <a:solidFill>
                <a:schemeClr val="dk1"/>
              </a:solidFill>
              <a:latin typeface="Halant"/>
              <a:ea typeface="Halant"/>
              <a:cs typeface="Halant"/>
              <a:sym typeface="Halant"/>
            </a:endParaRPr>
          </a:p>
          <a:p>
            <a:pPr indent="0" lvl="0" marL="0" rtl="0" algn="l">
              <a:lnSpc>
                <a:spcPct val="100000"/>
              </a:lnSpc>
              <a:spcBef>
                <a:spcPts val="800"/>
              </a:spcBef>
              <a:spcAft>
                <a:spcPts val="0"/>
              </a:spcAft>
              <a:buClr>
                <a:schemeClr val="dk1"/>
              </a:buClr>
              <a:buSzPts val="1100"/>
              <a:buFont typeface="Arial"/>
              <a:buNone/>
            </a:pPr>
            <a:r>
              <a:rPr lang="en">
                <a:solidFill>
                  <a:schemeClr val="dk1"/>
                </a:solidFill>
                <a:latin typeface="Halant"/>
                <a:ea typeface="Halant"/>
                <a:cs typeface="Halant"/>
                <a:sym typeface="Halant"/>
              </a:rPr>
              <a:t>In the said territories, property of every kind, now belonging to Mexicans not established there, shall be inviolably respected…</a:t>
            </a:r>
            <a:endParaRPr>
              <a:solidFill>
                <a:schemeClr val="dk1"/>
              </a:solidFill>
              <a:latin typeface="Halant"/>
              <a:ea typeface="Halant"/>
              <a:cs typeface="Halant"/>
              <a:sym typeface="Halant"/>
            </a:endParaRPr>
          </a:p>
          <a:p>
            <a:pPr indent="0" lvl="0" marL="0" rtl="0" algn="l">
              <a:lnSpc>
                <a:spcPct val="100000"/>
              </a:lnSpc>
              <a:spcBef>
                <a:spcPts val="800"/>
              </a:spcBef>
              <a:spcAft>
                <a:spcPts val="0"/>
              </a:spcAft>
              <a:buClr>
                <a:schemeClr val="dk1"/>
              </a:buClr>
              <a:buSzPts val="1100"/>
              <a:buFont typeface="Arial"/>
              <a:buNone/>
            </a:pPr>
            <a:r>
              <a:rPr b="1" lang="en">
                <a:solidFill>
                  <a:schemeClr val="dk1"/>
                </a:solidFill>
                <a:latin typeface="Halant"/>
                <a:ea typeface="Halant"/>
                <a:cs typeface="Halant"/>
                <a:sym typeface="Halant"/>
              </a:rPr>
              <a:t>ARTICLE IX</a:t>
            </a:r>
            <a:endParaRPr b="1">
              <a:solidFill>
                <a:schemeClr val="dk1"/>
              </a:solidFill>
              <a:latin typeface="Halant"/>
              <a:ea typeface="Halant"/>
              <a:cs typeface="Halant"/>
              <a:sym typeface="Halant"/>
            </a:endParaRPr>
          </a:p>
          <a:p>
            <a:pPr indent="0" lvl="0" marL="0" rtl="0" algn="l">
              <a:spcBef>
                <a:spcPts val="800"/>
              </a:spcBef>
              <a:spcAft>
                <a:spcPts val="800"/>
              </a:spcAft>
              <a:buClr>
                <a:schemeClr val="dk1"/>
              </a:buClr>
              <a:buSzPts val="1100"/>
              <a:buFont typeface="Arial"/>
              <a:buNone/>
            </a:pPr>
            <a:r>
              <a:rPr lang="en">
                <a:solidFill>
                  <a:schemeClr val="dk1"/>
                </a:solidFill>
                <a:latin typeface="Halant"/>
                <a:ea typeface="Halant"/>
                <a:cs typeface="Halant"/>
                <a:sym typeface="Halant"/>
              </a:rPr>
              <a:t>The Mexicans who… shall not preserve the character of citizens of the Mexican Republic… shall be incorporated into the Union of the United States and be admitted… to the enjoyment of all the rights of citizens of the United States</a:t>
            </a:r>
            <a:endParaRPr>
              <a:solidFill>
                <a:schemeClr val="dk1"/>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128675"/>
            <a:ext cx="3203100" cy="492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Spring 2003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“Struggle for Survival: The Hispanic Land Grants of New Mexico, 1848-2001” in </a:t>
            </a:r>
            <a:r>
              <a:rPr i="1" lang="en" sz="1200">
                <a:solidFill>
                  <a:schemeClr val="dk1"/>
                </a:solidFill>
                <a:latin typeface="Inter"/>
                <a:ea typeface="Inter"/>
                <a:cs typeface="Inter"/>
                <a:sym typeface="Inter"/>
              </a:rPr>
              <a:t>Agricultural History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Phillip B. Gonzales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After the Mexican-American War, the Treaty of Guadalupe Hidalgo promised to honor existing Mexican and Spanish land grants in the newly acquired U.S. territories, including the New Mexico region. The surveyor general system was a process mean to confirm these grants. However, many former landowners struggled to prove ownership in U.S. courts due to language barriers, missing documents, and legal costs. As a result, much of the land was taken or sold off, leading to the displacement of many Hispanic families.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72" name="Google Shape;72;p16"/>
          <p:cNvSpPr txBox="1"/>
          <p:nvPr/>
        </p:nvSpPr>
        <p:spPr>
          <a:xfrm>
            <a:off x="3599675" y="135900"/>
            <a:ext cx="5279700" cy="4925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From the standpoint of the land-grant heirs, the surveyor general-system proved a dismal failure. Surveyors general did not know Spanish, nor were they familiar with Spanish and Mexican civil law or legal history. None of the nine who held the office were lawyers. Congress failed to provide sufficient resources to conduct fair hearings. The land grants were not the top priority of surveyors general, who were charged with extending the federal public-land survey system in a checkerboard of townships. Effective hearings with notice to opposing parties were lacking, only one side having the opportunity to present its case in most investigations. In not providing for due process, the system violated the rights of heirs as U.S. citizens. Land grants were sometimes confirmed to the wrong party. For example, the Tierra Amarilla grant was a community entity that the surveyor general confirmed to an individual as a private grant. Several large private grants were confirmed for excessive acreage, possible because grants under the system were not surveyed until after they were confirmed. Congress had no way of knowing how much land was being confirmed. The Maxwell grant was confirmed for 1,750,000 acres, and the Sangre de Cristo grant for 2,750,000 acres, when each should have been limited to less than 100 thousand acres. Both were eventually awarded to non-Hispanic colonizers.</a:t>
            </a:r>
            <a:endParaRPr>
              <a:solidFill>
                <a:schemeClr val="dk1"/>
              </a:solidFill>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128675"/>
            <a:ext cx="32031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1849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Map of the Gold Regions of California, Showing the Routes via Chagres and Panama, Cape Horn, &amp;c.” from David Rumsey Map Collection, David Rumsey Map Center, Stanford Libraries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Ensigns and Thayer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This 1849 map was created during the California Gold Rush to guide travelers to the gold regions. It shows multiple routes west, including via Panama, Cape Horn, and overland across the United States. Broadsides like this were produced to inform and attract fortune seekers by providing directions, descriptions, and illustrations of the journey. </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78" name="Google Shape;78;p17" title="00014174.jpg"/>
          <p:cNvPicPr preferRelativeResize="0"/>
          <p:nvPr/>
        </p:nvPicPr>
        <p:blipFill>
          <a:blip r:embed="rId3">
            <a:alphaModFix/>
          </a:blip>
          <a:stretch>
            <a:fillRect/>
          </a:stretch>
        </p:blipFill>
        <p:spPr>
          <a:xfrm>
            <a:off x="4682525" y="152400"/>
            <a:ext cx="3896791" cy="4838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1875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Historical and Personal Memories, Volume V</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Mariano Guadalupe Vallejo</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Mariano Guadalupe Vallejo was a Mexican military commander, landowner, and politician in California during the 19th century. Born in 1807, he played a key role in the governance of Mexican California and later supported U.S. statehood after the Mexican-American War. He lost much of his land and influence as U.S. rule expanded, reflecting the challenges faced by many Californios during the transition of power.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84" name="Google Shape;84;p18"/>
          <p:cNvSpPr txBox="1"/>
          <p:nvPr/>
        </p:nvSpPr>
        <p:spPr>
          <a:xfrm>
            <a:off x="3099075" y="821375"/>
            <a:ext cx="5784300" cy="3417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88900" rtl="0" algn="l">
              <a:lnSpc>
                <a:spcPct val="100000"/>
              </a:lnSpc>
              <a:spcBef>
                <a:spcPts val="0"/>
              </a:spcBef>
              <a:spcAft>
                <a:spcPts val="0"/>
              </a:spcAft>
              <a:buNone/>
            </a:pPr>
            <a:r>
              <a:rPr lang="en">
                <a:solidFill>
                  <a:schemeClr val="dk1"/>
                </a:solidFill>
                <a:latin typeface="Halant"/>
                <a:ea typeface="Halant"/>
                <a:cs typeface="Halant"/>
                <a:sym typeface="Halant"/>
              </a:rPr>
              <a:t>Australia</a:t>
            </a:r>
            <a:r>
              <a:rPr lang="en">
                <a:solidFill>
                  <a:schemeClr val="dk1"/>
                </a:solidFill>
                <a:latin typeface="Halant"/>
                <a:ea typeface="Halant"/>
                <a:cs typeface="Halant"/>
                <a:sym typeface="Halant"/>
              </a:rPr>
              <a:t> sent us a swarm of bandits who… dedicated themselves exclusively to robbery and assault… France, desiring to be rid of several thousand lying men and corrupt women [sent them] to San </a:t>
            </a:r>
            <a:r>
              <a:rPr lang="en">
                <a:solidFill>
                  <a:schemeClr val="dk1"/>
                </a:solidFill>
                <a:latin typeface="Halant"/>
                <a:ea typeface="Halant"/>
                <a:cs typeface="Halant"/>
                <a:sym typeface="Halant"/>
              </a:rPr>
              <a:t>Francisco</a:t>
            </a:r>
            <a:r>
              <a:rPr lang="en">
                <a:solidFill>
                  <a:schemeClr val="dk1"/>
                </a:solidFill>
                <a:latin typeface="Halant"/>
                <a:ea typeface="Halant"/>
                <a:cs typeface="Halant"/>
                <a:sym typeface="Halant"/>
              </a:rPr>
              <a:t>… China poured upon our shores clouds and more clouds of Asiatics [who are] very harmful to the moral and material development of the country… But all these evils became negligible with the swollen torrents of shysters who came from Missouri and other states of the Union… These legal thieves clothed in the robes of the law, took from us our lands and our houses, and without the least scruple enthroned themselves in our homes like so many powerful kings. For them existed no law but their own will and caprice that recognized its right by that of force. It was our misfortune that these adventurers of evil law were so numerous that it was impossible for us to defend our rights in the courts, since the majority of the judges were squatters and the same could be said of the sheriffs and the juries.</a:t>
            </a:r>
            <a:endParaRPr>
              <a:solidFill>
                <a:schemeClr val="dk1"/>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March 2, 2023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“175 Years After its Signing, the Treaty of Guadalupe Hidalgo is on Display in Denver,”</a:t>
            </a:r>
            <a:r>
              <a:rPr b="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Rocky Mountain PBS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Kate Perdoni</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Aaron Abeyta is a Colorado native, poet, educator, and seventh-generation resident of Conejos County, where he serves as the mayor of his hometown, Antonito, and teaches English at Adams State University.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90" name="Google Shape;90;p19"/>
          <p:cNvSpPr txBox="1"/>
          <p:nvPr/>
        </p:nvSpPr>
        <p:spPr>
          <a:xfrm>
            <a:off x="2969700" y="216750"/>
            <a:ext cx="6048600" cy="4710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[Aaron] Abeyta’s family lost land during the aftermath of the Treaty of Guadalupe Hidalgo as English-only regulations were posted and a stringent campaign of homesteaders and speculators tore Mexico’s land grants from the hands of citizens. Stories from his elders “were meant to teach us,” Abeyta said. “The original settlers that came to this part of the Valley were residents or citizens of Mexico. They lost all this land; they lost all this water.” Some relatives said “lost,” and some used the world “stolen,” Abeyta noted.  </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highlight>
                  <a:srgbClr val="FFFFFF"/>
                </a:highlight>
                <a:latin typeface="Halant"/>
                <a:ea typeface="Halant"/>
                <a:cs typeface="Halant"/>
                <a:sym typeface="Halant"/>
              </a:rPr>
              <a:t>“By taking the land, you don't just take away land,” Abeyta said. “The loss ripples out to all aspects of life. When you take away the land, you take away the history, the language, the stories, the legends. All those things go with the land. They're inextricably linked. But when you remove the foundation, which is the land, then those other things suffer.” </a:t>
            </a:r>
            <a:endParaRPr>
              <a:solidFill>
                <a:schemeClr val="dk1"/>
              </a:solidFill>
              <a:highlight>
                <a:srgbClr val="FFFFFF"/>
              </a:highlight>
              <a:latin typeface="Halant"/>
              <a:ea typeface="Halant"/>
              <a:cs typeface="Halant"/>
              <a:sym typeface="Halant"/>
            </a:endParaRPr>
          </a:p>
          <a:p>
            <a:pPr indent="0" lvl="0" marL="0" rtl="0" algn="l">
              <a:lnSpc>
                <a:spcPct val="100000"/>
              </a:lnSpc>
              <a:spcBef>
                <a:spcPts val="0"/>
              </a:spcBef>
              <a:spcAft>
                <a:spcPts val="0"/>
              </a:spcAft>
              <a:buNone/>
            </a:pPr>
            <a:r>
              <a:t/>
            </a:r>
            <a:endParaRPr>
              <a:solidFill>
                <a:schemeClr val="dk1"/>
              </a:solidFill>
              <a:highlight>
                <a:srgbClr val="FFFFFF"/>
              </a:highlight>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highlight>
                  <a:srgbClr val="FFFFFF"/>
                </a:highlight>
                <a:latin typeface="Halant"/>
                <a:ea typeface="Halant"/>
                <a:cs typeface="Halant"/>
                <a:sym typeface="Halant"/>
              </a:rPr>
              <a:t>This change in systems included a shift from publicly stewarded to privately held landholdings. “When your way of life and communal ownership is stripped from you, now it's individual survival as opposed to communal survival,” Abeyta said. “This system has never been for the original inhabitants, whether that is the Indigenous people or the </a:t>
            </a:r>
            <a:r>
              <a:rPr i="1" lang="en">
                <a:solidFill>
                  <a:schemeClr val="dk1"/>
                </a:solidFill>
                <a:latin typeface="Halant"/>
                <a:ea typeface="Halant"/>
                <a:cs typeface="Halant"/>
                <a:sym typeface="Halant"/>
              </a:rPr>
              <a:t>pobladores</a:t>
            </a:r>
            <a:r>
              <a:rPr lang="en">
                <a:solidFill>
                  <a:schemeClr val="dk1"/>
                </a:solidFill>
                <a:highlight>
                  <a:srgbClr val="FFFFFF"/>
                </a:highlight>
                <a:latin typeface="Halant"/>
                <a:ea typeface="Halant"/>
                <a:cs typeface="Halant"/>
                <a:sym typeface="Halant"/>
              </a:rPr>
              <a:t> that came after them. The system has always been for those in the position of power.” </a:t>
            </a:r>
            <a:endParaRPr>
              <a:solidFill>
                <a:schemeClr val="dk1"/>
              </a:solidFill>
              <a:latin typeface="Halant"/>
              <a:ea typeface="Halant"/>
              <a:cs typeface="Halant"/>
              <a:sym typeface="Halan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nvSpPr>
        <p:spPr>
          <a:xfrm>
            <a:off x="152400" y="128675"/>
            <a:ext cx="29934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1981</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Detail</a:t>
            </a:r>
            <a:r>
              <a:rPr lang="en" sz="1200">
                <a:solidFill>
                  <a:schemeClr val="dk1"/>
                </a:solidFill>
                <a:latin typeface="Inter"/>
                <a:ea typeface="Inter"/>
                <a:cs typeface="Inter"/>
                <a:sym typeface="Inter"/>
              </a:rPr>
              <a:t> of “L.A. History: A Mexican Perspective”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Artist: </a:t>
            </a:r>
            <a:r>
              <a:rPr lang="en" sz="1200">
                <a:solidFill>
                  <a:schemeClr val="dk1"/>
                </a:solidFill>
                <a:latin typeface="Inter"/>
                <a:ea typeface="Inter"/>
                <a:cs typeface="Inter"/>
                <a:sym typeface="Inter"/>
              </a:rPr>
              <a:t>Barbara Carrasco</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Barbara Carrasco is a Chicana artist and activist. One of her most important works, </a:t>
            </a:r>
            <a:r>
              <a:rPr i="1" lang="en" sz="1200">
                <a:solidFill>
                  <a:schemeClr val="dk1"/>
                </a:solidFill>
                <a:latin typeface="Inter"/>
                <a:ea typeface="Inter"/>
                <a:cs typeface="Inter"/>
                <a:sym typeface="Inter"/>
              </a:rPr>
              <a:t>L.A. History: A Mexican Perspective</a:t>
            </a:r>
            <a:r>
              <a:rPr lang="en" sz="1200">
                <a:solidFill>
                  <a:schemeClr val="dk1"/>
                </a:solidFill>
                <a:latin typeface="Inter"/>
                <a:ea typeface="Inter"/>
                <a:cs typeface="Inter"/>
                <a:sym typeface="Inter"/>
              </a:rPr>
              <a:t>, is a 80-foot-long mural that tells the story of Los Angeles through scenes (including this depiction of the U.S. and Mexican fight over Los Angeles) often left out of mainstream narratives. Painted in 1981 but long censored, the mural challenges viewers to confront the complex and often painful realities of the city’s past while honoring the resilience of its diverse communities.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pSp>
        <p:nvGrpSpPr>
          <p:cNvPr id="96" name="Google Shape;96;p20"/>
          <p:cNvGrpSpPr/>
          <p:nvPr/>
        </p:nvGrpSpPr>
        <p:grpSpPr>
          <a:xfrm>
            <a:off x="4446343" y="128675"/>
            <a:ext cx="3597559" cy="1547917"/>
            <a:chOff x="3413125" y="864625"/>
            <a:chExt cx="5578476" cy="2908525"/>
          </a:xfrm>
        </p:grpSpPr>
        <p:pic>
          <p:nvPicPr>
            <p:cNvPr id="97" name="Google Shape;97;p20"/>
            <p:cNvPicPr preferRelativeResize="0"/>
            <p:nvPr/>
          </p:nvPicPr>
          <p:blipFill rotWithShape="1">
            <a:blip r:embed="rId3">
              <a:alphaModFix/>
            </a:blip>
            <a:srcRect b="4576" l="2018" r="0" t="18772"/>
            <a:stretch/>
          </p:blipFill>
          <p:spPr>
            <a:xfrm>
              <a:off x="3413125" y="864625"/>
              <a:ext cx="5578476" cy="2908525"/>
            </a:xfrm>
            <a:prstGeom prst="rect">
              <a:avLst/>
            </a:prstGeom>
            <a:noFill/>
            <a:ln>
              <a:noFill/>
            </a:ln>
          </p:spPr>
        </p:pic>
        <p:pic>
          <p:nvPicPr>
            <p:cNvPr id="98" name="Google Shape;98;p20"/>
            <p:cNvPicPr preferRelativeResize="0"/>
            <p:nvPr/>
          </p:nvPicPr>
          <p:blipFill rotWithShape="1">
            <a:blip r:embed="rId3">
              <a:alphaModFix/>
            </a:blip>
            <a:srcRect b="4804" l="23531" r="55750" t="84448"/>
            <a:stretch/>
          </p:blipFill>
          <p:spPr>
            <a:xfrm>
              <a:off x="5641301" y="3398950"/>
              <a:ext cx="934625" cy="323150"/>
            </a:xfrm>
            <a:prstGeom prst="rect">
              <a:avLst/>
            </a:prstGeom>
            <a:noFill/>
            <a:ln>
              <a:noFill/>
            </a:ln>
          </p:spPr>
        </p:pic>
        <p:pic>
          <p:nvPicPr>
            <p:cNvPr id="99" name="Google Shape;99;p20"/>
            <p:cNvPicPr preferRelativeResize="0"/>
            <p:nvPr/>
          </p:nvPicPr>
          <p:blipFill rotWithShape="1">
            <a:blip r:embed="rId3">
              <a:alphaModFix/>
            </a:blip>
            <a:srcRect b="4804" l="33915" r="55750" t="84448"/>
            <a:stretch/>
          </p:blipFill>
          <p:spPr>
            <a:xfrm>
              <a:off x="8490300" y="3398950"/>
              <a:ext cx="466202" cy="323150"/>
            </a:xfrm>
            <a:prstGeom prst="rect">
              <a:avLst/>
            </a:prstGeom>
            <a:noFill/>
            <a:ln>
              <a:noFill/>
            </a:ln>
          </p:spPr>
        </p:pic>
      </p:grpSp>
      <p:pic>
        <p:nvPicPr>
          <p:cNvPr id="100" name="Google Shape;100;p20"/>
          <p:cNvPicPr preferRelativeResize="0"/>
          <p:nvPr/>
        </p:nvPicPr>
        <p:blipFill rotWithShape="1">
          <a:blip r:embed="rId4">
            <a:alphaModFix/>
          </a:blip>
          <a:srcRect b="21211" l="20237" r="10003" t="20641"/>
          <a:stretch/>
        </p:blipFill>
        <p:spPr>
          <a:xfrm>
            <a:off x="3553450" y="1970200"/>
            <a:ext cx="5383352" cy="2990749"/>
          </a:xfrm>
          <a:prstGeom prst="rect">
            <a:avLst/>
          </a:prstGeom>
          <a:noFill/>
          <a:ln>
            <a:noFill/>
          </a:ln>
        </p:spPr>
      </p:pic>
      <p:cxnSp>
        <p:nvCxnSpPr>
          <p:cNvPr id="101" name="Google Shape;101;p20"/>
          <p:cNvCxnSpPr/>
          <p:nvPr/>
        </p:nvCxnSpPr>
        <p:spPr>
          <a:xfrm flipH="1">
            <a:off x="5649800" y="1289850"/>
            <a:ext cx="391200" cy="995100"/>
          </a:xfrm>
          <a:prstGeom prst="straightConnector1">
            <a:avLst/>
          </a:prstGeom>
          <a:noFill/>
          <a:ln cap="flat" cmpd="sng" w="28575">
            <a:solidFill>
              <a:srgbClr val="E95C3D"/>
            </a:solidFill>
            <a:prstDash val="solid"/>
            <a:round/>
            <a:headEnd len="med" w="med" type="stealth"/>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1"/>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2006</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Violence Over the Land: Indians and Empires in the Early American West</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Ned Blackhawk</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Ned Blackhawk is a Native American historian and member of the Te-Moak Tribe of Western Shoshone Indians of Nevada. He is a professor of History at Yale University.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07" name="Google Shape;107;p21"/>
          <p:cNvSpPr txBox="1"/>
          <p:nvPr/>
        </p:nvSpPr>
        <p:spPr>
          <a:xfrm>
            <a:off x="2969700" y="216750"/>
            <a:ext cx="6048600" cy="4494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For the first third of the nineteenth century, the Great Basin remained </a:t>
            </a:r>
            <a:r>
              <a:rPr lang="en">
                <a:solidFill>
                  <a:schemeClr val="dk1"/>
                </a:solidFill>
                <a:latin typeface="Halant"/>
                <a:ea typeface="Halant"/>
                <a:cs typeface="Halant"/>
                <a:sym typeface="Halant"/>
              </a:rPr>
              <a:t>home</a:t>
            </a:r>
            <a:r>
              <a:rPr lang="en">
                <a:solidFill>
                  <a:schemeClr val="dk1"/>
                </a:solidFill>
                <a:latin typeface="Halant"/>
                <a:ea typeface="Halant"/>
                <a:cs typeface="Halant"/>
                <a:sym typeface="Halant"/>
              </a:rPr>
              <a:t> to linguistically related Shoshone-speaking communities, many of which had become incorporated into spheres of European influence but remained outside the zones of direct European colonization.</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The 1830s, 1840s, and especially 1850s brought an end to such isolation… These native peoples well understood how profound the social variables of European diseases, warfare, trade, and technologies could be. They had endured and adapted to such conditions for some time. They were unprepared, however, for the onslaught of American expansion that accelerated in the aftermath of the U.S.-Mexican War.</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As thousands of migrants, soldiers, and settlers moved into New Mexico and Colorado, confederated bands of Ute Indians confronted the American challenge to their homelands with resolve and diplomacy. Initially conducting insurgencies against American forces while cementing the ties between their bands, Utes… quickly scaled back their hostilities to withstand the brunt of expansion. While they suffered military defeats, by 1868 Colorado Utes had used negotiation, diplomacy, and even service on behalf of the army to retain access to their homelands.</a:t>
            </a:r>
            <a:endParaRPr>
              <a:solidFill>
                <a:schemeClr val="dk1"/>
              </a:solidFill>
              <a:latin typeface="Halant"/>
              <a:ea typeface="Halant"/>
              <a:cs typeface="Halant"/>
              <a:sym typeface="Halan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2"/>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2019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The Heartbeat of Wounded Knee: Native America From 1890 to the Present</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David Treuer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David Treuer is an Ojibwe author, anthropologist, and professor, known for blending personal narrative with history. He is a professor of English at the University of Southern California.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13" name="Google Shape;113;p22"/>
          <p:cNvSpPr txBox="1"/>
          <p:nvPr/>
        </p:nvSpPr>
        <p:spPr>
          <a:xfrm>
            <a:off x="2923900" y="498125"/>
            <a:ext cx="6048600" cy="4063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Things only got worse after California passed into American control in 1847, and after gold was discovered at Sutter’s Mill on January 24, 1848.</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In order to open up more land for mining, tribes in the interior were systematically and </a:t>
            </a:r>
            <a:r>
              <a:rPr lang="en">
                <a:solidFill>
                  <a:schemeClr val="dk1"/>
                </a:solidFill>
                <a:latin typeface="Halant"/>
                <a:ea typeface="Halant"/>
                <a:cs typeface="Halant"/>
                <a:sym typeface="Halant"/>
              </a:rPr>
              <a:t>brutally exterminated. The state of California appropriated funds between 1850 and 1860 to hire militia to hunt down and kill Indians. The militia were reimbursed for the ammunition they used in this pursuit, and the state, in turn, was partially reimbursed by the federal government. The very first governor of California, Peter Burnett, speaking of the genocidal policies of the [California], said that it “must be expected” that “a war of extermination will continue to be waged between the two races until the Indian race becomes extinct.”</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a:t>
            </a:r>
            <a:endParaRPr>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Of the many hundreds of tribes extant in California at contact, as of the 1890 census fewer than fifty counted. This number undoubtedly underrepresented the actual number of bands, reservations, mission groups, and tribes. But it was a far cry from the densely settled multiethnic patchwork that had been the Indian paradise of the region upon discovery.</a:t>
            </a:r>
            <a:endParaRPr>
              <a:solidFill>
                <a:schemeClr val="dk1"/>
              </a:solidFill>
              <a:latin typeface="Halant"/>
              <a:ea typeface="Halant"/>
              <a:cs typeface="Halant"/>
              <a:sym typeface="Halan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