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y="5143500" cx="9144000"/>
  <p:notesSz cx="6858000" cy="9144000"/>
  <p:embeddedFontLst>
    <p:embeddedFont>
      <p:font typeface="Halant"/>
      <p:regular r:id="rId19"/>
      <p:bold r:id="rId20"/>
    </p:embeddedFont>
    <p:embeddedFont>
      <p:font typeface="Inter"/>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Halant-bold.fntdata"/><Relationship Id="rId11" Type="http://schemas.openxmlformats.org/officeDocument/2006/relationships/slide" Target="slides/slide6.xml"/><Relationship Id="rId22" Type="http://schemas.openxmlformats.org/officeDocument/2006/relationships/font" Target="fonts/Inter-bold.fntdata"/><Relationship Id="rId10" Type="http://schemas.openxmlformats.org/officeDocument/2006/relationships/slide" Target="slides/slide5.xml"/><Relationship Id="rId21" Type="http://schemas.openxmlformats.org/officeDocument/2006/relationships/font" Target="fonts/Inter-regular.fntdata"/><Relationship Id="rId13" Type="http://schemas.openxmlformats.org/officeDocument/2006/relationships/slide" Target="slides/slide8.xml"/><Relationship Id="rId24" Type="http://schemas.openxmlformats.org/officeDocument/2006/relationships/font" Target="fonts/Inter-boldItalic.fntdata"/><Relationship Id="rId12" Type="http://schemas.openxmlformats.org/officeDocument/2006/relationships/slide" Target="slides/slide7.xml"/><Relationship Id="rId23" Type="http://schemas.openxmlformats.org/officeDocument/2006/relationships/font" Target="fonts/Inter-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Halant-regular.fntdata"/><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30bb13da4a9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 name="Google Shape;52;g30bb13da4a9_0_10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3117fe3f79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g3117fe3f797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3117fe3f797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g3117fe3f797_0_9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3117fe3f797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6" name="Google Shape;326;g3117fe3f797_0_1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3117fe3f797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6" name="Google Shape;346;g3117fe3f797_0_13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3243400eb0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g3243400eb09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g30bb13da4a9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3" name="Google Shape;93;g30bb13da4a9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30bb13da4a9_0_4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g30bb13da4a9_0_49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30bb13da4a9_0_1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g30bb13da4a9_0_17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5" name="Shape 195"/>
        <p:cNvGrpSpPr/>
        <p:nvPr/>
      </p:nvGrpSpPr>
      <p:grpSpPr>
        <a:xfrm>
          <a:off x="0" y="0"/>
          <a:ext cx="0" cy="0"/>
          <a:chOff x="0" y="0"/>
          <a:chExt cx="0" cy="0"/>
        </a:xfrm>
      </p:grpSpPr>
      <p:sp>
        <p:nvSpPr>
          <p:cNvPr id="196" name="Google Shape;196;g30bb13da4a9_0_2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g30bb13da4a9_0_28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30bb13da4a9_0_3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g30bb13da4a9_0_38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243400eb09_0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g3243400eb09_0_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30bb13da4a9_0_4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g30bb13da4a9_0_47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14.png"/><Relationship Id="rId4" Type="http://schemas.openxmlformats.org/officeDocument/2006/relationships/image" Target="../media/image17.png"/><Relationship Id="rId5" Type="http://schemas.openxmlformats.org/officeDocument/2006/relationships/image" Target="../media/image2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14.png"/><Relationship Id="rId4"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xml"/><Relationship Id="rId3" Type="http://schemas.openxmlformats.org/officeDocument/2006/relationships/image" Target="../media/image10.png"/><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xml"/><Relationship Id="rId3" Type="http://schemas.openxmlformats.org/officeDocument/2006/relationships/image" Target="../media/image5.png"/><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 Id="rId3" Type="http://schemas.openxmlformats.org/officeDocument/2006/relationships/image" Target="../media/image14.png"/><Relationship Id="rId4" Type="http://schemas.openxmlformats.org/officeDocument/2006/relationships/image" Target="../media/image20.png"/><Relationship Id="rId5" Type="http://schemas.openxmlformats.org/officeDocument/2006/relationships/hyperlink" Target="https://creativecommons.org/licenses/by-nc/4.0deed.en"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1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grpSp>
        <p:nvGrpSpPr>
          <p:cNvPr id="54" name="Google Shape;54;p13"/>
          <p:cNvGrpSpPr/>
          <p:nvPr/>
        </p:nvGrpSpPr>
        <p:grpSpPr>
          <a:xfrm>
            <a:off x="-15535" y="-90413"/>
            <a:ext cx="2119669" cy="5233992"/>
            <a:chOff x="0" y="-241102"/>
            <a:chExt cx="5652450" cy="13957313"/>
          </a:xfrm>
        </p:grpSpPr>
        <p:grpSp>
          <p:nvGrpSpPr>
            <p:cNvPr id="55" name="Google Shape;55;p13"/>
            <p:cNvGrpSpPr/>
            <p:nvPr/>
          </p:nvGrpSpPr>
          <p:grpSpPr>
            <a:xfrm>
              <a:off x="2826056" y="-241102"/>
              <a:ext cx="2826394" cy="13957313"/>
              <a:chOff x="0" y="-47625"/>
              <a:chExt cx="558300" cy="2757000"/>
            </a:xfrm>
          </p:grpSpPr>
          <p:sp>
            <p:nvSpPr>
              <p:cNvPr id="56" name="Google Shape;5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57" name="Google Shape;57;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58" name="Google Shape;58;p13"/>
            <p:cNvGrpSpPr/>
            <p:nvPr/>
          </p:nvGrpSpPr>
          <p:grpSpPr>
            <a:xfrm>
              <a:off x="1413028" y="-241102"/>
              <a:ext cx="2826394" cy="13957313"/>
              <a:chOff x="0" y="-47625"/>
              <a:chExt cx="558300" cy="2757000"/>
            </a:xfrm>
          </p:grpSpPr>
          <p:sp>
            <p:nvSpPr>
              <p:cNvPr id="59" name="Google Shape;5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60" name="Google Shape;60;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61" name="Google Shape;61;p13"/>
            <p:cNvGrpSpPr/>
            <p:nvPr/>
          </p:nvGrpSpPr>
          <p:grpSpPr>
            <a:xfrm>
              <a:off x="0" y="-241102"/>
              <a:ext cx="2826394" cy="13957313"/>
              <a:chOff x="0" y="-47625"/>
              <a:chExt cx="558300" cy="2757000"/>
            </a:xfrm>
          </p:grpSpPr>
          <p:sp>
            <p:nvSpPr>
              <p:cNvPr id="62" name="Google Shape;6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63" name="Google Shape;63;p13"/>
              <p:cNvSpPr txBox="1"/>
              <p:nvPr/>
            </p:nvSpPr>
            <p:spPr>
              <a:xfrm>
                <a:off x="0" y="-47625"/>
                <a:ext cx="558300" cy="27570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sp>
        <p:nvSpPr>
          <p:cNvPr id="64" name="Google Shape;64;p13"/>
          <p:cNvSpPr txBox="1"/>
          <p:nvPr/>
        </p:nvSpPr>
        <p:spPr>
          <a:xfrm>
            <a:off x="2180332" y="1640539"/>
            <a:ext cx="7040100" cy="14931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 sz="5000">
                <a:solidFill>
                  <a:srgbClr val="231F20"/>
                </a:solidFill>
                <a:latin typeface="Halant"/>
                <a:ea typeface="Halant"/>
                <a:cs typeface="Halant"/>
                <a:sym typeface="Halant"/>
              </a:rPr>
              <a:t>CAUSES OF EUROPEAN EXPLORATION</a:t>
            </a:r>
            <a:endParaRPr sz="100">
              <a:latin typeface="Halant"/>
              <a:ea typeface="Halant"/>
              <a:cs typeface="Halant"/>
              <a:sym typeface="Halant"/>
            </a:endParaRPr>
          </a:p>
        </p:txBody>
      </p:sp>
      <p:sp>
        <p:nvSpPr>
          <p:cNvPr id="65" name="Google Shape;65;p13"/>
          <p:cNvSpPr/>
          <p:nvPr/>
        </p:nvSpPr>
        <p:spPr>
          <a:xfrm>
            <a:off x="6323449"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66" name="Google Shape;66;p13"/>
          <p:cNvSpPr txBox="1"/>
          <p:nvPr/>
        </p:nvSpPr>
        <p:spPr>
          <a:xfrm>
            <a:off x="2376701" y="3133654"/>
            <a:ext cx="6312600" cy="369300"/>
          </a:xfrm>
          <a:prstGeom prst="rect">
            <a:avLst/>
          </a:prstGeom>
          <a:noFill/>
          <a:ln>
            <a:noFill/>
          </a:ln>
        </p:spPr>
        <p:txBody>
          <a:bodyPr anchorCtr="0" anchor="t" bIns="0" lIns="0" spcFirstLastPara="1" rIns="0" wrap="square" tIns="0">
            <a:spAutoFit/>
          </a:bodyPr>
          <a:lstStyle/>
          <a:p>
            <a:pPr indent="0" lvl="0" marL="0" rtl="0" algn="ctr">
              <a:lnSpc>
                <a:spcPct val="140000"/>
              </a:lnSpc>
              <a:spcBef>
                <a:spcPts val="0"/>
              </a:spcBef>
              <a:spcAft>
                <a:spcPts val="0"/>
              </a:spcAft>
              <a:buClr>
                <a:schemeClr val="dk1"/>
              </a:buClr>
              <a:buFont typeface="Arial"/>
              <a:buNone/>
            </a:pPr>
            <a:r>
              <a:rPr lang="en" sz="2400">
                <a:solidFill>
                  <a:srgbClr val="231F20"/>
                </a:solidFill>
                <a:latin typeface="Inter"/>
                <a:ea typeface="Inter"/>
                <a:cs typeface="Inter"/>
                <a:sym typeface="Inter"/>
              </a:rPr>
              <a:t>Unit 2: Americas: Colonization &amp; Conquest</a:t>
            </a:r>
            <a:endParaRPr sz="500"/>
          </a:p>
        </p:txBody>
      </p:sp>
      <p:sp>
        <p:nvSpPr>
          <p:cNvPr id="67" name="Google Shape;67;p13"/>
          <p:cNvSpPr/>
          <p:nvPr/>
        </p:nvSpPr>
        <p:spPr>
          <a:xfrm>
            <a:off x="5559048"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68" name="Google Shape;68;p13"/>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69" name="Google Shape;69;p13"/>
          <p:cNvCxnSpPr/>
          <p:nvPr/>
        </p:nvCxnSpPr>
        <p:spPr>
          <a:xfrm flipH="1" rot="10800000">
            <a:off x="326967" y="-1334"/>
            <a:ext cx="1800" cy="1447800"/>
          </a:xfrm>
          <a:prstGeom prst="straightConnector1">
            <a:avLst/>
          </a:prstGeom>
          <a:noFill/>
          <a:ln cap="flat" cmpd="sng" w="114300">
            <a:solidFill>
              <a:srgbClr val="000000"/>
            </a:solidFill>
            <a:prstDash val="solid"/>
            <a:round/>
            <a:headEnd len="sm" w="sm" type="none"/>
            <a:tailEnd len="sm" w="sm" type="none"/>
          </a:ln>
        </p:spPr>
      </p:cxnSp>
      <p:cxnSp>
        <p:nvCxnSpPr>
          <p:cNvPr id="70" name="Google Shape;70;p13"/>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22"/>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86" name="Google Shape;286;p22"/>
          <p:cNvGrpSpPr/>
          <p:nvPr/>
        </p:nvGrpSpPr>
        <p:grpSpPr>
          <a:xfrm>
            <a:off x="-127008" y="4615004"/>
            <a:ext cx="9398022" cy="468724"/>
            <a:chOff x="204" y="0"/>
            <a:chExt cx="25061391" cy="1249931"/>
          </a:xfrm>
        </p:grpSpPr>
        <p:grpSp>
          <p:nvGrpSpPr>
            <p:cNvPr id="287" name="Google Shape;287;p22"/>
            <p:cNvGrpSpPr/>
            <p:nvPr/>
          </p:nvGrpSpPr>
          <p:grpSpPr>
            <a:xfrm rot="5400000">
              <a:off x="12002369" y="-11663474"/>
              <a:ext cx="1249931" cy="24576878"/>
              <a:chOff x="0" y="-38100"/>
              <a:chExt cx="246900" cy="4854692"/>
            </a:xfrm>
          </p:grpSpPr>
          <p:sp>
            <p:nvSpPr>
              <p:cNvPr id="288" name="Google Shape;288;p22"/>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89" name="Google Shape;289;p22"/>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90" name="Google Shape;290;p22"/>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91" name="Google Shape;291;p22"/>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92" name="Google Shape;292;p22"/>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293" name="Google Shape;293;p22"/>
          <p:cNvGrpSpPr/>
          <p:nvPr/>
        </p:nvGrpSpPr>
        <p:grpSpPr>
          <a:xfrm>
            <a:off x="7929578" y="-49020"/>
            <a:ext cx="781313" cy="885635"/>
            <a:chOff x="0" y="-130721"/>
            <a:chExt cx="2083500" cy="2361695"/>
          </a:xfrm>
        </p:grpSpPr>
        <p:grpSp>
          <p:nvGrpSpPr>
            <p:cNvPr id="294" name="Google Shape;294;p22"/>
            <p:cNvGrpSpPr/>
            <p:nvPr/>
          </p:nvGrpSpPr>
          <p:grpSpPr>
            <a:xfrm>
              <a:off x="75599" y="-130721"/>
              <a:ext cx="1932614" cy="2361695"/>
              <a:chOff x="0" y="-47625"/>
              <a:chExt cx="704100" cy="860425"/>
            </a:xfrm>
          </p:grpSpPr>
          <p:sp>
            <p:nvSpPr>
              <p:cNvPr id="295" name="Google Shape;295;p22"/>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96" name="Google Shape;296;p22"/>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97" name="Google Shape;297;p22"/>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9</a:t>
              </a:r>
              <a:endParaRPr sz="700">
                <a:solidFill>
                  <a:schemeClr val="lt1"/>
                </a:solidFill>
              </a:endParaRPr>
            </a:p>
          </p:txBody>
        </p:sp>
      </p:grpSp>
      <p:sp>
        <p:nvSpPr>
          <p:cNvPr id="298" name="Google Shape;298;p22"/>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99" name="Google Shape;299;p22"/>
          <p:cNvSpPr txBox="1"/>
          <p:nvPr/>
        </p:nvSpPr>
        <p:spPr>
          <a:xfrm>
            <a:off x="895676" y="438150"/>
            <a:ext cx="69714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“WHAT IS THE CONTEXT?”</a:t>
            </a:r>
            <a:endParaRPr sz="700"/>
          </a:p>
        </p:txBody>
      </p:sp>
      <p:pic>
        <p:nvPicPr>
          <p:cNvPr id="300" name="Google Shape;300;p22"/>
          <p:cNvPicPr preferRelativeResize="0"/>
          <p:nvPr/>
        </p:nvPicPr>
        <p:blipFill>
          <a:blip r:embed="rId4">
            <a:alphaModFix/>
          </a:blip>
          <a:stretch>
            <a:fillRect/>
          </a:stretch>
        </p:blipFill>
        <p:spPr>
          <a:xfrm>
            <a:off x="308600" y="1735017"/>
            <a:ext cx="2178925" cy="2190816"/>
          </a:xfrm>
          <a:prstGeom prst="rect">
            <a:avLst/>
          </a:prstGeom>
          <a:noFill/>
          <a:ln>
            <a:noFill/>
          </a:ln>
        </p:spPr>
      </p:pic>
      <p:sp>
        <p:nvSpPr>
          <p:cNvPr id="301" name="Google Shape;301;p22"/>
          <p:cNvSpPr txBox="1"/>
          <p:nvPr/>
        </p:nvSpPr>
        <p:spPr>
          <a:xfrm>
            <a:off x="2453850" y="1223775"/>
            <a:ext cx="4168500" cy="3213300"/>
          </a:xfrm>
          <a:prstGeom prst="rect">
            <a:avLst/>
          </a:prstGeom>
          <a:noFill/>
          <a:ln>
            <a:noFill/>
          </a:ln>
        </p:spPr>
        <p:txBody>
          <a:bodyPr anchorCtr="0" anchor="t" bIns="116050" lIns="116050" spcFirstLastPara="1" rIns="116050" wrap="square" tIns="116050">
            <a:noAutofit/>
          </a:bodyPr>
          <a:lstStyle/>
          <a:p>
            <a:pPr indent="0" lvl="0" marL="0" rtl="0" algn="ctr">
              <a:spcBef>
                <a:spcPts val="0"/>
              </a:spcBef>
              <a:spcAft>
                <a:spcPts val="0"/>
              </a:spcAft>
              <a:buNone/>
            </a:pPr>
            <a:r>
              <a:rPr b="1" lang="en" sz="1800">
                <a:latin typeface="Inter"/>
                <a:ea typeface="Inter"/>
                <a:cs typeface="Inter"/>
                <a:sym typeface="Inter"/>
              </a:rPr>
              <a:t>Contextualization &amp; Sourcing</a:t>
            </a:r>
            <a:endParaRPr b="1" sz="1800">
              <a:solidFill>
                <a:srgbClr val="000000"/>
              </a:solidFill>
              <a:latin typeface="Inter"/>
              <a:ea typeface="Inter"/>
              <a:cs typeface="Inter"/>
              <a:sym typeface="Inter"/>
            </a:endParaRPr>
          </a:p>
          <a:p>
            <a:pPr indent="0" lvl="0" marL="0" rtl="0" algn="ctr">
              <a:spcBef>
                <a:spcPts val="0"/>
              </a:spcBef>
              <a:spcAft>
                <a:spcPts val="0"/>
              </a:spcAft>
              <a:buNone/>
            </a:pPr>
            <a:r>
              <a:t/>
            </a:r>
            <a:endParaRPr b="1" sz="1800">
              <a:latin typeface="Inter"/>
              <a:ea typeface="Inter"/>
              <a:cs typeface="Inter"/>
              <a:sym typeface="Inter"/>
            </a:endParaRPr>
          </a:p>
          <a:p>
            <a:pPr indent="0" lvl="0" marL="0" rtl="0" algn="l">
              <a:spcBef>
                <a:spcPts val="0"/>
              </a:spcBef>
              <a:spcAft>
                <a:spcPts val="0"/>
              </a:spcAft>
              <a:buNone/>
            </a:pPr>
            <a:r>
              <a:rPr lang="en" sz="1800">
                <a:solidFill>
                  <a:srgbClr val="000000"/>
                </a:solidFill>
                <a:latin typeface="Inter"/>
                <a:ea typeface="Inter"/>
                <a:cs typeface="Inter"/>
                <a:sym typeface="Inter"/>
              </a:rPr>
              <a:t>Thinking historically means interpreting historical events, developments, or processes in light of the surrounding historical context. It also means understanding key information about a historical source, such as its purpose, perspective, and reliability as a piece of evidence.</a:t>
            </a:r>
            <a:endParaRPr sz="1800">
              <a:solidFill>
                <a:srgbClr val="000000"/>
              </a:solidFill>
              <a:latin typeface="Inter"/>
              <a:ea typeface="Inter"/>
              <a:cs typeface="Inter"/>
              <a:sym typeface="Inter"/>
            </a:endParaRPr>
          </a:p>
        </p:txBody>
      </p:sp>
      <p:pic>
        <p:nvPicPr>
          <p:cNvPr id="302" name="Google Shape;302;p22"/>
          <p:cNvPicPr preferRelativeResize="0"/>
          <p:nvPr/>
        </p:nvPicPr>
        <p:blipFill rotWithShape="1">
          <a:blip r:embed="rId5">
            <a:alphaModFix/>
          </a:blip>
          <a:srcRect b="0" l="24353" r="24168" t="0"/>
          <a:stretch/>
        </p:blipFill>
        <p:spPr>
          <a:xfrm>
            <a:off x="6741075" y="1381075"/>
            <a:ext cx="2238828" cy="2898700"/>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23"/>
          <p:cNvSpPr txBox="1"/>
          <p:nvPr/>
        </p:nvSpPr>
        <p:spPr>
          <a:xfrm>
            <a:off x="3395825" y="2086950"/>
            <a:ext cx="5483700" cy="969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lang="en" sz="2100">
                <a:solidFill>
                  <a:srgbClr val="231F20"/>
                </a:solidFill>
                <a:latin typeface="Inter"/>
                <a:ea typeface="Inter"/>
                <a:cs typeface="Inter"/>
                <a:sym typeface="Inter"/>
              </a:rPr>
              <a:t>Learn more about  your assigned European Empire during the Age of Exploration and answer the research questions.</a:t>
            </a:r>
            <a:endParaRPr/>
          </a:p>
        </p:txBody>
      </p:sp>
      <p:sp>
        <p:nvSpPr>
          <p:cNvPr id="308" name="Google Shape;308;p23"/>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09" name="Google Shape;309;p23"/>
          <p:cNvGrpSpPr/>
          <p:nvPr/>
        </p:nvGrpSpPr>
        <p:grpSpPr>
          <a:xfrm>
            <a:off x="-127008" y="4615004"/>
            <a:ext cx="9398022" cy="468724"/>
            <a:chOff x="204" y="0"/>
            <a:chExt cx="25061391" cy="1249931"/>
          </a:xfrm>
        </p:grpSpPr>
        <p:grpSp>
          <p:nvGrpSpPr>
            <p:cNvPr id="310" name="Google Shape;310;p23"/>
            <p:cNvGrpSpPr/>
            <p:nvPr/>
          </p:nvGrpSpPr>
          <p:grpSpPr>
            <a:xfrm rot="5400000">
              <a:off x="12002369" y="-11663474"/>
              <a:ext cx="1249931" cy="24576878"/>
              <a:chOff x="0" y="-38100"/>
              <a:chExt cx="246900" cy="4854692"/>
            </a:xfrm>
          </p:grpSpPr>
          <p:sp>
            <p:nvSpPr>
              <p:cNvPr id="311" name="Google Shape;311;p23"/>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12" name="Google Shape;312;p23"/>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13" name="Google Shape;313;p23"/>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14" name="Google Shape;314;p23"/>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15" name="Google Shape;315;p23"/>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16" name="Google Shape;316;p23"/>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RESEARCH</a:t>
            </a:r>
            <a:endParaRPr sz="700"/>
          </a:p>
        </p:txBody>
      </p:sp>
      <p:grpSp>
        <p:nvGrpSpPr>
          <p:cNvPr id="317" name="Google Shape;317;p23"/>
          <p:cNvGrpSpPr/>
          <p:nvPr/>
        </p:nvGrpSpPr>
        <p:grpSpPr>
          <a:xfrm>
            <a:off x="7929578" y="-49020"/>
            <a:ext cx="781313" cy="885635"/>
            <a:chOff x="0" y="-130721"/>
            <a:chExt cx="2083500" cy="2361695"/>
          </a:xfrm>
        </p:grpSpPr>
        <p:grpSp>
          <p:nvGrpSpPr>
            <p:cNvPr id="318" name="Google Shape;318;p23"/>
            <p:cNvGrpSpPr/>
            <p:nvPr/>
          </p:nvGrpSpPr>
          <p:grpSpPr>
            <a:xfrm>
              <a:off x="75599" y="-130721"/>
              <a:ext cx="1932614" cy="2361695"/>
              <a:chOff x="0" y="-47625"/>
              <a:chExt cx="704100" cy="860425"/>
            </a:xfrm>
          </p:grpSpPr>
          <p:sp>
            <p:nvSpPr>
              <p:cNvPr id="319" name="Google Shape;319;p23"/>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20" name="Google Shape;320;p23"/>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21" name="Google Shape;321;p23"/>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10</a:t>
              </a:r>
              <a:endParaRPr sz="700">
                <a:solidFill>
                  <a:schemeClr val="lt1"/>
                </a:solidFill>
              </a:endParaRPr>
            </a:p>
          </p:txBody>
        </p:sp>
      </p:grpSp>
      <p:sp>
        <p:nvSpPr>
          <p:cNvPr id="322" name="Google Shape;322;p23"/>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323" name="Google Shape;323;p23"/>
          <p:cNvPicPr preferRelativeResize="0"/>
          <p:nvPr/>
        </p:nvPicPr>
        <p:blipFill rotWithShape="1">
          <a:blip r:embed="rId4">
            <a:alphaModFix/>
          </a:blip>
          <a:srcRect b="0" l="24234" r="24224" t="0"/>
          <a:stretch/>
        </p:blipFill>
        <p:spPr>
          <a:xfrm>
            <a:off x="541975" y="1315763"/>
            <a:ext cx="2372649" cy="3068124"/>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24"/>
          <p:cNvSpPr txBox="1"/>
          <p:nvPr/>
        </p:nvSpPr>
        <p:spPr>
          <a:xfrm>
            <a:off x="895670" y="1447990"/>
            <a:ext cx="7352700" cy="2616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700">
                <a:solidFill>
                  <a:srgbClr val="231F20"/>
                </a:solidFill>
                <a:latin typeface="Inter"/>
                <a:ea typeface="Inter"/>
                <a:cs typeface="Inter"/>
                <a:sym typeface="Inter"/>
              </a:rPr>
              <a:t>Design a 16th century advertisement to the </a:t>
            </a:r>
            <a:r>
              <a:rPr lang="en" sz="1700">
                <a:solidFill>
                  <a:srgbClr val="231F20"/>
                </a:solidFill>
                <a:latin typeface="Inter"/>
                <a:ea typeface="Inter"/>
                <a:cs typeface="Inter"/>
                <a:sym typeface="Inter"/>
              </a:rPr>
              <a:t>people</a:t>
            </a:r>
            <a:r>
              <a:rPr lang="en" sz="1700">
                <a:solidFill>
                  <a:srgbClr val="231F20"/>
                </a:solidFill>
                <a:latin typeface="Inter"/>
                <a:ea typeface="Inter"/>
                <a:cs typeface="Inter"/>
                <a:sym typeface="Inter"/>
              </a:rPr>
              <a:t> in your assigned European Empire as though you are seeking new explorers. </a:t>
            </a:r>
            <a:endParaRPr sz="17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7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1700">
                <a:solidFill>
                  <a:srgbClr val="231F20"/>
                </a:solidFill>
                <a:latin typeface="Inter"/>
                <a:ea typeface="Inter"/>
                <a:cs typeface="Inter"/>
                <a:sym typeface="Inter"/>
              </a:rPr>
              <a:t>Your advertisement must include the following:</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Reference</a:t>
            </a:r>
            <a:r>
              <a:rPr lang="en" sz="1700">
                <a:solidFill>
                  <a:srgbClr val="231F20"/>
                </a:solidFill>
                <a:latin typeface="Inter"/>
                <a:ea typeface="Inter"/>
                <a:cs typeface="Inter"/>
                <a:sym typeface="Inter"/>
              </a:rPr>
              <a:t> to at least 2 key motivations for European exploration</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Information about a key explorer from your empire</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Where they will explore (where was the empire?)</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A Say-it-in-6 about your empire’s exploration goals </a:t>
            </a:r>
            <a:endParaRPr sz="1700">
              <a:solidFill>
                <a:srgbClr val="231F20"/>
              </a:solidFill>
              <a:latin typeface="Inter"/>
              <a:ea typeface="Inter"/>
              <a:cs typeface="Inter"/>
              <a:sym typeface="Inter"/>
            </a:endParaRPr>
          </a:p>
          <a:p>
            <a:pPr indent="0" lvl="0" marL="457200" marR="0" rtl="0" algn="l">
              <a:lnSpc>
                <a:spcPct val="100000"/>
              </a:lnSpc>
              <a:spcBef>
                <a:spcPts val="0"/>
              </a:spcBef>
              <a:spcAft>
                <a:spcPts val="0"/>
              </a:spcAft>
              <a:buNone/>
            </a:pPr>
            <a:r>
              <a:t/>
            </a:r>
            <a:endParaRPr sz="17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1700">
                <a:solidFill>
                  <a:srgbClr val="231F20"/>
                </a:solidFill>
                <a:latin typeface="Inter"/>
                <a:ea typeface="Inter"/>
                <a:cs typeface="Inter"/>
                <a:sym typeface="Inter"/>
              </a:rPr>
              <a:t>Additionally, your advertisement must be colorful and </a:t>
            </a:r>
            <a:r>
              <a:rPr lang="en" sz="1700">
                <a:solidFill>
                  <a:srgbClr val="231F20"/>
                </a:solidFill>
                <a:latin typeface="Inter"/>
                <a:ea typeface="Inter"/>
                <a:cs typeface="Inter"/>
                <a:sym typeface="Inter"/>
              </a:rPr>
              <a:t>include</a:t>
            </a:r>
            <a:r>
              <a:rPr lang="en" sz="1700">
                <a:solidFill>
                  <a:srgbClr val="231F20"/>
                </a:solidFill>
                <a:latin typeface="Inter"/>
                <a:ea typeface="Inter"/>
                <a:cs typeface="Inter"/>
                <a:sym typeface="Inter"/>
              </a:rPr>
              <a:t> images.</a:t>
            </a:r>
            <a:endParaRPr sz="1700">
              <a:solidFill>
                <a:srgbClr val="231F20"/>
              </a:solidFill>
              <a:latin typeface="Inter"/>
              <a:ea typeface="Inter"/>
              <a:cs typeface="Inter"/>
              <a:sym typeface="Inter"/>
            </a:endParaRPr>
          </a:p>
        </p:txBody>
      </p:sp>
      <p:sp>
        <p:nvSpPr>
          <p:cNvPr id="329" name="Google Shape;329;p2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30" name="Google Shape;330;p24"/>
          <p:cNvGrpSpPr/>
          <p:nvPr/>
        </p:nvGrpSpPr>
        <p:grpSpPr>
          <a:xfrm>
            <a:off x="-127008" y="4615004"/>
            <a:ext cx="9398022" cy="468724"/>
            <a:chOff x="204" y="0"/>
            <a:chExt cx="25061391" cy="1249931"/>
          </a:xfrm>
        </p:grpSpPr>
        <p:grpSp>
          <p:nvGrpSpPr>
            <p:cNvPr id="331" name="Google Shape;331;p24"/>
            <p:cNvGrpSpPr/>
            <p:nvPr/>
          </p:nvGrpSpPr>
          <p:grpSpPr>
            <a:xfrm rot="5400000">
              <a:off x="12002369" y="-11663474"/>
              <a:ext cx="1249931" cy="24576878"/>
              <a:chOff x="0" y="-38100"/>
              <a:chExt cx="246900" cy="4854692"/>
            </a:xfrm>
          </p:grpSpPr>
          <p:sp>
            <p:nvSpPr>
              <p:cNvPr id="332" name="Google Shape;332;p2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33" name="Google Shape;333;p2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34" name="Google Shape;334;p2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35" name="Google Shape;335;p2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36" name="Google Shape;336;p2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37" name="Google Shape;337;p24"/>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MAKE YOUR AD!</a:t>
            </a:r>
            <a:endParaRPr sz="700"/>
          </a:p>
        </p:txBody>
      </p:sp>
      <p:grpSp>
        <p:nvGrpSpPr>
          <p:cNvPr id="338" name="Google Shape;338;p24"/>
          <p:cNvGrpSpPr/>
          <p:nvPr/>
        </p:nvGrpSpPr>
        <p:grpSpPr>
          <a:xfrm>
            <a:off x="7929578" y="-49020"/>
            <a:ext cx="781313" cy="885635"/>
            <a:chOff x="0" y="-130721"/>
            <a:chExt cx="2083500" cy="2361695"/>
          </a:xfrm>
        </p:grpSpPr>
        <p:grpSp>
          <p:nvGrpSpPr>
            <p:cNvPr id="339" name="Google Shape;339;p24"/>
            <p:cNvGrpSpPr/>
            <p:nvPr/>
          </p:nvGrpSpPr>
          <p:grpSpPr>
            <a:xfrm>
              <a:off x="75599" y="-130721"/>
              <a:ext cx="1932614" cy="2361695"/>
              <a:chOff x="0" y="-47625"/>
              <a:chExt cx="704100" cy="860425"/>
            </a:xfrm>
          </p:grpSpPr>
          <p:sp>
            <p:nvSpPr>
              <p:cNvPr id="340" name="Google Shape;340;p2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41" name="Google Shape;341;p2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42" name="Google Shape;342;p2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11</a:t>
              </a:r>
              <a:endParaRPr sz="700">
                <a:solidFill>
                  <a:schemeClr val="lt1"/>
                </a:solidFill>
              </a:endParaRPr>
            </a:p>
          </p:txBody>
        </p:sp>
      </p:grpSp>
      <p:sp>
        <p:nvSpPr>
          <p:cNvPr id="343" name="Google Shape;343;p2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25"/>
          <p:cNvSpPr txBox="1"/>
          <p:nvPr/>
        </p:nvSpPr>
        <p:spPr>
          <a:xfrm>
            <a:off x="895670" y="1447990"/>
            <a:ext cx="7352700" cy="23550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700">
                <a:solidFill>
                  <a:srgbClr val="231F20"/>
                </a:solidFill>
                <a:latin typeface="Inter"/>
                <a:ea typeface="Inter"/>
                <a:cs typeface="Inter"/>
                <a:sym typeface="Inter"/>
              </a:rPr>
              <a:t>Look at your classmates’ advertisements and answer the following questions at each stop: </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Name of empire</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What factors motivated exploration?</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Who was a key explorer?</a:t>
            </a:r>
            <a:endParaRPr sz="17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t/>
            </a:r>
            <a:endParaRPr sz="1700">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1700">
                <a:solidFill>
                  <a:srgbClr val="231F20"/>
                </a:solidFill>
                <a:latin typeface="Inter"/>
                <a:ea typeface="Inter"/>
                <a:cs typeface="Inter"/>
                <a:sym typeface="Inter"/>
              </a:rPr>
              <a:t>After you look through all of them: </a:t>
            </a:r>
            <a:endParaRPr sz="1700">
              <a:solidFill>
                <a:srgbClr val="231F20"/>
              </a:solidFill>
              <a:latin typeface="Inter"/>
              <a:ea typeface="Inter"/>
              <a:cs typeface="Inter"/>
              <a:sym typeface="Inter"/>
            </a:endParaRPr>
          </a:p>
          <a:p>
            <a:pPr indent="-336550" lvl="0" marL="457200" marR="0" rtl="0" algn="l">
              <a:lnSpc>
                <a:spcPct val="100000"/>
              </a:lnSpc>
              <a:spcBef>
                <a:spcPts val="0"/>
              </a:spcBef>
              <a:spcAft>
                <a:spcPts val="0"/>
              </a:spcAft>
              <a:buClr>
                <a:srgbClr val="231F20"/>
              </a:buClr>
              <a:buSzPts val="1700"/>
              <a:buFont typeface="Inter"/>
              <a:buChar char="●"/>
            </a:pPr>
            <a:r>
              <a:rPr lang="en" sz="1700">
                <a:solidFill>
                  <a:srgbClr val="231F20"/>
                </a:solidFill>
                <a:latin typeface="Inter"/>
                <a:ea typeface="Inter"/>
                <a:cs typeface="Inter"/>
                <a:sym typeface="Inter"/>
              </a:rPr>
              <a:t>Which factor was the most significant motivator for European exploration? Why?</a:t>
            </a:r>
            <a:endParaRPr sz="1700">
              <a:solidFill>
                <a:srgbClr val="231F20"/>
              </a:solidFill>
              <a:latin typeface="Inter"/>
              <a:ea typeface="Inter"/>
              <a:cs typeface="Inter"/>
              <a:sym typeface="Inter"/>
            </a:endParaRPr>
          </a:p>
        </p:txBody>
      </p:sp>
      <p:sp>
        <p:nvSpPr>
          <p:cNvPr id="349" name="Google Shape;349;p25"/>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50" name="Google Shape;350;p25"/>
          <p:cNvGrpSpPr/>
          <p:nvPr/>
        </p:nvGrpSpPr>
        <p:grpSpPr>
          <a:xfrm>
            <a:off x="-127008" y="4615004"/>
            <a:ext cx="9398022" cy="468724"/>
            <a:chOff x="204" y="0"/>
            <a:chExt cx="25061391" cy="1249931"/>
          </a:xfrm>
        </p:grpSpPr>
        <p:grpSp>
          <p:nvGrpSpPr>
            <p:cNvPr id="351" name="Google Shape;351;p25"/>
            <p:cNvGrpSpPr/>
            <p:nvPr/>
          </p:nvGrpSpPr>
          <p:grpSpPr>
            <a:xfrm rot="5400000">
              <a:off x="12002369" y="-11663474"/>
              <a:ext cx="1249931" cy="24576878"/>
              <a:chOff x="0" y="-38100"/>
              <a:chExt cx="246900" cy="4854692"/>
            </a:xfrm>
          </p:grpSpPr>
          <p:sp>
            <p:nvSpPr>
              <p:cNvPr id="352" name="Google Shape;352;p2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53" name="Google Shape;353;p25"/>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54" name="Google Shape;354;p25"/>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355" name="Google Shape;355;p25"/>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56" name="Google Shape;356;p25"/>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57" name="Google Shape;357;p25"/>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GALLERY WALK</a:t>
            </a:r>
            <a:endParaRPr sz="700"/>
          </a:p>
        </p:txBody>
      </p:sp>
      <p:grpSp>
        <p:nvGrpSpPr>
          <p:cNvPr id="358" name="Google Shape;358;p25"/>
          <p:cNvGrpSpPr/>
          <p:nvPr/>
        </p:nvGrpSpPr>
        <p:grpSpPr>
          <a:xfrm>
            <a:off x="7929578" y="-49020"/>
            <a:ext cx="781313" cy="885635"/>
            <a:chOff x="0" y="-130721"/>
            <a:chExt cx="2083500" cy="2361695"/>
          </a:xfrm>
        </p:grpSpPr>
        <p:grpSp>
          <p:nvGrpSpPr>
            <p:cNvPr id="359" name="Google Shape;359;p25"/>
            <p:cNvGrpSpPr/>
            <p:nvPr/>
          </p:nvGrpSpPr>
          <p:grpSpPr>
            <a:xfrm>
              <a:off x="75599" y="-130721"/>
              <a:ext cx="1932614" cy="2361695"/>
              <a:chOff x="0" y="-47625"/>
              <a:chExt cx="704100" cy="860425"/>
            </a:xfrm>
          </p:grpSpPr>
          <p:sp>
            <p:nvSpPr>
              <p:cNvPr id="360" name="Google Shape;360;p2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361" name="Google Shape;361;p2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362" name="Google Shape;362;p2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12</a:t>
              </a:r>
              <a:endParaRPr sz="700">
                <a:solidFill>
                  <a:schemeClr val="lt1"/>
                </a:solidFill>
              </a:endParaRPr>
            </a:p>
          </p:txBody>
        </p:sp>
      </p:grpSp>
      <p:sp>
        <p:nvSpPr>
          <p:cNvPr id="363" name="Google Shape;363;p25"/>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4"/>
          <p:cNvSpPr txBox="1"/>
          <p:nvPr/>
        </p:nvSpPr>
        <p:spPr>
          <a:xfrm>
            <a:off x="895670" y="1981390"/>
            <a:ext cx="7352700" cy="7695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 sz="2500">
                <a:solidFill>
                  <a:schemeClr val="dk1"/>
                </a:solidFill>
                <a:latin typeface="Inter"/>
                <a:ea typeface="Inter"/>
                <a:cs typeface="Inter"/>
                <a:sym typeface="Inter"/>
              </a:rPr>
              <a:t>What were the key motivations behind European exploration?</a:t>
            </a:r>
            <a:endParaRPr sz="2500">
              <a:solidFill>
                <a:srgbClr val="231F20"/>
              </a:solidFill>
              <a:latin typeface="Inter"/>
              <a:ea typeface="Inter"/>
              <a:cs typeface="Inter"/>
              <a:sym typeface="Inter"/>
            </a:endParaRPr>
          </a:p>
        </p:txBody>
      </p:sp>
      <p:sp>
        <p:nvSpPr>
          <p:cNvPr id="76" name="Google Shape;76;p14"/>
          <p:cNvSpPr/>
          <p:nvPr/>
        </p:nvSpPr>
        <p:spPr>
          <a:xfrm>
            <a:off x="6882084" y="3599399"/>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77" name="Google Shape;77;p14"/>
          <p:cNvGrpSpPr/>
          <p:nvPr/>
        </p:nvGrpSpPr>
        <p:grpSpPr>
          <a:xfrm>
            <a:off x="-127008" y="4615004"/>
            <a:ext cx="9398022" cy="468724"/>
            <a:chOff x="204" y="0"/>
            <a:chExt cx="25061391" cy="1249931"/>
          </a:xfrm>
        </p:grpSpPr>
        <p:grpSp>
          <p:nvGrpSpPr>
            <p:cNvPr id="78" name="Google Shape;78;p14"/>
            <p:cNvGrpSpPr/>
            <p:nvPr/>
          </p:nvGrpSpPr>
          <p:grpSpPr>
            <a:xfrm rot="5400000">
              <a:off x="12002369" y="-11663474"/>
              <a:ext cx="1249931" cy="24576878"/>
              <a:chOff x="0" y="-38100"/>
              <a:chExt cx="246900" cy="4854692"/>
            </a:xfrm>
          </p:grpSpPr>
          <p:sp>
            <p:nvSpPr>
              <p:cNvPr id="79" name="Google Shape;79;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80" name="Google Shape;80;p14"/>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1" name="Google Shape;81;p14"/>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82" name="Google Shape;82;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83" name="Google Shape;83;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84" name="Google Shape;84;p14"/>
          <p:cNvSpPr txBox="1"/>
          <p:nvPr/>
        </p:nvSpPr>
        <p:spPr>
          <a:xfrm>
            <a:off x="1276990" y="9715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SUPPORTING QUESTION</a:t>
            </a:r>
            <a:endParaRPr sz="700"/>
          </a:p>
        </p:txBody>
      </p:sp>
      <p:grpSp>
        <p:nvGrpSpPr>
          <p:cNvPr id="85" name="Google Shape;85;p14"/>
          <p:cNvGrpSpPr/>
          <p:nvPr/>
        </p:nvGrpSpPr>
        <p:grpSpPr>
          <a:xfrm>
            <a:off x="7929578" y="-49020"/>
            <a:ext cx="781313" cy="885635"/>
            <a:chOff x="0" y="-130721"/>
            <a:chExt cx="2083500" cy="2361695"/>
          </a:xfrm>
        </p:grpSpPr>
        <p:grpSp>
          <p:nvGrpSpPr>
            <p:cNvPr id="86" name="Google Shape;86;p14"/>
            <p:cNvGrpSpPr/>
            <p:nvPr/>
          </p:nvGrpSpPr>
          <p:grpSpPr>
            <a:xfrm>
              <a:off x="75599" y="-130721"/>
              <a:ext cx="1932614" cy="2361695"/>
              <a:chOff x="0" y="-47625"/>
              <a:chExt cx="704100" cy="860425"/>
            </a:xfrm>
          </p:grpSpPr>
          <p:sp>
            <p:nvSpPr>
              <p:cNvPr id="87" name="Google Shape;87;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88" name="Google Shape;88;p14"/>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89" name="Google Shape;89;p14"/>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1</a:t>
              </a:r>
              <a:endParaRPr sz="700">
                <a:solidFill>
                  <a:schemeClr val="lt1"/>
                </a:solidFill>
              </a:endParaRPr>
            </a:p>
          </p:txBody>
        </p:sp>
      </p:grpSp>
      <p:sp>
        <p:nvSpPr>
          <p:cNvPr id="90" name="Google Shape;90;p14"/>
          <p:cNvSpPr/>
          <p:nvPr/>
        </p:nvSpPr>
        <p:spPr>
          <a:xfrm>
            <a:off x="-1313786" y="-366668"/>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15"/>
          <p:cNvSpPr txBox="1"/>
          <p:nvPr/>
        </p:nvSpPr>
        <p:spPr>
          <a:xfrm>
            <a:off x="514350" y="438150"/>
            <a:ext cx="81153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chemeClr val="dk1"/>
                </a:solidFill>
                <a:latin typeface="Halant"/>
                <a:ea typeface="Halant"/>
                <a:cs typeface="Halant"/>
                <a:sym typeface="Halant"/>
              </a:rPr>
              <a:t>MAIN CAUSES</a:t>
            </a:r>
            <a:endParaRPr sz="700">
              <a:solidFill>
                <a:schemeClr val="dk1"/>
              </a:solidFill>
            </a:endParaRPr>
          </a:p>
        </p:txBody>
      </p:sp>
      <p:sp>
        <p:nvSpPr>
          <p:cNvPr id="96" name="Google Shape;96;p15"/>
          <p:cNvSpPr txBox="1"/>
          <p:nvPr/>
        </p:nvSpPr>
        <p:spPr>
          <a:xfrm>
            <a:off x="1494254" y="1519150"/>
            <a:ext cx="7116300" cy="2310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 sz="1500">
                <a:solidFill>
                  <a:srgbClr val="231F20"/>
                </a:solidFill>
                <a:latin typeface="Inter"/>
                <a:ea typeface="Inter"/>
                <a:cs typeface="Inter"/>
                <a:sym typeface="Inter"/>
              </a:rPr>
              <a:t>God:</a:t>
            </a:r>
            <a:r>
              <a:rPr lang="en" sz="1500">
                <a:solidFill>
                  <a:srgbClr val="231F20"/>
                </a:solidFill>
                <a:latin typeface="Inter"/>
                <a:ea typeface="Inter"/>
                <a:cs typeface="Inter"/>
                <a:sym typeface="Inter"/>
              </a:rPr>
              <a:t> the need to spread Christianity </a:t>
            </a:r>
            <a:endParaRPr sz="700"/>
          </a:p>
        </p:txBody>
      </p:sp>
      <p:sp>
        <p:nvSpPr>
          <p:cNvPr id="97" name="Google Shape;97;p15"/>
          <p:cNvSpPr txBox="1"/>
          <p:nvPr/>
        </p:nvSpPr>
        <p:spPr>
          <a:xfrm>
            <a:off x="1494252" y="2546750"/>
            <a:ext cx="3540900" cy="4617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 sz="1500">
                <a:solidFill>
                  <a:srgbClr val="231F20"/>
                </a:solidFill>
                <a:latin typeface="Inter"/>
                <a:ea typeface="Inter"/>
                <a:cs typeface="Inter"/>
                <a:sym typeface="Inter"/>
              </a:rPr>
              <a:t>Gold:</a:t>
            </a:r>
            <a:r>
              <a:rPr lang="en" sz="1500">
                <a:solidFill>
                  <a:srgbClr val="231F20"/>
                </a:solidFill>
                <a:latin typeface="Inter"/>
                <a:ea typeface="Inter"/>
                <a:cs typeface="Inter"/>
                <a:sym typeface="Inter"/>
              </a:rPr>
              <a:t> the desire for gold &amp; other luxury resources</a:t>
            </a:r>
            <a:endParaRPr sz="700"/>
          </a:p>
        </p:txBody>
      </p:sp>
      <p:sp>
        <p:nvSpPr>
          <p:cNvPr id="98" name="Google Shape;98;p15"/>
          <p:cNvSpPr txBox="1"/>
          <p:nvPr/>
        </p:nvSpPr>
        <p:spPr>
          <a:xfrm>
            <a:off x="1494250" y="3574350"/>
            <a:ext cx="3419700" cy="4617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1" lang="en" sz="1500">
                <a:solidFill>
                  <a:srgbClr val="231F20"/>
                </a:solidFill>
                <a:latin typeface="Inter"/>
                <a:ea typeface="Inter"/>
                <a:cs typeface="Inter"/>
                <a:sym typeface="Inter"/>
              </a:rPr>
              <a:t>Glory: </a:t>
            </a:r>
            <a:r>
              <a:rPr lang="en" sz="1500">
                <a:solidFill>
                  <a:srgbClr val="231F20"/>
                </a:solidFill>
                <a:latin typeface="Inter"/>
                <a:ea typeface="Inter"/>
                <a:cs typeface="Inter"/>
                <a:sym typeface="Inter"/>
              </a:rPr>
              <a:t>the competition between powers to claim the most land </a:t>
            </a:r>
            <a:endParaRPr sz="700"/>
          </a:p>
        </p:txBody>
      </p:sp>
      <p:grpSp>
        <p:nvGrpSpPr>
          <p:cNvPr id="99" name="Google Shape;99;p15"/>
          <p:cNvGrpSpPr/>
          <p:nvPr/>
        </p:nvGrpSpPr>
        <p:grpSpPr>
          <a:xfrm>
            <a:off x="7929578" y="-49020"/>
            <a:ext cx="781313" cy="885635"/>
            <a:chOff x="0" y="-130721"/>
            <a:chExt cx="2083500" cy="2361695"/>
          </a:xfrm>
        </p:grpSpPr>
        <p:grpSp>
          <p:nvGrpSpPr>
            <p:cNvPr id="100" name="Google Shape;100;p15"/>
            <p:cNvGrpSpPr/>
            <p:nvPr/>
          </p:nvGrpSpPr>
          <p:grpSpPr>
            <a:xfrm>
              <a:off x="75599" y="-130721"/>
              <a:ext cx="1932614" cy="2361695"/>
              <a:chOff x="0" y="-47625"/>
              <a:chExt cx="704100" cy="860425"/>
            </a:xfrm>
          </p:grpSpPr>
          <p:sp>
            <p:nvSpPr>
              <p:cNvPr id="101" name="Google Shape;101;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02" name="Google Shape;102;p15"/>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3" name="Google Shape;103;p15"/>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FFFFFF"/>
                  </a:solidFill>
                  <a:latin typeface="Halant"/>
                  <a:ea typeface="Halant"/>
                  <a:cs typeface="Halant"/>
                  <a:sym typeface="Halant"/>
                </a:rPr>
                <a:t>2</a:t>
              </a:r>
              <a:endParaRPr sz="700"/>
            </a:p>
          </p:txBody>
        </p:sp>
      </p:grpSp>
      <p:sp>
        <p:nvSpPr>
          <p:cNvPr id="104" name="Google Shape;104;p15"/>
          <p:cNvSpPr/>
          <p:nvPr/>
        </p:nvSpPr>
        <p:spPr>
          <a:xfrm>
            <a:off x="4848773" y="43940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05" name="Google Shape;105;p15"/>
          <p:cNvSpPr/>
          <p:nvPr/>
        </p:nvSpPr>
        <p:spPr>
          <a:xfrm>
            <a:off x="782211" y="-820585"/>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06" name="Google Shape;106;p15"/>
          <p:cNvGrpSpPr/>
          <p:nvPr/>
        </p:nvGrpSpPr>
        <p:grpSpPr>
          <a:xfrm>
            <a:off x="92701" y="-72333"/>
            <a:ext cx="468740" cy="5216002"/>
            <a:chOff x="0" y="-38100"/>
            <a:chExt cx="246900" cy="2747433"/>
          </a:xfrm>
        </p:grpSpPr>
        <p:sp>
          <p:nvSpPr>
            <p:cNvPr id="107" name="Google Shape;107;p15"/>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108" name="Google Shape;108;p15"/>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09" name="Google Shape;109;p15"/>
          <p:cNvSpPr txBox="1"/>
          <p:nvPr/>
        </p:nvSpPr>
        <p:spPr>
          <a:xfrm rot="-5400000">
            <a:off x="-1411564" y="2464077"/>
            <a:ext cx="3441000" cy="2154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10" name="Google Shape;110;p15"/>
          <p:cNvCxnSpPr/>
          <p:nvPr/>
        </p:nvCxnSpPr>
        <p:spPr>
          <a:xfrm rot="10800000">
            <a:off x="324267" y="-52334"/>
            <a:ext cx="2700" cy="1498800"/>
          </a:xfrm>
          <a:prstGeom prst="straightConnector1">
            <a:avLst/>
          </a:prstGeom>
          <a:noFill/>
          <a:ln cap="flat" cmpd="sng" w="114300">
            <a:solidFill>
              <a:srgbClr val="000000"/>
            </a:solidFill>
            <a:prstDash val="solid"/>
            <a:round/>
            <a:headEnd len="sm" w="sm" type="none"/>
            <a:tailEnd len="sm" w="sm" type="none"/>
          </a:ln>
        </p:spPr>
      </p:cxnSp>
      <p:cxnSp>
        <p:nvCxnSpPr>
          <p:cNvPr id="111" name="Google Shape;111;p15"/>
          <p:cNvCxnSpPr/>
          <p:nvPr/>
        </p:nvCxnSpPr>
        <p:spPr>
          <a:xfrm rot="10800000">
            <a:off x="321947" y="3644649"/>
            <a:ext cx="2700" cy="1498800"/>
          </a:xfrm>
          <a:prstGeom prst="straightConnector1">
            <a:avLst/>
          </a:prstGeom>
          <a:noFill/>
          <a:ln cap="flat" cmpd="sng" w="114300">
            <a:solidFill>
              <a:srgbClr val="000000"/>
            </a:solidFill>
            <a:prstDash val="solid"/>
            <a:round/>
            <a:headEnd len="sm" w="sm" type="none"/>
            <a:tailEnd len="sm" w="sm" type="none"/>
          </a:ln>
        </p:spPr>
      </p:cxnSp>
      <p:grpSp>
        <p:nvGrpSpPr>
          <p:cNvPr id="112" name="Google Shape;112;p15"/>
          <p:cNvGrpSpPr/>
          <p:nvPr/>
        </p:nvGrpSpPr>
        <p:grpSpPr>
          <a:xfrm>
            <a:off x="852367" y="1390419"/>
            <a:ext cx="552704" cy="552704"/>
            <a:chOff x="0" y="-56030"/>
            <a:chExt cx="812800" cy="812800"/>
          </a:xfrm>
        </p:grpSpPr>
        <p:sp>
          <p:nvSpPr>
            <p:cNvPr id="113" name="Google Shape;113;p15"/>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4" name="Google Shape;114;p15"/>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115" name="Google Shape;115;p15"/>
          <p:cNvSpPr txBox="1"/>
          <p:nvPr/>
        </p:nvSpPr>
        <p:spPr>
          <a:xfrm>
            <a:off x="852367" y="1477487"/>
            <a:ext cx="552900" cy="38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rgbClr val="FFFFFF"/>
                </a:solidFill>
                <a:latin typeface="Halant"/>
                <a:ea typeface="Halant"/>
                <a:cs typeface="Halant"/>
                <a:sym typeface="Halant"/>
              </a:rPr>
              <a:t>1</a:t>
            </a:r>
            <a:endParaRPr sz="700">
              <a:solidFill>
                <a:srgbClr val="FFFFFF"/>
              </a:solidFill>
            </a:endParaRPr>
          </a:p>
        </p:txBody>
      </p:sp>
      <p:grpSp>
        <p:nvGrpSpPr>
          <p:cNvPr id="116" name="Google Shape;116;p15"/>
          <p:cNvGrpSpPr/>
          <p:nvPr/>
        </p:nvGrpSpPr>
        <p:grpSpPr>
          <a:xfrm>
            <a:off x="852367" y="2418683"/>
            <a:ext cx="552704" cy="552704"/>
            <a:chOff x="0" y="-56030"/>
            <a:chExt cx="812800" cy="812800"/>
          </a:xfrm>
        </p:grpSpPr>
        <p:sp>
          <p:nvSpPr>
            <p:cNvPr id="117" name="Google Shape;117;p15"/>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18" name="Google Shape;118;p15"/>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119" name="Google Shape;119;p15"/>
          <p:cNvSpPr txBox="1"/>
          <p:nvPr/>
        </p:nvSpPr>
        <p:spPr>
          <a:xfrm>
            <a:off x="852367" y="2505751"/>
            <a:ext cx="552900" cy="38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rgbClr val="FFFFFF"/>
                </a:solidFill>
                <a:latin typeface="Halant"/>
                <a:ea typeface="Halant"/>
                <a:cs typeface="Halant"/>
                <a:sym typeface="Halant"/>
              </a:rPr>
              <a:t>2</a:t>
            </a:r>
            <a:endParaRPr sz="700">
              <a:solidFill>
                <a:srgbClr val="FFFFFF"/>
              </a:solidFill>
            </a:endParaRPr>
          </a:p>
        </p:txBody>
      </p:sp>
      <p:grpSp>
        <p:nvGrpSpPr>
          <p:cNvPr id="120" name="Google Shape;120;p15"/>
          <p:cNvGrpSpPr/>
          <p:nvPr/>
        </p:nvGrpSpPr>
        <p:grpSpPr>
          <a:xfrm>
            <a:off x="852367" y="3446948"/>
            <a:ext cx="552704" cy="552704"/>
            <a:chOff x="0" y="0"/>
            <a:chExt cx="812800" cy="812800"/>
          </a:xfrm>
        </p:grpSpPr>
        <p:sp>
          <p:nvSpPr>
            <p:cNvPr id="121" name="Google Shape;121;p15"/>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22" name="Google Shape;122;p15"/>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rgbClr val="000000"/>
                </a:solidFill>
                <a:latin typeface="Calibri"/>
                <a:ea typeface="Calibri"/>
                <a:cs typeface="Calibri"/>
                <a:sym typeface="Calibri"/>
              </a:endParaRPr>
            </a:p>
          </p:txBody>
        </p:sp>
      </p:grpSp>
      <p:sp>
        <p:nvSpPr>
          <p:cNvPr id="123" name="Google Shape;123;p15"/>
          <p:cNvSpPr txBox="1"/>
          <p:nvPr/>
        </p:nvSpPr>
        <p:spPr>
          <a:xfrm>
            <a:off x="852367" y="3534015"/>
            <a:ext cx="552900" cy="38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i="0" lang="en" sz="2500" u="none" cap="none" strike="noStrike">
                <a:solidFill>
                  <a:srgbClr val="FFFFFF"/>
                </a:solidFill>
                <a:latin typeface="Halant"/>
                <a:ea typeface="Halant"/>
                <a:cs typeface="Halant"/>
                <a:sym typeface="Halant"/>
              </a:rPr>
              <a:t>3</a:t>
            </a:r>
            <a:endParaRPr sz="700">
              <a:solidFill>
                <a:srgbClr val="FFFFFF"/>
              </a:solidFill>
            </a:endParaRPr>
          </a:p>
        </p:txBody>
      </p:sp>
      <p:pic>
        <p:nvPicPr>
          <p:cNvPr id="124" name="Google Shape;124;p15"/>
          <p:cNvPicPr preferRelativeResize="0"/>
          <p:nvPr/>
        </p:nvPicPr>
        <p:blipFill>
          <a:blip r:embed="rId4">
            <a:alphaModFix/>
          </a:blip>
          <a:stretch>
            <a:fillRect/>
          </a:stretch>
        </p:blipFill>
        <p:spPr>
          <a:xfrm>
            <a:off x="5120853" y="1221050"/>
            <a:ext cx="3456501" cy="2353299"/>
          </a:xfrm>
          <a:prstGeom prst="rect">
            <a:avLst/>
          </a:prstGeom>
          <a:noFill/>
          <a:ln>
            <a:noFill/>
          </a:ln>
        </p:spPr>
      </p:pic>
      <p:sp>
        <p:nvSpPr>
          <p:cNvPr id="125" name="Google Shape;125;p15"/>
          <p:cNvSpPr txBox="1"/>
          <p:nvPr/>
        </p:nvSpPr>
        <p:spPr>
          <a:xfrm>
            <a:off x="5088200" y="3658525"/>
            <a:ext cx="3489300" cy="26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Abraham Ortelius, “Typus Orbis Terrarum (Image of the globe of the world),” 1572.</a:t>
            </a:r>
            <a:endParaRPr sz="1200">
              <a:solidFill>
                <a:schemeClr val="dk1"/>
              </a:solidFill>
              <a:latin typeface="Inter"/>
              <a:ea typeface="Inter"/>
              <a:cs typeface="Inter"/>
              <a:sym typeface="Inte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16"/>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31" name="Google Shape;131;p16"/>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CLASS DISCUSSION</a:t>
            </a:r>
            <a:endParaRPr sz="700"/>
          </a:p>
        </p:txBody>
      </p:sp>
      <p:grpSp>
        <p:nvGrpSpPr>
          <p:cNvPr id="132" name="Google Shape;132;p16"/>
          <p:cNvGrpSpPr/>
          <p:nvPr/>
        </p:nvGrpSpPr>
        <p:grpSpPr>
          <a:xfrm>
            <a:off x="7929578" y="-49020"/>
            <a:ext cx="781313" cy="885635"/>
            <a:chOff x="0" y="-130721"/>
            <a:chExt cx="2083500" cy="2361695"/>
          </a:xfrm>
        </p:grpSpPr>
        <p:grpSp>
          <p:nvGrpSpPr>
            <p:cNvPr id="133" name="Google Shape;133;p16"/>
            <p:cNvGrpSpPr/>
            <p:nvPr/>
          </p:nvGrpSpPr>
          <p:grpSpPr>
            <a:xfrm>
              <a:off x="75599" y="-130721"/>
              <a:ext cx="1932614" cy="2361695"/>
              <a:chOff x="0" y="-47625"/>
              <a:chExt cx="704100" cy="860425"/>
            </a:xfrm>
          </p:grpSpPr>
          <p:sp>
            <p:nvSpPr>
              <p:cNvPr id="134" name="Google Shape;134;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35" name="Google Shape;135;p16"/>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36" name="Google Shape;136;p16"/>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3</a:t>
              </a:r>
              <a:endParaRPr sz="700">
                <a:solidFill>
                  <a:schemeClr val="dk1"/>
                </a:solidFill>
              </a:endParaRPr>
            </a:p>
          </p:txBody>
        </p:sp>
      </p:grpSp>
      <p:sp>
        <p:nvSpPr>
          <p:cNvPr id="137" name="Google Shape;137;p16"/>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38" name="Google Shape;138;p16"/>
          <p:cNvSpPr txBox="1"/>
          <p:nvPr/>
        </p:nvSpPr>
        <p:spPr>
          <a:xfrm>
            <a:off x="654627" y="2086950"/>
            <a:ext cx="4373400" cy="969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2100">
                <a:solidFill>
                  <a:srgbClr val="231F20"/>
                </a:solidFill>
                <a:latin typeface="Inter"/>
                <a:ea typeface="Inter"/>
                <a:cs typeface="Inter"/>
                <a:sym typeface="Inter"/>
              </a:rPr>
              <a:t>Which of the 3 Gs (God, Gold, &amp; Glory) do you think was the most important cause? Why?</a:t>
            </a:r>
            <a:endParaRPr sz="700"/>
          </a:p>
        </p:txBody>
      </p:sp>
      <p:grpSp>
        <p:nvGrpSpPr>
          <p:cNvPr id="139" name="Google Shape;139;p16"/>
          <p:cNvGrpSpPr/>
          <p:nvPr/>
        </p:nvGrpSpPr>
        <p:grpSpPr>
          <a:xfrm>
            <a:off x="-127008" y="4615004"/>
            <a:ext cx="9398022" cy="468724"/>
            <a:chOff x="204" y="0"/>
            <a:chExt cx="25061391" cy="1249931"/>
          </a:xfrm>
        </p:grpSpPr>
        <p:grpSp>
          <p:nvGrpSpPr>
            <p:cNvPr id="140" name="Google Shape;140;p16"/>
            <p:cNvGrpSpPr/>
            <p:nvPr/>
          </p:nvGrpSpPr>
          <p:grpSpPr>
            <a:xfrm rot="5400000">
              <a:off x="12002369" y="-11663474"/>
              <a:ext cx="1249931" cy="24576878"/>
              <a:chOff x="0" y="-38100"/>
              <a:chExt cx="246900" cy="4854692"/>
            </a:xfrm>
          </p:grpSpPr>
          <p:sp>
            <p:nvSpPr>
              <p:cNvPr id="141" name="Google Shape;141;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42" name="Google Shape;142;p16"/>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43" name="Google Shape;143;p16"/>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44" name="Google Shape;144;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45" name="Google Shape;145;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grpSp>
        <p:nvGrpSpPr>
          <p:cNvPr id="146" name="Google Shape;146;p16"/>
          <p:cNvGrpSpPr/>
          <p:nvPr/>
        </p:nvGrpSpPr>
        <p:grpSpPr>
          <a:xfrm>
            <a:off x="5417846" y="1146257"/>
            <a:ext cx="2944583" cy="2296282"/>
            <a:chOff x="5376825" y="1512437"/>
            <a:chExt cx="3094350" cy="2481394"/>
          </a:xfrm>
        </p:grpSpPr>
        <p:sp>
          <p:nvSpPr>
            <p:cNvPr id="147" name="Google Shape;147;p16"/>
            <p:cNvSpPr/>
            <p:nvPr/>
          </p:nvSpPr>
          <p:spPr>
            <a:xfrm>
              <a:off x="537682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48" name="Google Shape;148;p16"/>
            <p:cNvSpPr/>
            <p:nvPr/>
          </p:nvSpPr>
          <p:spPr>
            <a:xfrm>
              <a:off x="5436814" y="2335760"/>
              <a:ext cx="4653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49" name="Google Shape;149;p16"/>
            <p:cNvSpPr/>
            <p:nvPr/>
          </p:nvSpPr>
          <p:spPr>
            <a:xfrm>
              <a:off x="7962533" y="2335739"/>
              <a:ext cx="432000" cy="1119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0" name="Google Shape;150;p16"/>
            <p:cNvSpPr/>
            <p:nvPr/>
          </p:nvSpPr>
          <p:spPr>
            <a:xfrm rot="-5400000">
              <a:off x="5859814" y="2686815"/>
              <a:ext cx="345300" cy="11913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1" name="Google Shape;151;p16"/>
            <p:cNvSpPr/>
            <p:nvPr/>
          </p:nvSpPr>
          <p:spPr>
            <a:xfrm rot="-5400000">
              <a:off x="7669031" y="2729508"/>
              <a:ext cx="345300" cy="11058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2" name="Google Shape;152;p16"/>
            <p:cNvSpPr/>
            <p:nvPr/>
          </p:nvSpPr>
          <p:spPr>
            <a:xfrm>
              <a:off x="6162670" y="3109731"/>
              <a:ext cx="4653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53" name="Google Shape;153;p16"/>
            <p:cNvSpPr/>
            <p:nvPr/>
          </p:nvSpPr>
          <p:spPr>
            <a:xfrm>
              <a:off x="7256450" y="3109685"/>
              <a:ext cx="432000" cy="884100"/>
            </a:xfrm>
            <a:prstGeom prst="roundRect">
              <a:avLst>
                <a:gd fmla="val 16667" name="adj"/>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pic>
          <p:nvPicPr>
            <p:cNvPr id="154" name="Google Shape;154;p16"/>
            <p:cNvPicPr preferRelativeResize="0"/>
            <p:nvPr/>
          </p:nvPicPr>
          <p:blipFill>
            <a:blip r:embed="rId4">
              <a:alphaModFix/>
            </a:blip>
            <a:stretch>
              <a:fillRect/>
            </a:stretch>
          </p:blipFill>
          <p:spPr>
            <a:xfrm>
              <a:off x="6221237" y="1512437"/>
              <a:ext cx="1310975" cy="1310975"/>
            </a:xfrm>
            <a:prstGeom prst="rect">
              <a:avLst/>
            </a:prstGeom>
            <a:noFill/>
            <a:ln>
              <a:noFill/>
            </a:ln>
          </p:spPr>
        </p:pic>
        <p:sp>
          <p:nvSpPr>
            <p:cNvPr id="155" name="Google Shape;155;p16"/>
            <p:cNvSpPr/>
            <p:nvPr/>
          </p:nvSpPr>
          <p:spPr>
            <a:xfrm>
              <a:off x="7885875" y="1691400"/>
              <a:ext cx="585300" cy="540300"/>
            </a:xfrm>
            <a:prstGeom prst="ellipse">
              <a:avLst/>
            </a:prstGeom>
            <a:solidFill>
              <a:srgbClr val="000000"/>
            </a:solidFill>
            <a:ln cap="flat" cmpd="sng" w="9525">
              <a:solidFill>
                <a:srgbClr val="000000"/>
              </a:solidFill>
              <a:prstDash val="solid"/>
              <a:round/>
              <a:headEnd len="sm" w="sm" type="none"/>
              <a:tailEnd len="sm" w="sm" type="none"/>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grpSp>
        <p:nvGrpSpPr>
          <p:cNvPr id="160" name="Google Shape;160;p17"/>
          <p:cNvGrpSpPr/>
          <p:nvPr/>
        </p:nvGrpSpPr>
        <p:grpSpPr>
          <a:xfrm>
            <a:off x="1276990" y="1473206"/>
            <a:ext cx="251968" cy="251968"/>
            <a:chOff x="0" y="0"/>
            <a:chExt cx="812800" cy="812800"/>
          </a:xfrm>
        </p:grpSpPr>
        <p:sp>
          <p:nvSpPr>
            <p:cNvPr id="161" name="Google Shape;161;p17"/>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2" name="Google Shape;162;p17"/>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63" name="Google Shape;163;p17"/>
          <p:cNvGrpSpPr/>
          <p:nvPr/>
        </p:nvGrpSpPr>
        <p:grpSpPr>
          <a:xfrm>
            <a:off x="1276990" y="3240117"/>
            <a:ext cx="251968" cy="251968"/>
            <a:chOff x="0" y="0"/>
            <a:chExt cx="812800" cy="812800"/>
          </a:xfrm>
        </p:grpSpPr>
        <p:sp>
          <p:nvSpPr>
            <p:cNvPr id="164" name="Google Shape;164;p17"/>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5" name="Google Shape;165;p17"/>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66" name="Google Shape;166;p17"/>
          <p:cNvGrpSpPr/>
          <p:nvPr/>
        </p:nvGrpSpPr>
        <p:grpSpPr>
          <a:xfrm>
            <a:off x="4851971" y="1473206"/>
            <a:ext cx="251968" cy="251968"/>
            <a:chOff x="0" y="0"/>
            <a:chExt cx="812800" cy="812800"/>
          </a:xfrm>
        </p:grpSpPr>
        <p:sp>
          <p:nvSpPr>
            <p:cNvPr id="167" name="Google Shape;167;p17"/>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68" name="Google Shape;168;p17"/>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grpSp>
        <p:nvGrpSpPr>
          <p:cNvPr id="169" name="Google Shape;169;p17"/>
          <p:cNvGrpSpPr/>
          <p:nvPr/>
        </p:nvGrpSpPr>
        <p:grpSpPr>
          <a:xfrm>
            <a:off x="4950041" y="3240117"/>
            <a:ext cx="251968" cy="251968"/>
            <a:chOff x="0" y="0"/>
            <a:chExt cx="812800" cy="812800"/>
          </a:xfrm>
        </p:grpSpPr>
        <p:sp>
          <p:nvSpPr>
            <p:cNvPr id="170" name="Google Shape;170;p17"/>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71" name="Google Shape;171;p17"/>
            <p:cNvSpPr txBox="1"/>
            <p:nvPr/>
          </p:nvSpPr>
          <p:spPr>
            <a:xfrm>
              <a:off x="76200" y="38100"/>
              <a:ext cx="660300" cy="698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72" name="Google Shape;172;p17"/>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WHY</a:t>
            </a:r>
            <a:r>
              <a:rPr b="1" i="0" lang="en" sz="4200" u="none" cap="none" strike="noStrike">
                <a:solidFill>
                  <a:srgbClr val="231F20"/>
                </a:solidFill>
                <a:latin typeface="Halant"/>
                <a:ea typeface="Halant"/>
                <a:cs typeface="Halant"/>
                <a:sym typeface="Halant"/>
              </a:rPr>
              <a:t> </a:t>
            </a:r>
            <a:r>
              <a:rPr b="1" lang="en" sz="4200">
                <a:solidFill>
                  <a:srgbClr val="231F20"/>
                </a:solidFill>
                <a:latin typeface="Halant"/>
                <a:ea typeface="Halant"/>
                <a:cs typeface="Halant"/>
                <a:sym typeface="Halant"/>
              </a:rPr>
              <a:t>EXPLORE?</a:t>
            </a:r>
            <a:endParaRPr sz="700"/>
          </a:p>
        </p:txBody>
      </p:sp>
      <p:sp>
        <p:nvSpPr>
          <p:cNvPr id="173" name="Google Shape;173;p17"/>
          <p:cNvSpPr txBox="1"/>
          <p:nvPr/>
        </p:nvSpPr>
        <p:spPr>
          <a:xfrm>
            <a:off x="1630490" y="1378976"/>
            <a:ext cx="2691000" cy="3693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 sz="2400">
                <a:solidFill>
                  <a:srgbClr val="231F20"/>
                </a:solidFill>
                <a:latin typeface="Halant"/>
                <a:ea typeface="Halant"/>
                <a:cs typeface="Halant"/>
                <a:sym typeface="Halant"/>
              </a:rPr>
              <a:t>New Route to Asia</a:t>
            </a:r>
            <a:endParaRPr sz="700"/>
          </a:p>
        </p:txBody>
      </p:sp>
      <p:sp>
        <p:nvSpPr>
          <p:cNvPr id="174" name="Google Shape;174;p17"/>
          <p:cNvSpPr txBox="1"/>
          <p:nvPr/>
        </p:nvSpPr>
        <p:spPr>
          <a:xfrm>
            <a:off x="1630499" y="1833625"/>
            <a:ext cx="3009600" cy="12315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600">
                <a:solidFill>
                  <a:srgbClr val="231F20"/>
                </a:solidFill>
                <a:latin typeface="Inter"/>
                <a:ea typeface="Inter"/>
                <a:cs typeface="Inter"/>
                <a:sym typeface="Inter"/>
              </a:rPr>
              <a:t>Wanted to find another way to get to Asia for luxury goods, such as spices. The Italians controlled most of the trade from Asia into Europe.</a:t>
            </a:r>
            <a:endParaRPr sz="700"/>
          </a:p>
        </p:txBody>
      </p:sp>
      <p:sp>
        <p:nvSpPr>
          <p:cNvPr id="175" name="Google Shape;175;p17"/>
          <p:cNvSpPr txBox="1"/>
          <p:nvPr/>
        </p:nvSpPr>
        <p:spPr>
          <a:xfrm>
            <a:off x="1630490" y="3145888"/>
            <a:ext cx="2691000" cy="3693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 sz="2400">
                <a:solidFill>
                  <a:srgbClr val="231F20"/>
                </a:solidFill>
                <a:latin typeface="Halant"/>
                <a:ea typeface="Halant"/>
                <a:cs typeface="Halant"/>
                <a:sym typeface="Halant"/>
              </a:rPr>
              <a:t>Christianity</a:t>
            </a:r>
            <a:endParaRPr sz="700"/>
          </a:p>
        </p:txBody>
      </p:sp>
      <p:sp>
        <p:nvSpPr>
          <p:cNvPr id="176" name="Google Shape;176;p17"/>
          <p:cNvSpPr txBox="1"/>
          <p:nvPr/>
        </p:nvSpPr>
        <p:spPr>
          <a:xfrm>
            <a:off x="1630499" y="3600550"/>
            <a:ext cx="3009600" cy="9852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600">
                <a:solidFill>
                  <a:srgbClr val="231F20"/>
                </a:solidFill>
                <a:latin typeface="Inter"/>
                <a:ea typeface="Inter"/>
                <a:cs typeface="Inter"/>
                <a:sym typeface="Inter"/>
              </a:rPr>
              <a:t>The duty to convert others to Christianity was especially significant after the Reformation.</a:t>
            </a:r>
            <a:endParaRPr sz="700"/>
          </a:p>
        </p:txBody>
      </p:sp>
      <p:sp>
        <p:nvSpPr>
          <p:cNvPr id="177" name="Google Shape;177;p17"/>
          <p:cNvSpPr txBox="1"/>
          <p:nvPr/>
        </p:nvSpPr>
        <p:spPr>
          <a:xfrm>
            <a:off x="5205471" y="1378976"/>
            <a:ext cx="2691000" cy="3693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 sz="2400">
                <a:solidFill>
                  <a:srgbClr val="231F20"/>
                </a:solidFill>
                <a:latin typeface="Halant"/>
                <a:ea typeface="Halant"/>
                <a:cs typeface="Halant"/>
                <a:sym typeface="Halant"/>
              </a:rPr>
              <a:t>Wealth</a:t>
            </a:r>
            <a:endParaRPr sz="700"/>
          </a:p>
        </p:txBody>
      </p:sp>
      <p:sp>
        <p:nvSpPr>
          <p:cNvPr id="178" name="Google Shape;178;p17"/>
          <p:cNvSpPr txBox="1"/>
          <p:nvPr/>
        </p:nvSpPr>
        <p:spPr>
          <a:xfrm>
            <a:off x="5205471" y="1833636"/>
            <a:ext cx="3424200" cy="738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600">
                <a:solidFill>
                  <a:srgbClr val="231F20"/>
                </a:solidFill>
                <a:latin typeface="Inter"/>
                <a:ea typeface="Inter"/>
                <a:cs typeface="Inter"/>
                <a:sym typeface="Inter"/>
              </a:rPr>
              <a:t>Search for wealth was a strong motivator amongst a growing merchant class.</a:t>
            </a:r>
            <a:endParaRPr sz="700"/>
          </a:p>
        </p:txBody>
      </p:sp>
      <p:sp>
        <p:nvSpPr>
          <p:cNvPr id="179" name="Google Shape;179;p17"/>
          <p:cNvSpPr txBox="1"/>
          <p:nvPr/>
        </p:nvSpPr>
        <p:spPr>
          <a:xfrm>
            <a:off x="5303541" y="3145888"/>
            <a:ext cx="2691000" cy="369300"/>
          </a:xfrm>
          <a:prstGeom prst="rect">
            <a:avLst/>
          </a:prstGeom>
          <a:noFill/>
          <a:ln>
            <a:noFill/>
          </a:ln>
        </p:spPr>
        <p:txBody>
          <a:bodyPr anchorCtr="0" anchor="t" bIns="0" lIns="0" spcFirstLastPara="1" rIns="0" wrap="square" tIns="0">
            <a:spAutoFit/>
          </a:bodyPr>
          <a:lstStyle/>
          <a:p>
            <a:pPr indent="0" lvl="0" marL="0" marR="0" rtl="0" algn="l">
              <a:lnSpc>
                <a:spcPct val="140000"/>
              </a:lnSpc>
              <a:spcBef>
                <a:spcPts val="0"/>
              </a:spcBef>
              <a:spcAft>
                <a:spcPts val="0"/>
              </a:spcAft>
              <a:buNone/>
            </a:pPr>
            <a:r>
              <a:rPr b="1" lang="en" sz="2400">
                <a:solidFill>
                  <a:srgbClr val="231F20"/>
                </a:solidFill>
                <a:latin typeface="Halant"/>
                <a:ea typeface="Halant"/>
                <a:cs typeface="Halant"/>
                <a:sym typeface="Halant"/>
              </a:rPr>
              <a:t>Glory &amp; Power</a:t>
            </a:r>
            <a:endParaRPr sz="700"/>
          </a:p>
        </p:txBody>
      </p:sp>
      <p:sp>
        <p:nvSpPr>
          <p:cNvPr id="180" name="Google Shape;180;p17"/>
          <p:cNvSpPr txBox="1"/>
          <p:nvPr/>
        </p:nvSpPr>
        <p:spPr>
          <a:xfrm>
            <a:off x="5303549" y="3600550"/>
            <a:ext cx="3152700" cy="7389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1600">
                <a:solidFill>
                  <a:srgbClr val="231F20"/>
                </a:solidFill>
                <a:latin typeface="Inter"/>
                <a:ea typeface="Inter"/>
                <a:cs typeface="Inter"/>
                <a:sym typeface="Inter"/>
              </a:rPr>
              <a:t>New European states were emerging and wanted to show their might.</a:t>
            </a:r>
            <a:endParaRPr sz="700"/>
          </a:p>
        </p:txBody>
      </p:sp>
      <p:grpSp>
        <p:nvGrpSpPr>
          <p:cNvPr id="181" name="Google Shape;181;p17"/>
          <p:cNvGrpSpPr/>
          <p:nvPr/>
        </p:nvGrpSpPr>
        <p:grpSpPr>
          <a:xfrm>
            <a:off x="7929578" y="-49020"/>
            <a:ext cx="781313" cy="885635"/>
            <a:chOff x="0" y="-130721"/>
            <a:chExt cx="2083500" cy="2361695"/>
          </a:xfrm>
        </p:grpSpPr>
        <p:grpSp>
          <p:nvGrpSpPr>
            <p:cNvPr id="182" name="Google Shape;182;p17"/>
            <p:cNvGrpSpPr/>
            <p:nvPr/>
          </p:nvGrpSpPr>
          <p:grpSpPr>
            <a:xfrm>
              <a:off x="75599" y="-130721"/>
              <a:ext cx="1932614" cy="2361695"/>
              <a:chOff x="0" y="-47625"/>
              <a:chExt cx="704100" cy="860425"/>
            </a:xfrm>
          </p:grpSpPr>
          <p:sp>
            <p:nvSpPr>
              <p:cNvPr id="183" name="Google Shape;183;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184" name="Google Shape;184;p17"/>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85" name="Google Shape;185;p17"/>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231F20"/>
                  </a:solidFill>
                  <a:latin typeface="Halant"/>
                  <a:ea typeface="Halant"/>
                  <a:cs typeface="Halant"/>
                  <a:sym typeface="Halant"/>
                </a:rPr>
                <a:t>4</a:t>
              </a:r>
              <a:endParaRPr sz="700"/>
            </a:p>
          </p:txBody>
        </p:sp>
      </p:grpSp>
      <p:sp>
        <p:nvSpPr>
          <p:cNvPr id="186" name="Google Shape;186;p17"/>
          <p:cNvSpPr/>
          <p:nvPr/>
        </p:nvSpPr>
        <p:spPr>
          <a:xfrm>
            <a:off x="631881" y="-729304"/>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87" name="Google Shape;187;p17"/>
          <p:cNvSpPr/>
          <p:nvPr/>
        </p:nvSpPr>
        <p:spPr>
          <a:xfrm>
            <a:off x="5902394"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88" name="Google Shape;188;p17"/>
          <p:cNvGrpSpPr/>
          <p:nvPr/>
        </p:nvGrpSpPr>
        <p:grpSpPr>
          <a:xfrm>
            <a:off x="92701" y="-72331"/>
            <a:ext cx="468724" cy="5215830"/>
            <a:chOff x="0" y="-53378"/>
            <a:chExt cx="1249931" cy="13908880"/>
          </a:xfrm>
        </p:grpSpPr>
        <p:grpSp>
          <p:nvGrpSpPr>
            <p:cNvPr id="189" name="Google Shape;189;p17"/>
            <p:cNvGrpSpPr/>
            <p:nvPr/>
          </p:nvGrpSpPr>
          <p:grpSpPr>
            <a:xfrm>
              <a:off x="0" y="-53378"/>
              <a:ext cx="1249931" cy="13908880"/>
              <a:chOff x="0" y="-38100"/>
              <a:chExt cx="246900" cy="2747433"/>
            </a:xfrm>
          </p:grpSpPr>
          <p:sp>
            <p:nvSpPr>
              <p:cNvPr id="190" name="Google Shape;190;p17"/>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191" name="Google Shape;191;p17"/>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192" name="Google Shape;192;p17"/>
            <p:cNvSpPr txBox="1"/>
            <p:nvPr/>
          </p:nvSpPr>
          <p:spPr>
            <a:xfrm rot="-5400000">
              <a:off x="-3995496" y="6710274"/>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193" name="Google Shape;193;p17"/>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194" name="Google Shape;194;p17"/>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8" name="Shape 198"/>
        <p:cNvGrpSpPr/>
        <p:nvPr/>
      </p:nvGrpSpPr>
      <p:grpSpPr>
        <a:xfrm>
          <a:off x="0" y="0"/>
          <a:ext cx="0" cy="0"/>
          <a:chOff x="0" y="0"/>
          <a:chExt cx="0" cy="0"/>
        </a:xfrm>
      </p:grpSpPr>
      <p:grpSp>
        <p:nvGrpSpPr>
          <p:cNvPr id="199" name="Google Shape;199;p18"/>
          <p:cNvGrpSpPr/>
          <p:nvPr/>
        </p:nvGrpSpPr>
        <p:grpSpPr>
          <a:xfrm>
            <a:off x="7929578" y="-49020"/>
            <a:ext cx="781313" cy="885635"/>
            <a:chOff x="0" y="-130721"/>
            <a:chExt cx="2083500" cy="2361695"/>
          </a:xfrm>
        </p:grpSpPr>
        <p:grpSp>
          <p:nvGrpSpPr>
            <p:cNvPr id="200" name="Google Shape;200;p18"/>
            <p:cNvGrpSpPr/>
            <p:nvPr/>
          </p:nvGrpSpPr>
          <p:grpSpPr>
            <a:xfrm>
              <a:off x="75599" y="-130721"/>
              <a:ext cx="1932614" cy="2361695"/>
              <a:chOff x="0" y="-47625"/>
              <a:chExt cx="704100" cy="860425"/>
            </a:xfrm>
          </p:grpSpPr>
          <p:sp>
            <p:nvSpPr>
              <p:cNvPr id="201" name="Google Shape;201;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02" name="Google Shape;202;p18"/>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03" name="Google Shape;203;p18"/>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5</a:t>
              </a:r>
              <a:endParaRPr sz="700">
                <a:solidFill>
                  <a:schemeClr val="lt1"/>
                </a:solidFill>
              </a:endParaRPr>
            </a:p>
          </p:txBody>
        </p:sp>
      </p:grpSp>
      <p:sp>
        <p:nvSpPr>
          <p:cNvPr id="204" name="Google Shape;204;p18"/>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COMPETITION!</a:t>
            </a:r>
            <a:endParaRPr sz="700"/>
          </a:p>
        </p:txBody>
      </p:sp>
      <p:sp>
        <p:nvSpPr>
          <p:cNvPr id="205" name="Google Shape;205;p18"/>
          <p:cNvSpPr/>
          <p:nvPr/>
        </p:nvSpPr>
        <p:spPr>
          <a:xfrm>
            <a:off x="7491401" y="3189824"/>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06" name="Google Shape;206;p18"/>
          <p:cNvSpPr txBox="1"/>
          <p:nvPr/>
        </p:nvSpPr>
        <p:spPr>
          <a:xfrm>
            <a:off x="3732550" y="1485450"/>
            <a:ext cx="5203800" cy="24627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 sz="2000">
                <a:solidFill>
                  <a:srgbClr val="231F20"/>
                </a:solidFill>
                <a:latin typeface="Inter"/>
                <a:ea typeface="Inter"/>
                <a:cs typeface="Inter"/>
                <a:sym typeface="Inter"/>
              </a:rPr>
              <a:t>Political &amp; economic power → </a:t>
            </a:r>
            <a:endParaRPr sz="2000">
              <a:solidFill>
                <a:srgbClr val="231F20"/>
              </a:solidFill>
              <a:latin typeface="Inter"/>
              <a:ea typeface="Inter"/>
              <a:cs typeface="Inter"/>
              <a:sym typeface="Inter"/>
            </a:endParaRPr>
          </a:p>
          <a:p>
            <a:pPr indent="457200" lvl="0" marL="0" marR="0" rtl="0" algn="l">
              <a:lnSpc>
                <a:spcPct val="100000"/>
              </a:lnSpc>
              <a:spcBef>
                <a:spcPts val="0"/>
              </a:spcBef>
              <a:spcAft>
                <a:spcPts val="0"/>
              </a:spcAft>
              <a:buNone/>
            </a:pPr>
            <a:r>
              <a:rPr lang="en" sz="2000">
                <a:solidFill>
                  <a:srgbClr val="231F20"/>
                </a:solidFill>
                <a:latin typeface="Inter"/>
                <a:ea typeface="Inter"/>
                <a:cs typeface="Inter"/>
                <a:sym typeface="Inter"/>
              </a:rPr>
              <a:t>Competition between European states</a:t>
            </a:r>
            <a:endParaRPr sz="2000">
              <a:solidFill>
                <a:srgbClr val="231F20"/>
              </a:solidFill>
              <a:latin typeface="Inter"/>
              <a:ea typeface="Inter"/>
              <a:cs typeface="Inter"/>
              <a:sym typeface="Inter"/>
            </a:endParaRPr>
          </a:p>
          <a:p>
            <a:pPr indent="457200" lvl="0" marL="0" marR="0" rtl="0" algn="l">
              <a:lnSpc>
                <a:spcPct val="100000"/>
              </a:lnSpc>
              <a:spcBef>
                <a:spcPts val="0"/>
              </a:spcBef>
              <a:spcAft>
                <a:spcPts val="0"/>
              </a:spcAft>
              <a:buNone/>
            </a:pPr>
            <a:r>
              <a:t/>
            </a:r>
            <a:endParaRPr sz="2000">
              <a:solidFill>
                <a:srgbClr val="231F20"/>
              </a:solidFill>
              <a:latin typeface="Inter"/>
              <a:ea typeface="Inter"/>
              <a:cs typeface="Inter"/>
              <a:sym typeface="Inter"/>
            </a:endParaRPr>
          </a:p>
          <a:p>
            <a:pPr indent="-355600" lvl="0" marL="457200" marR="0" rtl="0" algn="l">
              <a:lnSpc>
                <a:spcPct val="100000"/>
              </a:lnSpc>
              <a:spcBef>
                <a:spcPts val="0"/>
              </a:spcBef>
              <a:spcAft>
                <a:spcPts val="0"/>
              </a:spcAft>
              <a:buClr>
                <a:srgbClr val="231F20"/>
              </a:buClr>
              <a:buSzPts val="2000"/>
              <a:buFont typeface="Inter"/>
              <a:buChar char="●"/>
            </a:pPr>
            <a:r>
              <a:rPr lang="en" sz="2000">
                <a:solidFill>
                  <a:srgbClr val="231F20"/>
                </a:solidFill>
                <a:latin typeface="Inter"/>
                <a:ea typeface="Inter"/>
                <a:cs typeface="Inter"/>
                <a:sym typeface="Inter"/>
              </a:rPr>
              <a:t>Felt they needed to prove power through acquiring the most resources</a:t>
            </a:r>
            <a:endParaRPr sz="2000">
              <a:solidFill>
                <a:srgbClr val="231F20"/>
              </a:solidFill>
              <a:latin typeface="Inter"/>
              <a:ea typeface="Inter"/>
              <a:cs typeface="Inter"/>
              <a:sym typeface="Inter"/>
            </a:endParaRPr>
          </a:p>
          <a:p>
            <a:pPr indent="-355600" lvl="0" marL="457200" marR="0" rtl="0" algn="l">
              <a:lnSpc>
                <a:spcPct val="100000"/>
              </a:lnSpc>
              <a:spcBef>
                <a:spcPts val="0"/>
              </a:spcBef>
              <a:spcAft>
                <a:spcPts val="0"/>
              </a:spcAft>
              <a:buClr>
                <a:srgbClr val="231F20"/>
              </a:buClr>
              <a:buSzPts val="2000"/>
              <a:buFont typeface="Inter"/>
              <a:buChar char="●"/>
            </a:pPr>
            <a:r>
              <a:rPr lang="en" sz="2000">
                <a:solidFill>
                  <a:srgbClr val="231F20"/>
                </a:solidFill>
                <a:latin typeface="Inter"/>
                <a:ea typeface="Inter"/>
                <a:cs typeface="Inter"/>
                <a:sym typeface="Inter"/>
              </a:rPr>
              <a:t>Newly developed sense of nationalism</a:t>
            </a:r>
            <a:endParaRPr sz="2000">
              <a:solidFill>
                <a:srgbClr val="231F20"/>
              </a:solidFill>
              <a:latin typeface="Inter"/>
              <a:ea typeface="Inter"/>
              <a:cs typeface="Inter"/>
              <a:sym typeface="Inter"/>
            </a:endParaRPr>
          </a:p>
          <a:p>
            <a:pPr indent="-355600" lvl="0" marL="457200" marR="0" rtl="0" algn="l">
              <a:lnSpc>
                <a:spcPct val="100000"/>
              </a:lnSpc>
              <a:spcBef>
                <a:spcPts val="0"/>
              </a:spcBef>
              <a:spcAft>
                <a:spcPts val="0"/>
              </a:spcAft>
              <a:buClr>
                <a:srgbClr val="231F20"/>
              </a:buClr>
              <a:buSzPts val="2000"/>
              <a:buFont typeface="Inter"/>
              <a:buChar char="●"/>
            </a:pPr>
            <a:r>
              <a:rPr lang="en" sz="2000">
                <a:solidFill>
                  <a:srgbClr val="231F20"/>
                </a:solidFill>
                <a:latin typeface="Inter"/>
                <a:ea typeface="Inter"/>
                <a:cs typeface="Inter"/>
                <a:sym typeface="Inter"/>
              </a:rPr>
              <a:t>Shift from feudalism to more centralized strong monarchies</a:t>
            </a:r>
            <a:endParaRPr sz="2000">
              <a:solidFill>
                <a:srgbClr val="231F20"/>
              </a:solidFill>
              <a:latin typeface="Inter"/>
              <a:ea typeface="Inter"/>
              <a:cs typeface="Inter"/>
              <a:sym typeface="Inter"/>
            </a:endParaRPr>
          </a:p>
        </p:txBody>
      </p:sp>
      <p:sp>
        <p:nvSpPr>
          <p:cNvPr id="207" name="Google Shape;207;p18"/>
          <p:cNvSpPr/>
          <p:nvPr/>
        </p:nvSpPr>
        <p:spPr>
          <a:xfrm>
            <a:off x="-824453" y="-20114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08" name="Google Shape;208;p18"/>
          <p:cNvGrpSpPr/>
          <p:nvPr/>
        </p:nvGrpSpPr>
        <p:grpSpPr>
          <a:xfrm>
            <a:off x="-127008" y="4615004"/>
            <a:ext cx="9398022" cy="468724"/>
            <a:chOff x="204" y="0"/>
            <a:chExt cx="25061391" cy="1249931"/>
          </a:xfrm>
        </p:grpSpPr>
        <p:grpSp>
          <p:nvGrpSpPr>
            <p:cNvPr id="209" name="Google Shape;209;p18"/>
            <p:cNvGrpSpPr/>
            <p:nvPr/>
          </p:nvGrpSpPr>
          <p:grpSpPr>
            <a:xfrm rot="5400000">
              <a:off x="12002369" y="-11663474"/>
              <a:ext cx="1249931" cy="24576878"/>
              <a:chOff x="0" y="-38100"/>
              <a:chExt cx="246900" cy="4854692"/>
            </a:xfrm>
          </p:grpSpPr>
          <p:sp>
            <p:nvSpPr>
              <p:cNvPr id="210" name="Google Shape;210;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11" name="Google Shape;211;p18"/>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12" name="Google Shape;212;p18"/>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13" name="Google Shape;213;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14" name="Google Shape;214;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pic>
        <p:nvPicPr>
          <p:cNvPr id="215" name="Google Shape;215;p18"/>
          <p:cNvPicPr preferRelativeResize="0"/>
          <p:nvPr/>
        </p:nvPicPr>
        <p:blipFill>
          <a:blip r:embed="rId4">
            <a:alphaModFix/>
          </a:blip>
          <a:stretch>
            <a:fillRect/>
          </a:stretch>
        </p:blipFill>
        <p:spPr>
          <a:xfrm>
            <a:off x="246125" y="1204175"/>
            <a:ext cx="3364699" cy="2561626"/>
          </a:xfrm>
          <a:prstGeom prst="rect">
            <a:avLst/>
          </a:prstGeom>
          <a:noFill/>
          <a:ln>
            <a:noFill/>
          </a:ln>
        </p:spPr>
      </p:pic>
      <p:sp>
        <p:nvSpPr>
          <p:cNvPr id="216" name="Google Shape;216;p18"/>
          <p:cNvSpPr txBox="1"/>
          <p:nvPr/>
        </p:nvSpPr>
        <p:spPr>
          <a:xfrm>
            <a:off x="189725" y="3933900"/>
            <a:ext cx="3542700" cy="20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Simon Netchev, “Religions in Europe in the 16th Century,”</a:t>
            </a:r>
            <a:r>
              <a:rPr lang="en" sz="1200">
                <a:solidFill>
                  <a:schemeClr val="dk2"/>
                </a:solidFill>
                <a:latin typeface="Inter"/>
                <a:ea typeface="Inter"/>
                <a:cs typeface="Inter"/>
                <a:sym typeface="Inter"/>
              </a:rPr>
              <a:t> </a:t>
            </a:r>
            <a:r>
              <a:rPr lang="en" sz="1200">
                <a:solidFill>
                  <a:srgbClr val="666666"/>
                </a:solidFill>
                <a:highlight>
                  <a:srgbClr val="FFFFFF"/>
                </a:highlight>
                <a:latin typeface="Inter"/>
                <a:ea typeface="Inter"/>
                <a:cs typeface="Inter"/>
                <a:sym typeface="Inter"/>
              </a:rPr>
              <a:t> </a:t>
            </a:r>
            <a:r>
              <a:rPr b="1" lang="en" sz="1200">
                <a:solidFill>
                  <a:srgbClr val="B52600"/>
                </a:solidFill>
                <a:highlight>
                  <a:srgbClr val="FFFFFF"/>
                </a:highlight>
                <a:uFill>
                  <a:noFill/>
                </a:uFill>
                <a:latin typeface="Inter"/>
                <a:ea typeface="Inter"/>
                <a:cs typeface="Inter"/>
                <a:sym typeface="Inter"/>
                <a:hlinkClick r:id="rId5">
                  <a:extLst>
                    <a:ext uri="{A12FA001-AC4F-418D-AE19-62706E023703}">
                      <ahyp:hlinkClr val="tx"/>
                    </a:ext>
                  </a:extLst>
                </a:hlinkClick>
              </a:rPr>
              <a:t>Creative Commons Attribution-NonCommercial-NoDerivs</a:t>
            </a:r>
            <a:r>
              <a:rPr lang="en" sz="1200">
                <a:solidFill>
                  <a:srgbClr val="666666"/>
                </a:solidFill>
                <a:highlight>
                  <a:srgbClr val="FFFFFF"/>
                </a:highlight>
                <a:latin typeface="Inter"/>
                <a:ea typeface="Inter"/>
                <a:cs typeface="Inter"/>
                <a:sym typeface="Inter"/>
              </a:rPr>
              <a:t>.</a:t>
            </a:r>
            <a:endParaRPr sz="1200">
              <a:solidFill>
                <a:schemeClr val="dk2"/>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19"/>
          <p:cNvSpPr/>
          <p:nvPr/>
        </p:nvSpPr>
        <p:spPr>
          <a:xfrm>
            <a:off x="6491430" y="3352077"/>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22" name="Google Shape;222;p19"/>
          <p:cNvSpPr txBox="1"/>
          <p:nvPr/>
        </p:nvSpPr>
        <p:spPr>
          <a:xfrm>
            <a:off x="1276990" y="438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TECHNOLOGIES</a:t>
            </a:r>
            <a:endParaRPr sz="700"/>
          </a:p>
        </p:txBody>
      </p:sp>
      <p:grpSp>
        <p:nvGrpSpPr>
          <p:cNvPr id="223" name="Google Shape;223;p19"/>
          <p:cNvGrpSpPr/>
          <p:nvPr/>
        </p:nvGrpSpPr>
        <p:grpSpPr>
          <a:xfrm>
            <a:off x="7929578" y="-49020"/>
            <a:ext cx="781313" cy="885635"/>
            <a:chOff x="0" y="-130721"/>
            <a:chExt cx="2083500" cy="2361695"/>
          </a:xfrm>
        </p:grpSpPr>
        <p:grpSp>
          <p:nvGrpSpPr>
            <p:cNvPr id="224" name="Google Shape;224;p19"/>
            <p:cNvGrpSpPr/>
            <p:nvPr/>
          </p:nvGrpSpPr>
          <p:grpSpPr>
            <a:xfrm>
              <a:off x="75599" y="-130721"/>
              <a:ext cx="1932614" cy="2361695"/>
              <a:chOff x="0" y="-47625"/>
              <a:chExt cx="704100" cy="860425"/>
            </a:xfrm>
          </p:grpSpPr>
          <p:sp>
            <p:nvSpPr>
              <p:cNvPr id="225" name="Google Shape;225;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F1AF4B"/>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26" name="Google Shape;226;p19"/>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27" name="Google Shape;227;p19"/>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dk1"/>
                  </a:solidFill>
                  <a:latin typeface="Halant"/>
                  <a:ea typeface="Halant"/>
                  <a:cs typeface="Halant"/>
                  <a:sym typeface="Halant"/>
                </a:rPr>
                <a:t>6</a:t>
              </a:r>
              <a:endParaRPr sz="700">
                <a:solidFill>
                  <a:schemeClr val="dk1"/>
                </a:solidFill>
              </a:endParaRPr>
            </a:p>
          </p:txBody>
        </p:sp>
      </p:grpSp>
      <p:sp>
        <p:nvSpPr>
          <p:cNvPr id="228" name="Google Shape;228;p19"/>
          <p:cNvSpPr/>
          <p:nvPr/>
        </p:nvSpPr>
        <p:spPr>
          <a:xfrm>
            <a:off x="-1741340" y="-105096"/>
            <a:ext cx="3657600" cy="1238892"/>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29" name="Google Shape;229;p19"/>
          <p:cNvSpPr txBox="1"/>
          <p:nvPr/>
        </p:nvSpPr>
        <p:spPr>
          <a:xfrm>
            <a:off x="604835" y="1447990"/>
            <a:ext cx="5397000" cy="2262600"/>
          </a:xfrm>
          <a:prstGeom prst="rect">
            <a:avLst/>
          </a:prstGeom>
          <a:noFill/>
          <a:ln>
            <a:noFill/>
          </a:ln>
        </p:spPr>
        <p:txBody>
          <a:bodyPr anchorCtr="0" anchor="t" bIns="0" lIns="0" spcFirstLastPara="1" rIns="0" wrap="square" tIns="0">
            <a:spAutoFit/>
          </a:bodyPr>
          <a:lstStyle/>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New Ship Designs: </a:t>
            </a:r>
            <a:endParaRPr sz="2100">
              <a:solidFill>
                <a:srgbClr val="231F20"/>
              </a:solidFill>
              <a:latin typeface="Inter"/>
              <a:ea typeface="Inter"/>
              <a:cs typeface="Inter"/>
              <a:sym typeface="Inter"/>
            </a:endParaRPr>
          </a:p>
          <a:p>
            <a:pPr indent="-361950" lvl="1" marL="9144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Carrack, Caravel, Fluyt</a:t>
            </a:r>
            <a:endParaRPr sz="2100">
              <a:solidFill>
                <a:srgbClr val="231F20"/>
              </a:solidFill>
              <a:latin typeface="Inter"/>
              <a:ea typeface="Inter"/>
              <a:cs typeface="Inter"/>
              <a:sym typeface="Inter"/>
            </a:endParaRPr>
          </a:p>
          <a:p>
            <a:pPr indent="-361950" lvl="0" marL="4572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Technologies Diffused through Cross-Cultural Interactions</a:t>
            </a:r>
            <a:endParaRPr sz="2100">
              <a:solidFill>
                <a:srgbClr val="231F20"/>
              </a:solidFill>
              <a:latin typeface="Inter"/>
              <a:ea typeface="Inter"/>
              <a:cs typeface="Inter"/>
              <a:sym typeface="Inter"/>
            </a:endParaRPr>
          </a:p>
          <a:p>
            <a:pPr indent="-361950" lvl="1" marL="914400" marR="0" rtl="0" algn="l">
              <a:lnSpc>
                <a:spcPct val="100000"/>
              </a:lnSpc>
              <a:spcBef>
                <a:spcPts val="0"/>
              </a:spcBef>
              <a:spcAft>
                <a:spcPts val="0"/>
              </a:spcAft>
              <a:buClr>
                <a:srgbClr val="231F20"/>
              </a:buClr>
              <a:buSzPts val="2100"/>
              <a:buFont typeface="Inter"/>
              <a:buChar char="○"/>
            </a:pPr>
            <a:r>
              <a:rPr lang="en" sz="2100">
                <a:solidFill>
                  <a:srgbClr val="231F20"/>
                </a:solidFill>
                <a:latin typeface="Inter"/>
                <a:ea typeface="Inter"/>
                <a:cs typeface="Inter"/>
                <a:sym typeface="Inter"/>
              </a:rPr>
              <a:t>Lateen sail, compass, &amp; astronomical charts learned from Islamic world</a:t>
            </a:r>
            <a:endParaRPr sz="2100">
              <a:solidFill>
                <a:srgbClr val="231F20"/>
              </a:solidFill>
              <a:latin typeface="Inter"/>
              <a:ea typeface="Inter"/>
              <a:cs typeface="Inter"/>
              <a:sym typeface="Inter"/>
            </a:endParaRPr>
          </a:p>
        </p:txBody>
      </p:sp>
      <p:grpSp>
        <p:nvGrpSpPr>
          <p:cNvPr id="230" name="Google Shape;230;p19"/>
          <p:cNvGrpSpPr/>
          <p:nvPr/>
        </p:nvGrpSpPr>
        <p:grpSpPr>
          <a:xfrm>
            <a:off x="-127008" y="4615004"/>
            <a:ext cx="9398022" cy="468724"/>
            <a:chOff x="204" y="0"/>
            <a:chExt cx="25061391" cy="1249931"/>
          </a:xfrm>
        </p:grpSpPr>
        <p:grpSp>
          <p:nvGrpSpPr>
            <p:cNvPr id="231" name="Google Shape;231;p19"/>
            <p:cNvGrpSpPr/>
            <p:nvPr/>
          </p:nvGrpSpPr>
          <p:grpSpPr>
            <a:xfrm rot="5400000">
              <a:off x="12002369" y="-11663474"/>
              <a:ext cx="1249931" cy="24576878"/>
              <a:chOff x="0" y="-38100"/>
              <a:chExt cx="246900" cy="4854692"/>
            </a:xfrm>
          </p:grpSpPr>
          <p:sp>
            <p:nvSpPr>
              <p:cNvPr id="232" name="Google Shape;232;p1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33" name="Google Shape;233;p19"/>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34" name="Google Shape;234;p19"/>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35" name="Google Shape;235;p1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36" name="Google Shape;236;p1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pic>
        <p:nvPicPr>
          <p:cNvPr id="237" name="Google Shape;237;p19"/>
          <p:cNvPicPr preferRelativeResize="0"/>
          <p:nvPr/>
        </p:nvPicPr>
        <p:blipFill>
          <a:blip r:embed="rId4">
            <a:alphaModFix/>
          </a:blip>
          <a:stretch>
            <a:fillRect/>
          </a:stretch>
        </p:blipFill>
        <p:spPr>
          <a:xfrm>
            <a:off x="6413072" y="1084647"/>
            <a:ext cx="2031150" cy="2823775"/>
          </a:xfrm>
          <a:prstGeom prst="rect">
            <a:avLst/>
          </a:prstGeom>
          <a:noFill/>
          <a:ln>
            <a:noFill/>
          </a:ln>
        </p:spPr>
      </p:pic>
      <p:sp>
        <p:nvSpPr>
          <p:cNvPr id="238" name="Google Shape;238;p19"/>
          <p:cNvSpPr txBox="1"/>
          <p:nvPr/>
        </p:nvSpPr>
        <p:spPr>
          <a:xfrm>
            <a:off x="3160775" y="3954400"/>
            <a:ext cx="5292900" cy="468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200">
                <a:solidFill>
                  <a:schemeClr val="dk1"/>
                </a:solidFill>
                <a:latin typeface="Inter"/>
                <a:ea typeface="Inter"/>
                <a:cs typeface="Inter"/>
                <a:sym typeface="Inter"/>
              </a:rPr>
              <a:t>Source: Retábulo de Santa Auta, “The most reliable painting of the Latin Caravel,” Museu de Arte Antiga, Lisbon, Portugal, Public Domain.</a:t>
            </a:r>
            <a:endParaRPr sz="12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grpSp>
        <p:nvGrpSpPr>
          <p:cNvPr id="243" name="Google Shape;243;p20"/>
          <p:cNvGrpSpPr/>
          <p:nvPr/>
        </p:nvGrpSpPr>
        <p:grpSpPr>
          <a:xfrm>
            <a:off x="7929578" y="-49020"/>
            <a:ext cx="781313" cy="885635"/>
            <a:chOff x="0" y="-130721"/>
            <a:chExt cx="2083500" cy="2361695"/>
          </a:xfrm>
        </p:grpSpPr>
        <p:grpSp>
          <p:nvGrpSpPr>
            <p:cNvPr id="244" name="Google Shape;244;p20"/>
            <p:cNvGrpSpPr/>
            <p:nvPr/>
          </p:nvGrpSpPr>
          <p:grpSpPr>
            <a:xfrm>
              <a:off x="75599" y="-130721"/>
              <a:ext cx="1932614" cy="2361695"/>
              <a:chOff x="0" y="-47625"/>
              <a:chExt cx="704100" cy="860425"/>
            </a:xfrm>
          </p:grpSpPr>
          <p:sp>
            <p:nvSpPr>
              <p:cNvPr id="245" name="Google Shape;245;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46" name="Google Shape;246;p20"/>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47" name="Google Shape;247;p20"/>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rgbClr val="231F20"/>
                  </a:solidFill>
                  <a:latin typeface="Halant"/>
                  <a:ea typeface="Halant"/>
                  <a:cs typeface="Halant"/>
                  <a:sym typeface="Halant"/>
                </a:rPr>
                <a:t>7</a:t>
              </a:r>
              <a:endParaRPr sz="700"/>
            </a:p>
          </p:txBody>
        </p:sp>
      </p:grpSp>
      <p:sp>
        <p:nvSpPr>
          <p:cNvPr id="248" name="Google Shape;248;p20"/>
          <p:cNvSpPr/>
          <p:nvPr/>
        </p:nvSpPr>
        <p:spPr>
          <a:xfrm>
            <a:off x="631881" y="-729304"/>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49" name="Google Shape;249;p20"/>
          <p:cNvSpPr/>
          <p:nvPr/>
        </p:nvSpPr>
        <p:spPr>
          <a:xfrm>
            <a:off x="5902394" y="462915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50" name="Google Shape;250;p20"/>
          <p:cNvGrpSpPr/>
          <p:nvPr/>
        </p:nvGrpSpPr>
        <p:grpSpPr>
          <a:xfrm>
            <a:off x="92701" y="-72331"/>
            <a:ext cx="468724" cy="5215830"/>
            <a:chOff x="0" y="-53378"/>
            <a:chExt cx="1249931" cy="13908880"/>
          </a:xfrm>
        </p:grpSpPr>
        <p:grpSp>
          <p:nvGrpSpPr>
            <p:cNvPr id="251" name="Google Shape;251;p20"/>
            <p:cNvGrpSpPr/>
            <p:nvPr/>
          </p:nvGrpSpPr>
          <p:grpSpPr>
            <a:xfrm>
              <a:off x="0" y="-53378"/>
              <a:ext cx="1249931" cy="13908880"/>
              <a:chOff x="0" y="-38100"/>
              <a:chExt cx="246900" cy="2747433"/>
            </a:xfrm>
          </p:grpSpPr>
          <p:sp>
            <p:nvSpPr>
              <p:cNvPr id="252" name="Google Shape;252;p20"/>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253" name="Google Shape;253;p20"/>
              <p:cNvSpPr txBox="1"/>
              <p:nvPr/>
            </p:nvSpPr>
            <p:spPr>
              <a:xfrm>
                <a:off x="0" y="-38100"/>
                <a:ext cx="246900" cy="27474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54" name="Google Shape;254;p20"/>
            <p:cNvSpPr txBox="1"/>
            <p:nvPr/>
          </p:nvSpPr>
          <p:spPr>
            <a:xfrm rot="-5400000">
              <a:off x="-3995496" y="6710274"/>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55" name="Google Shape;255;p20"/>
            <p:cNvCxnSpPr/>
            <p:nvPr/>
          </p:nvCxnSpPr>
          <p:spPr>
            <a:xfrm rot="10800000">
              <a:off x="617507" y="144"/>
              <a:ext cx="7200" cy="3996600"/>
            </a:xfrm>
            <a:prstGeom prst="straightConnector1">
              <a:avLst/>
            </a:prstGeom>
            <a:noFill/>
            <a:ln cap="flat" cmpd="sng" w="152400">
              <a:solidFill>
                <a:srgbClr val="000000"/>
              </a:solidFill>
              <a:prstDash val="solid"/>
              <a:round/>
              <a:headEnd len="sm" w="sm" type="none"/>
              <a:tailEnd len="sm" w="sm" type="none"/>
            </a:ln>
          </p:spPr>
        </p:cxnSp>
        <p:cxnSp>
          <p:nvCxnSpPr>
            <p:cNvPr id="256" name="Google Shape;256;p20"/>
            <p:cNvCxnSpPr/>
            <p:nvPr/>
          </p:nvCxnSpPr>
          <p:spPr>
            <a:xfrm rot="10800000">
              <a:off x="611320" y="9858766"/>
              <a:ext cx="7200" cy="3996600"/>
            </a:xfrm>
            <a:prstGeom prst="straightConnector1">
              <a:avLst/>
            </a:prstGeom>
            <a:noFill/>
            <a:ln cap="flat" cmpd="sng" w="152400">
              <a:solidFill>
                <a:srgbClr val="000000"/>
              </a:solidFill>
              <a:prstDash val="solid"/>
              <a:round/>
              <a:headEnd len="sm" w="sm" type="none"/>
              <a:tailEnd len="sm" w="sm" type="none"/>
            </a:ln>
          </p:spPr>
        </p:cxnSp>
      </p:grpSp>
      <p:sp>
        <p:nvSpPr>
          <p:cNvPr id="257" name="Google Shape;257;p20"/>
          <p:cNvSpPr txBox="1"/>
          <p:nvPr/>
        </p:nvSpPr>
        <p:spPr>
          <a:xfrm>
            <a:off x="743425" y="608025"/>
            <a:ext cx="8169900" cy="412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a:solidFill>
                  <a:schemeClr val="dk1"/>
                </a:solidFill>
                <a:latin typeface="Inter"/>
                <a:ea typeface="Inter"/>
                <a:cs typeface="Inter"/>
                <a:sym typeface="Inter"/>
              </a:rPr>
              <a:t>“... </a:t>
            </a:r>
            <a:r>
              <a:rPr lang="en" sz="1600">
                <a:solidFill>
                  <a:schemeClr val="dk1"/>
                </a:solidFill>
                <a:latin typeface="Inter"/>
                <a:ea typeface="Inter"/>
                <a:cs typeface="Inter"/>
                <a:sym typeface="Inter"/>
              </a:rPr>
              <a:t>shrouded in mystery are the Portuguese expeditions in the </a:t>
            </a:r>
            <a:endParaRPr sz="1600">
              <a:solidFill>
                <a:schemeClr val="dk1"/>
              </a:solidFill>
              <a:latin typeface="Inter"/>
              <a:ea typeface="Inter"/>
              <a:cs typeface="Inter"/>
              <a:sym typeface="Inter"/>
            </a:endParaRPr>
          </a:p>
          <a:p>
            <a:pPr indent="0" lvl="0" marL="0" rtl="0" algn="ctr">
              <a:spcBef>
                <a:spcPts val="0"/>
              </a:spcBef>
              <a:spcAft>
                <a:spcPts val="0"/>
              </a:spcAft>
              <a:buNone/>
            </a:pPr>
            <a:r>
              <a:rPr lang="en" sz="1600">
                <a:solidFill>
                  <a:schemeClr val="dk1"/>
                </a:solidFill>
                <a:latin typeface="Inter"/>
                <a:ea typeface="Inter"/>
                <a:cs typeface="Inter"/>
                <a:sym typeface="Inter"/>
              </a:rPr>
              <a:t>generation before Columbus sailed. Fearing rivals, the Portuguese treated their records as state secrets; but, in their time, their secrets “leaked.” Hearing of the successes of the Portuguese with sugar, slaves, and gold, the Spanish wanted to break into their monopoly. Partly because of this, Portugal and Castile fought a bitter four-year war which ended just thirteen years before Columbus sailed… the war hastened the growth of shipbuilding technology: so much of the fighting was at sea, both states had to strengthen the hulls of their Mediterranean ships to cope with the Atlantic. Since the galleys used in the Mediterranean were powered partly by oarsmen, they were lightly constructed; and because they often had to tack across or against the wind, their sails were triangular, or lateen. To venture out into the Atlantic, where food and potable water had to be rationed, oarsmen were an expensive luxury. But if oars were given up, a different sail was needed… The square sail was used on the newly designed, longer, heavier carrack…*”</a:t>
            </a:r>
            <a:endParaRPr sz="1600">
              <a:solidFill>
                <a:schemeClr val="dk1"/>
              </a:solidFill>
              <a:latin typeface="Inter"/>
              <a:ea typeface="Inter"/>
              <a:cs typeface="Inter"/>
              <a:sym typeface="Inter"/>
            </a:endParaRPr>
          </a:p>
          <a:p>
            <a:pPr indent="0" lvl="0" marL="0" rtl="0" algn="l">
              <a:spcBef>
                <a:spcPts val="0"/>
              </a:spcBef>
              <a:spcAft>
                <a:spcPts val="0"/>
              </a:spcAft>
              <a:buNone/>
            </a:pPr>
            <a:r>
              <a:t/>
            </a:r>
            <a:endParaRPr sz="1200">
              <a:solidFill>
                <a:schemeClr val="dk1"/>
              </a:solidFill>
              <a:latin typeface="Inter"/>
              <a:ea typeface="Inter"/>
              <a:cs typeface="Inter"/>
              <a:sym typeface="Inter"/>
            </a:endParaRPr>
          </a:p>
          <a:p>
            <a:pPr indent="0" lvl="0" marL="0" rtl="0" algn="l">
              <a:spcBef>
                <a:spcPts val="0"/>
              </a:spcBef>
              <a:spcAft>
                <a:spcPts val="0"/>
              </a:spcAft>
              <a:buNone/>
            </a:pPr>
            <a:r>
              <a:rPr lang="en" sz="1000">
                <a:solidFill>
                  <a:schemeClr val="dk1"/>
                </a:solidFill>
                <a:latin typeface="Inter"/>
                <a:ea typeface="Inter"/>
                <a:cs typeface="Inter"/>
                <a:sym typeface="Inter"/>
              </a:rPr>
              <a:t>*</a:t>
            </a:r>
            <a:r>
              <a:rPr lang="en" sz="1000">
                <a:solidFill>
                  <a:schemeClr val="dk1"/>
                </a:solidFill>
                <a:latin typeface="Inter"/>
                <a:ea typeface="Inter"/>
                <a:cs typeface="Inter"/>
                <a:sym typeface="Inter"/>
              </a:rPr>
              <a:t>Carrack: A three- or four-masted ocean-going ship</a:t>
            </a:r>
            <a:endParaRPr sz="1000">
              <a:solidFill>
                <a:schemeClr val="dk1"/>
              </a:solidFill>
              <a:latin typeface="Inter"/>
              <a:ea typeface="Inter"/>
              <a:cs typeface="Inter"/>
              <a:sym typeface="Inter"/>
            </a:endParaRPr>
          </a:p>
          <a:p>
            <a:pPr indent="0" lvl="0" marL="0" rtl="0" algn="l">
              <a:spcBef>
                <a:spcPts val="0"/>
              </a:spcBef>
              <a:spcAft>
                <a:spcPts val="0"/>
              </a:spcAft>
              <a:buClr>
                <a:schemeClr val="dk1"/>
              </a:buClr>
              <a:buSzPts val="1100"/>
              <a:buFont typeface="Arial"/>
              <a:buNone/>
            </a:pPr>
            <a:r>
              <a:rPr lang="en" sz="1000">
                <a:solidFill>
                  <a:schemeClr val="dk1"/>
                </a:solidFill>
                <a:latin typeface="Halant"/>
                <a:ea typeface="Halant"/>
                <a:cs typeface="Halant"/>
                <a:sym typeface="Halant"/>
              </a:rPr>
              <a:t>Source: William R. Polk, </a:t>
            </a:r>
            <a:r>
              <a:rPr i="1" lang="en" sz="1000">
                <a:solidFill>
                  <a:schemeClr val="dk1"/>
                </a:solidFill>
                <a:latin typeface="Halant"/>
                <a:ea typeface="Halant"/>
                <a:cs typeface="Halant"/>
                <a:sym typeface="Halant"/>
              </a:rPr>
              <a:t>The Birth of America: From Before Columbus to the Revolution</a:t>
            </a:r>
            <a:r>
              <a:rPr lang="en" sz="1000">
                <a:solidFill>
                  <a:schemeClr val="dk1"/>
                </a:solidFill>
                <a:latin typeface="Halant"/>
                <a:ea typeface="Halant"/>
                <a:cs typeface="Halant"/>
                <a:sym typeface="Halant"/>
              </a:rPr>
              <a:t>, 2006.</a:t>
            </a:r>
            <a:endParaRPr sz="1000">
              <a:solidFill>
                <a:schemeClr val="dk1"/>
              </a:solidFill>
              <a:latin typeface="Inter"/>
              <a:ea typeface="Inter"/>
              <a:cs typeface="Inter"/>
              <a:sym typeface="Inte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grpSp>
        <p:nvGrpSpPr>
          <p:cNvPr id="262" name="Google Shape;262;p21"/>
          <p:cNvGrpSpPr/>
          <p:nvPr/>
        </p:nvGrpSpPr>
        <p:grpSpPr>
          <a:xfrm>
            <a:off x="7929578" y="-49020"/>
            <a:ext cx="781313" cy="885635"/>
            <a:chOff x="0" y="-130721"/>
            <a:chExt cx="2083500" cy="2361695"/>
          </a:xfrm>
        </p:grpSpPr>
        <p:grpSp>
          <p:nvGrpSpPr>
            <p:cNvPr id="263" name="Google Shape;263;p21"/>
            <p:cNvGrpSpPr/>
            <p:nvPr/>
          </p:nvGrpSpPr>
          <p:grpSpPr>
            <a:xfrm>
              <a:off x="75599" y="-130721"/>
              <a:ext cx="1932614" cy="2361695"/>
              <a:chOff x="0" y="-47625"/>
              <a:chExt cx="704100" cy="860425"/>
            </a:xfrm>
          </p:grpSpPr>
          <p:sp>
            <p:nvSpPr>
              <p:cNvPr id="264" name="Google Shape;264;p21"/>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45725" lIns="45725" spcFirstLastPara="1" rIns="45725" wrap="square" tIns="45725">
                <a:noAutofit/>
              </a:bodyPr>
              <a:lstStyle/>
              <a:p>
                <a:pPr indent="0" lvl="0" marL="0" rtl="0" algn="l">
                  <a:spcBef>
                    <a:spcPts val="0"/>
                  </a:spcBef>
                  <a:spcAft>
                    <a:spcPts val="0"/>
                  </a:spcAft>
                  <a:buNone/>
                </a:pPr>
                <a:r>
                  <a:t/>
                </a:r>
                <a:endParaRPr/>
              </a:p>
            </p:txBody>
          </p:sp>
          <p:sp>
            <p:nvSpPr>
              <p:cNvPr id="265" name="Google Shape;265;p21"/>
              <p:cNvSpPr txBox="1"/>
              <p:nvPr/>
            </p:nvSpPr>
            <p:spPr>
              <a:xfrm>
                <a:off x="0" y="-47625"/>
                <a:ext cx="704100" cy="7335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66" name="Google Shape;266;p21"/>
            <p:cNvSpPr txBox="1"/>
            <p:nvPr/>
          </p:nvSpPr>
          <p:spPr>
            <a:xfrm>
              <a:off x="0" y="447107"/>
              <a:ext cx="2083500" cy="11493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 sz="2800">
                  <a:solidFill>
                    <a:schemeClr val="lt1"/>
                  </a:solidFill>
                  <a:latin typeface="Halant"/>
                  <a:ea typeface="Halant"/>
                  <a:cs typeface="Halant"/>
                  <a:sym typeface="Halant"/>
                </a:rPr>
                <a:t>8</a:t>
              </a:r>
              <a:endParaRPr sz="700">
                <a:solidFill>
                  <a:schemeClr val="lt1"/>
                </a:solidFill>
              </a:endParaRPr>
            </a:p>
          </p:txBody>
        </p:sp>
      </p:grpSp>
      <p:sp>
        <p:nvSpPr>
          <p:cNvPr id="267" name="Google Shape;267;p21"/>
          <p:cNvSpPr/>
          <p:nvPr/>
        </p:nvSpPr>
        <p:spPr>
          <a:xfrm>
            <a:off x="7491401" y="3189824"/>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68" name="Google Shape;268;p21"/>
          <p:cNvSpPr txBox="1"/>
          <p:nvPr/>
        </p:nvSpPr>
        <p:spPr>
          <a:xfrm>
            <a:off x="4612550" y="3362200"/>
            <a:ext cx="4621800" cy="1108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 sz="2100" u="sng">
                <a:solidFill>
                  <a:srgbClr val="231F20"/>
                </a:solidFill>
                <a:latin typeface="Inter"/>
                <a:ea typeface="Inter"/>
                <a:cs typeface="Inter"/>
                <a:sym typeface="Inter"/>
              </a:rPr>
              <a:t>Spain</a:t>
            </a:r>
            <a:endParaRPr b="1" sz="2100" u="sng">
              <a:solidFill>
                <a:srgbClr val="231F20"/>
              </a:solidFill>
              <a:latin typeface="Inter"/>
              <a:ea typeface="Inter"/>
              <a:cs typeface="Inter"/>
              <a:sym typeface="Inter"/>
            </a:endParaRPr>
          </a:p>
          <a:p>
            <a:pPr indent="0" lvl="0" marL="0" marR="0" rtl="0" algn="l">
              <a:lnSpc>
                <a:spcPct val="100000"/>
              </a:lnSpc>
              <a:spcBef>
                <a:spcPts val="0"/>
              </a:spcBef>
              <a:spcAft>
                <a:spcPts val="0"/>
              </a:spcAft>
              <a:buNone/>
            </a:pPr>
            <a:r>
              <a:rPr lang="en" sz="1700">
                <a:solidFill>
                  <a:srgbClr val="231F20"/>
                </a:solidFill>
                <a:latin typeface="Inter"/>
                <a:ea typeface="Inter"/>
                <a:cs typeface="Inter"/>
                <a:sym typeface="Inter"/>
              </a:rPr>
              <a:t>Columbus was sponsored to find </a:t>
            </a:r>
            <a:r>
              <a:rPr lang="en" sz="1700">
                <a:solidFill>
                  <a:srgbClr val="231F20"/>
                </a:solidFill>
                <a:latin typeface="Inter"/>
                <a:ea typeface="Inter"/>
                <a:cs typeface="Inter"/>
                <a:sym typeface="Inter"/>
              </a:rPr>
              <a:t>alternative</a:t>
            </a:r>
            <a:r>
              <a:rPr lang="en" sz="1700">
                <a:solidFill>
                  <a:srgbClr val="231F20"/>
                </a:solidFill>
                <a:latin typeface="Inter"/>
                <a:ea typeface="Inter"/>
                <a:cs typeface="Inter"/>
                <a:sym typeface="Inter"/>
              </a:rPr>
              <a:t> route to Asia and found the “New World,” leading to the creation of colonies</a:t>
            </a:r>
            <a:endParaRPr sz="1700">
              <a:solidFill>
                <a:srgbClr val="231F20"/>
              </a:solidFill>
              <a:latin typeface="Inter"/>
              <a:ea typeface="Inter"/>
              <a:cs typeface="Inter"/>
              <a:sym typeface="Inter"/>
            </a:endParaRPr>
          </a:p>
        </p:txBody>
      </p:sp>
      <p:sp>
        <p:nvSpPr>
          <p:cNvPr id="269" name="Google Shape;269;p21"/>
          <p:cNvSpPr/>
          <p:nvPr/>
        </p:nvSpPr>
        <p:spPr>
          <a:xfrm>
            <a:off x="-824453" y="-201140"/>
            <a:ext cx="3657600" cy="1238892"/>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70" name="Google Shape;270;p21"/>
          <p:cNvGrpSpPr/>
          <p:nvPr/>
        </p:nvGrpSpPr>
        <p:grpSpPr>
          <a:xfrm>
            <a:off x="-127008" y="4615004"/>
            <a:ext cx="9398022" cy="468724"/>
            <a:chOff x="204" y="0"/>
            <a:chExt cx="25061391" cy="1249931"/>
          </a:xfrm>
        </p:grpSpPr>
        <p:grpSp>
          <p:nvGrpSpPr>
            <p:cNvPr id="271" name="Google Shape;271;p21"/>
            <p:cNvGrpSpPr/>
            <p:nvPr/>
          </p:nvGrpSpPr>
          <p:grpSpPr>
            <a:xfrm rot="5400000">
              <a:off x="12002369" y="-11663474"/>
              <a:ext cx="1249931" cy="24576878"/>
              <a:chOff x="0" y="-38100"/>
              <a:chExt cx="246900" cy="4854692"/>
            </a:xfrm>
          </p:grpSpPr>
          <p:sp>
            <p:nvSpPr>
              <p:cNvPr id="272" name="Google Shape;272;p21"/>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73" name="Google Shape;273;p21"/>
              <p:cNvSpPr txBox="1"/>
              <p:nvPr/>
            </p:nvSpPr>
            <p:spPr>
              <a:xfrm>
                <a:off x="0" y="-38100"/>
                <a:ext cx="246900" cy="4854600"/>
              </a:xfrm>
              <a:prstGeom prst="rect">
                <a:avLst/>
              </a:prstGeom>
              <a:noFill/>
              <a:ln>
                <a:noFill/>
              </a:ln>
            </p:spPr>
            <p:txBody>
              <a:bodyPr anchorCtr="0" anchor="ctr" bIns="25400" lIns="25400" spcFirstLastPara="1" rIns="25400" wrap="square" tIns="25400">
                <a:noAutofit/>
              </a:bodyPr>
              <a:lstStyle/>
              <a:p>
                <a:pPr indent="0" lvl="0" marL="0" marR="0" rtl="0" algn="ctr">
                  <a:lnSpc>
                    <a:spcPct val="147722"/>
                  </a:lnSpc>
                  <a:spcBef>
                    <a:spcPts val="0"/>
                  </a:spcBef>
                  <a:spcAft>
                    <a:spcPts val="0"/>
                  </a:spcAft>
                  <a:buNone/>
                </a:pPr>
                <a:r>
                  <a:t/>
                </a:r>
                <a:endParaRPr b="0" i="0" sz="900" u="none" cap="none" strike="noStrike">
                  <a:solidFill>
                    <a:schemeClr val="dk1"/>
                  </a:solidFill>
                  <a:latin typeface="Calibri"/>
                  <a:ea typeface="Calibri"/>
                  <a:cs typeface="Calibri"/>
                  <a:sym typeface="Calibri"/>
                </a:endParaRPr>
              </a:p>
            </p:txBody>
          </p:sp>
        </p:grpSp>
        <p:sp>
          <p:nvSpPr>
            <p:cNvPr id="274" name="Google Shape;274;p21"/>
            <p:cNvSpPr txBox="1"/>
            <p:nvPr/>
          </p:nvSpPr>
          <p:spPr>
            <a:xfrm>
              <a:off x="7951598" y="305302"/>
              <a:ext cx="9176100" cy="574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 sz="1400" u="none" cap="none" strike="noStrike">
                  <a:solidFill>
                    <a:srgbClr val="231F20"/>
                  </a:solidFill>
                  <a:latin typeface="Halant"/>
                  <a:ea typeface="Halant"/>
                  <a:cs typeface="Halant"/>
                  <a:sym typeface="Halant"/>
                </a:rPr>
                <a:t>© Thinking Nation </a:t>
              </a:r>
              <a:r>
                <a:rPr b="1" lang="en" sz="1400">
                  <a:solidFill>
                    <a:srgbClr val="231F20"/>
                  </a:solidFill>
                  <a:latin typeface="Halant"/>
                  <a:ea typeface="Halant"/>
                  <a:cs typeface="Halant"/>
                  <a:sym typeface="Halant"/>
                </a:rPr>
                <a:t>2025</a:t>
              </a:r>
              <a:endParaRPr sz="700"/>
            </a:p>
          </p:txBody>
        </p:sp>
        <p:cxnSp>
          <p:nvCxnSpPr>
            <p:cNvPr id="275" name="Google Shape;275;p21"/>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76" name="Google Shape;276;p21"/>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77" name="Google Shape;277;p21"/>
          <p:cNvSpPr txBox="1"/>
          <p:nvPr/>
        </p:nvSpPr>
        <p:spPr>
          <a:xfrm>
            <a:off x="1276990" y="57150"/>
            <a:ext cx="6590100" cy="6465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 sz="4200">
                <a:solidFill>
                  <a:srgbClr val="231F20"/>
                </a:solidFill>
                <a:latin typeface="Halant"/>
                <a:ea typeface="Halant"/>
                <a:cs typeface="Halant"/>
                <a:sym typeface="Halant"/>
              </a:rPr>
              <a:t> STATE SPONSORSHIP</a:t>
            </a:r>
            <a:endParaRPr sz="700"/>
          </a:p>
        </p:txBody>
      </p:sp>
      <p:pic>
        <p:nvPicPr>
          <p:cNvPr id="278" name="Google Shape;278;p21"/>
          <p:cNvPicPr preferRelativeResize="0"/>
          <p:nvPr/>
        </p:nvPicPr>
        <p:blipFill>
          <a:blip r:embed="rId4">
            <a:alphaModFix/>
          </a:blip>
          <a:stretch>
            <a:fillRect/>
          </a:stretch>
        </p:blipFill>
        <p:spPr>
          <a:xfrm>
            <a:off x="2156950" y="656744"/>
            <a:ext cx="4670623" cy="2223551"/>
          </a:xfrm>
          <a:prstGeom prst="rect">
            <a:avLst/>
          </a:prstGeom>
          <a:noFill/>
          <a:ln>
            <a:noFill/>
          </a:ln>
        </p:spPr>
      </p:pic>
      <p:sp>
        <p:nvSpPr>
          <p:cNvPr id="279" name="Google Shape;279;p21"/>
          <p:cNvSpPr txBox="1"/>
          <p:nvPr/>
        </p:nvSpPr>
        <p:spPr>
          <a:xfrm>
            <a:off x="218800" y="3269800"/>
            <a:ext cx="4119900" cy="1293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100" u="sng">
                <a:solidFill>
                  <a:srgbClr val="231F20"/>
                </a:solidFill>
                <a:latin typeface="Inter"/>
                <a:ea typeface="Inter"/>
                <a:cs typeface="Inter"/>
                <a:sym typeface="Inter"/>
              </a:rPr>
              <a:t>Portugal</a:t>
            </a:r>
            <a:endParaRPr b="1" sz="2100" u="sng">
              <a:solidFill>
                <a:srgbClr val="231F20"/>
              </a:solidFill>
              <a:latin typeface="Inter"/>
              <a:ea typeface="Inter"/>
              <a:cs typeface="Inter"/>
              <a:sym typeface="Inter"/>
            </a:endParaRPr>
          </a:p>
          <a:p>
            <a:pPr indent="0" lvl="0" marL="0" rtl="0" algn="l">
              <a:spcBef>
                <a:spcPts val="0"/>
              </a:spcBef>
              <a:spcAft>
                <a:spcPts val="0"/>
              </a:spcAft>
              <a:buNone/>
            </a:pPr>
            <a:r>
              <a:rPr lang="en" sz="1700">
                <a:solidFill>
                  <a:srgbClr val="231F20"/>
                </a:solidFill>
                <a:latin typeface="Inter"/>
                <a:ea typeface="Inter"/>
                <a:cs typeface="Inter"/>
                <a:sym typeface="Inter"/>
              </a:rPr>
              <a:t>Supported i</a:t>
            </a:r>
            <a:r>
              <a:rPr lang="en" sz="1700">
                <a:solidFill>
                  <a:srgbClr val="231F20"/>
                </a:solidFill>
                <a:latin typeface="Inter"/>
                <a:ea typeface="Inter"/>
                <a:cs typeface="Inter"/>
                <a:sym typeface="Inter"/>
              </a:rPr>
              <a:t>ncreased travel to and trade with Africa and Asia, creating a trade-post empire</a:t>
            </a:r>
            <a:endParaRPr sz="1000"/>
          </a:p>
        </p:txBody>
      </p:sp>
      <p:sp>
        <p:nvSpPr>
          <p:cNvPr id="280" name="Google Shape;280;p21"/>
          <p:cNvSpPr txBox="1"/>
          <p:nvPr/>
        </p:nvSpPr>
        <p:spPr>
          <a:xfrm>
            <a:off x="157625" y="2875925"/>
            <a:ext cx="8802000" cy="35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chemeClr val="dk1"/>
                </a:solidFill>
                <a:latin typeface="Inter"/>
                <a:ea typeface="Inter"/>
                <a:cs typeface="Inter"/>
                <a:sym typeface="Inter"/>
              </a:rPr>
              <a:t>Source: Unknown Cartographer, The Cantino Planisphere (shows the world as it was understood by Europeans after their great explorations at the end of the fifteenth century), 1502, Public Domain.</a:t>
            </a:r>
            <a:endParaRPr sz="1000">
              <a:solidFill>
                <a:schemeClr val="dk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