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2" r:id="rId4"/>
    <p:sldMasterId id="2147483673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</p:sldIdLst>
  <p:sldSz cy="5143500" cx="9144000"/>
  <p:notesSz cx="6858000" cy="9144000"/>
  <p:embeddedFontLst>
    <p:embeddedFont>
      <p:font typeface="Halant"/>
      <p:bold r:id="rId22"/>
    </p:embeddedFont>
    <p:embeddedFont>
      <p:font typeface="Inter"/>
      <p:regular r:id="rId23"/>
      <p:bold r:id="rId24"/>
      <p:italic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font" Target="fonts/Halant-bold.fntdata"/><Relationship Id="rId21" Type="http://schemas.openxmlformats.org/officeDocument/2006/relationships/slide" Target="slides/slide15.xml"/><Relationship Id="rId24" Type="http://schemas.openxmlformats.org/officeDocument/2006/relationships/font" Target="fonts/Inter-bold.fntdata"/><Relationship Id="rId23" Type="http://schemas.openxmlformats.org/officeDocument/2006/relationships/font" Target="fonts/Inter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Inter-boldItalic.fntdata"/><Relationship Id="rId25" Type="http://schemas.openxmlformats.org/officeDocument/2006/relationships/font" Target="fonts/Inter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30f7288bde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g30f7288bde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g3216c8b541d_0_8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3" name="Google Shape;363;g3216c8b541d_0_8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g3216c8b541d_0_1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0" name="Google Shape;390;g3216c8b541d_0_11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5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g3216c8b541d_0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7" name="Google Shape;417;g3216c8b541d_0_13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2" name="Shape 4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" name="Google Shape;443;g3216c8b541d_0_3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4" name="Google Shape;444;g3216c8b541d_0_31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2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Google Shape;493;g3261b47bb63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4" name="Google Shape;494;g3261b47bb63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2" name="Shape 5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3" name="Google Shape;503;g31487aceb28_0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4" name="Google Shape;504;g31487aceb28_0_6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30f7288bded_0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30f7288bded_0_9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0f7288bded_0_1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g30f7288bded_0_18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311810aa2e4_0_1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g311810aa2e4_0_12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g311810aa2e4_0_2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g311810aa2e4_0_22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0f7288bded_0_2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5" name="Google Shape;255;g30f7288bded_0_29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g3216c8b541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2" name="Google Shape;282;g3216c8b541d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7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3216c8b541d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9" name="Google Shape;309;g3216c8b541d_0_3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4" name="Shape 3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Google Shape;335;g3216c8b541d_0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6" name="Google Shape;336;g3216c8b541d_0_6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5"/>
          <p:cNvSpPr txBox="1"/>
          <p:nvPr>
            <p:ph type="ctrTitle"/>
          </p:nvPr>
        </p:nvSpPr>
        <p:spPr>
          <a:xfrm>
            <a:off x="342900" y="1065213"/>
            <a:ext cx="3886200" cy="73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" type="subTitle"/>
          </p:nvPr>
        </p:nvSpPr>
        <p:spPr>
          <a:xfrm>
            <a:off x="685800" y="1943100"/>
            <a:ext cx="3200400" cy="8763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3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63" name="Google Shape;63;p15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4" name="Google Shape;64;p15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5" name="Google Shape;65;p15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69" name="Google Shape;69;p16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0" name="Google Shape;70;p16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361156" y="2203450"/>
            <a:ext cx="38862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 cap="none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361156" y="1453357"/>
            <a:ext cx="3886200" cy="7503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1000"/>
              <a:buNone/>
              <a:defRPr sz="1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900"/>
              <a:buNone/>
              <a:defRPr sz="9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rgbClr val="888888"/>
              </a:buClr>
              <a:buSzPts val="800"/>
              <a:buNone/>
              <a:defRPr sz="8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rgbClr val="888888"/>
              </a:buClr>
              <a:buSzPts val="700"/>
              <a:buNone/>
              <a:defRPr sz="7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5" name="Google Shape;75;p17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6" name="Google Shape;76;p17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0" name="Google Shape;80;p18"/>
          <p:cNvSpPr txBox="1"/>
          <p:nvPr>
            <p:ph idx="1" type="body"/>
          </p:nvPr>
        </p:nvSpPr>
        <p:spPr>
          <a:xfrm>
            <a:off x="2286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1" name="Google Shape;81;p18"/>
          <p:cNvSpPr txBox="1"/>
          <p:nvPr>
            <p:ph idx="2" type="body"/>
          </p:nvPr>
        </p:nvSpPr>
        <p:spPr>
          <a:xfrm>
            <a:off x="2324100" y="800100"/>
            <a:ext cx="20193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175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1pPr>
            <a:lvl2pPr indent="-3048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–"/>
              <a:defRPr sz="1200"/>
            </a:lvl2pPr>
            <a:lvl3pPr indent="-2921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 sz="900"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 sz="900"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9pPr>
          </a:lstStyle>
          <a:p/>
        </p:txBody>
      </p:sp>
      <p:sp>
        <p:nvSpPr>
          <p:cNvPr id="82" name="Google Shape;82;p18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3" name="Google Shape;83;p18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4" name="Google Shape;84;p18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9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87" name="Google Shape;87;p19"/>
          <p:cNvSpPr txBox="1"/>
          <p:nvPr>
            <p:ph idx="1" type="body"/>
          </p:nvPr>
        </p:nvSpPr>
        <p:spPr>
          <a:xfrm>
            <a:off x="228600" y="767556"/>
            <a:ext cx="20202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88" name="Google Shape;88;p19"/>
          <p:cNvSpPr txBox="1"/>
          <p:nvPr>
            <p:ph idx="2" type="body"/>
          </p:nvPr>
        </p:nvSpPr>
        <p:spPr>
          <a:xfrm>
            <a:off x="228600" y="1087438"/>
            <a:ext cx="20202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89" name="Google Shape;89;p19"/>
          <p:cNvSpPr txBox="1"/>
          <p:nvPr>
            <p:ph idx="3" type="body"/>
          </p:nvPr>
        </p:nvSpPr>
        <p:spPr>
          <a:xfrm>
            <a:off x="2322513" y="767556"/>
            <a:ext cx="2021100" cy="320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b="1" sz="1200"/>
            </a:lvl1pPr>
            <a:lvl2pPr indent="-2286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b="1" sz="10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b="1" sz="900"/>
            </a:lvl3pPr>
            <a:lvl4pPr indent="-2286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4pPr>
            <a:lvl5pPr indent="-2286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5pPr>
            <a:lvl6pPr indent="-2286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6pPr>
            <a:lvl7pPr indent="-2286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7pPr>
            <a:lvl8pPr indent="-2286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8pPr>
            <a:lvl9pPr indent="-2286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b="1" sz="800"/>
            </a:lvl9pPr>
          </a:lstStyle>
          <a:p/>
        </p:txBody>
      </p:sp>
      <p:sp>
        <p:nvSpPr>
          <p:cNvPr id="90" name="Google Shape;90;p19"/>
          <p:cNvSpPr txBox="1"/>
          <p:nvPr>
            <p:ph idx="4" type="body"/>
          </p:nvPr>
        </p:nvSpPr>
        <p:spPr>
          <a:xfrm>
            <a:off x="2322513" y="1087438"/>
            <a:ext cx="2021100" cy="19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0480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1pPr>
            <a:lvl2pPr indent="-29210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 sz="900"/>
            </a:lvl3pPr>
            <a:lvl4pPr indent="-2794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–"/>
              <a:defRPr sz="800"/>
            </a:lvl4pPr>
            <a:lvl5pPr indent="-2794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»"/>
              <a:defRPr sz="800"/>
            </a:lvl5pPr>
            <a:lvl6pPr indent="-2794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91" name="Google Shape;91;p19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2" name="Google Shape;92;p19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3" name="Google Shape;93;p19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6" name="Google Shape;96;p20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7" name="Google Shape;97;p20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98" name="Google Shape;98;p20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 txBox="1"/>
          <p:nvPr>
            <p:ph type="title"/>
          </p:nvPr>
        </p:nvSpPr>
        <p:spPr>
          <a:xfrm>
            <a:off x="228600" y="136525"/>
            <a:ext cx="1504200" cy="5811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1" name="Google Shape;101;p21"/>
          <p:cNvSpPr txBox="1"/>
          <p:nvPr>
            <p:ph idx="1" type="body"/>
          </p:nvPr>
        </p:nvSpPr>
        <p:spPr>
          <a:xfrm>
            <a:off x="1787525" y="136525"/>
            <a:ext cx="2556000" cy="29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1pPr>
            <a:lvl2pPr indent="-317500" lvl="1" marL="91440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Char char="–"/>
              <a:defRPr sz="1400"/>
            </a:lvl2pPr>
            <a:lvl3pPr indent="-3048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210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–"/>
              <a:defRPr sz="1000"/>
            </a:lvl4pPr>
            <a:lvl5pPr indent="-29210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»"/>
              <a:defRPr sz="1000"/>
            </a:lvl5pPr>
            <a:lvl6pPr indent="-29210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6pPr>
            <a:lvl7pPr indent="-29210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7pPr>
            <a:lvl8pPr indent="-29210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8pPr>
            <a:lvl9pPr indent="-29210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Char char="•"/>
              <a:defRPr sz="1000"/>
            </a:lvl9pPr>
          </a:lstStyle>
          <a:p/>
        </p:txBody>
      </p:sp>
      <p:sp>
        <p:nvSpPr>
          <p:cNvPr id="102" name="Google Shape;102;p21"/>
          <p:cNvSpPr txBox="1"/>
          <p:nvPr>
            <p:ph idx="2" type="body"/>
          </p:nvPr>
        </p:nvSpPr>
        <p:spPr>
          <a:xfrm>
            <a:off x="228600" y="717550"/>
            <a:ext cx="1504200" cy="23457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03" name="Google Shape;103;p21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4" name="Google Shape;104;p21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5" name="Google Shape;105;p21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2"/>
          <p:cNvSpPr txBox="1"/>
          <p:nvPr>
            <p:ph type="title"/>
          </p:nvPr>
        </p:nvSpPr>
        <p:spPr>
          <a:xfrm>
            <a:off x="896144" y="2400300"/>
            <a:ext cx="2743200" cy="283500"/>
          </a:xfrm>
          <a:prstGeom prst="rect">
            <a:avLst/>
          </a:prstGeom>
          <a:noFill/>
          <a:ln>
            <a:noFill/>
          </a:ln>
        </p:spPr>
        <p:txBody>
          <a:bodyPr anchorCtr="0" anchor="b" bIns="22850" lIns="45725" spcFirstLastPara="1" rIns="45725" wrap="square" tIns="2285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Calibri"/>
              <a:buNone/>
              <a:defRPr b="1" sz="1000"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08" name="Google Shape;108;p22"/>
          <p:cNvSpPr/>
          <p:nvPr>
            <p:ph idx="2" type="pic"/>
          </p:nvPr>
        </p:nvSpPr>
        <p:spPr>
          <a:xfrm>
            <a:off x="896144" y="306388"/>
            <a:ext cx="2743200" cy="205740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22"/>
          <p:cNvSpPr txBox="1"/>
          <p:nvPr>
            <p:ph idx="1" type="body"/>
          </p:nvPr>
        </p:nvSpPr>
        <p:spPr>
          <a:xfrm>
            <a:off x="896144" y="2683669"/>
            <a:ext cx="27432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28600" lvl="0" marL="457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700"/>
              <a:buNone/>
              <a:defRPr sz="700"/>
            </a:lvl1pPr>
            <a:lvl2pPr indent="-228600" lvl="1" marL="914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2pPr>
            <a:lvl3pPr indent="-228600" lvl="2" marL="1371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3pPr>
            <a:lvl4pPr indent="-228600" lvl="3" marL="1828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4pPr>
            <a:lvl5pPr indent="-228600" lvl="4" marL="22860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5pPr>
            <a:lvl6pPr indent="-228600" lvl="5" marL="27432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6pPr>
            <a:lvl7pPr indent="-228600" lvl="6" marL="32004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7pPr>
            <a:lvl8pPr indent="-228600" lvl="7" marL="36576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8pPr>
            <a:lvl9pPr indent="-228600" lvl="8" marL="411480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500"/>
              <a:buNone/>
              <a:defRPr sz="500"/>
            </a:lvl9pPr>
          </a:lstStyle>
          <a:p/>
        </p:txBody>
      </p:sp>
      <p:sp>
        <p:nvSpPr>
          <p:cNvPr id="110" name="Google Shape;110;p22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1" name="Google Shape;111;p22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2" name="Google Shape;112;p22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2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5" name="Google Shape;115;p23"/>
          <p:cNvSpPr txBox="1"/>
          <p:nvPr>
            <p:ph idx="1" type="body"/>
          </p:nvPr>
        </p:nvSpPr>
        <p:spPr>
          <a:xfrm rot="5400000">
            <a:off x="1154400" y="-125700"/>
            <a:ext cx="2263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7" name="Google Shape;117;p2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18" name="Google Shape;118;p2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24"/>
          <p:cNvSpPr txBox="1"/>
          <p:nvPr>
            <p:ph type="title"/>
          </p:nvPr>
        </p:nvSpPr>
        <p:spPr>
          <a:xfrm rot="5400000">
            <a:off x="2366100" y="1085919"/>
            <a:ext cx="2925900" cy="102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1" name="Google Shape;121;p24"/>
          <p:cNvSpPr txBox="1"/>
          <p:nvPr>
            <p:ph idx="1" type="body"/>
          </p:nvPr>
        </p:nvSpPr>
        <p:spPr>
          <a:xfrm rot="5400000">
            <a:off x="270600" y="95319"/>
            <a:ext cx="2925900" cy="30099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285750" lvl="0" marL="457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1pPr>
            <a:lvl2pPr indent="-285750" lvl="1" marL="914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2pPr>
            <a:lvl3pPr indent="-28575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3pPr>
            <a:lvl4pPr indent="-285750" lvl="3" marL="1828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–"/>
              <a:defRPr/>
            </a:lvl4pPr>
            <a:lvl5pPr indent="-285750" lvl="4" marL="22860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»"/>
              <a:defRPr/>
            </a:lvl5pPr>
            <a:lvl6pPr indent="-285750" lvl="5" marL="27432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6pPr>
            <a:lvl7pPr indent="-285750" lvl="6" marL="32004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7pPr>
            <a:lvl8pPr indent="-285750" lvl="7" marL="3657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8pPr>
            <a:lvl9pPr indent="-285750" lvl="8" marL="41148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900"/>
              <a:buChar char="•"/>
              <a:defRPr/>
            </a:lvl9pPr>
          </a:lstStyle>
          <a:p/>
        </p:txBody>
      </p:sp>
      <p:sp>
        <p:nvSpPr>
          <p:cNvPr id="122" name="Google Shape;122;p24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3" name="Google Shape;123;p24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24" name="Google Shape;124;p24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5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grpSp>
        <p:nvGrpSpPr>
          <p:cNvPr id="127" name="Google Shape;127;p25"/>
          <p:cNvGrpSpPr/>
          <p:nvPr/>
        </p:nvGrpSpPr>
        <p:grpSpPr>
          <a:xfrm>
            <a:off x="830392" y="1191256"/>
            <a:ext cx="745763" cy="45826"/>
            <a:chOff x="4580561" y="2589004"/>
            <a:chExt cx="1064464" cy="25200"/>
          </a:xfrm>
        </p:grpSpPr>
        <p:sp>
          <p:nvSpPr>
            <p:cNvPr id="128" name="Google Shape;128;p25"/>
            <p:cNvSpPr/>
            <p:nvPr/>
          </p:nvSpPr>
          <p:spPr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129" name="Google Shape;129;p25"/>
            <p:cNvSpPr/>
            <p:nvPr/>
          </p:nvSpPr>
          <p:spPr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  <p:sp>
        <p:nvSpPr>
          <p:cNvPr id="130" name="Google Shape;130;p25"/>
          <p:cNvSpPr txBox="1"/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31" name="Google Shape;131;p25"/>
          <p:cNvSpPr txBox="1"/>
          <p:nvPr>
            <p:ph idx="1" type="subTitle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anchorCtr="0" anchor="t" bIns="22850" lIns="45725" spcFirstLastPara="1" rIns="45725" wrap="square" tIns="22850">
            <a:normAutofit/>
          </a:bodyPr>
          <a:lstStyle>
            <a:lvl1pPr lvl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32" name="Google Shape;132;p25"/>
          <p:cNvSpPr txBox="1"/>
          <p:nvPr>
            <p:ph idx="2" type="body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indent="-317500" lvl="1" marL="914400"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indent="-304800" lvl="2" marL="1371600"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indent="-292100" lvl="3" marL="1828800"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indent="-292100" lvl="4" marL="2286000"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indent="-292100" lvl="5" marL="27432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indent="-292100" lvl="6" marL="32004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indent="-292100" lvl="7" marL="36576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indent="-292100" lvl="8" marL="41148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/>
        </p:txBody>
      </p:sp>
      <p:sp>
        <p:nvSpPr>
          <p:cNvPr id="133" name="Google Shape;133;p25"/>
          <p:cNvSpPr txBox="1"/>
          <p:nvPr>
            <p:ph idx="12" type="sldNum"/>
          </p:nvPr>
        </p:nvSpPr>
        <p:spPr>
          <a:xfrm>
            <a:off x="8536302" y="4749851"/>
            <a:ext cx="548700" cy="3936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/>
            </a:lvl9pPr>
          </a:lstStyle>
          <a:p/>
        </p:txBody>
      </p:sp>
      <p:sp>
        <p:nvSpPr>
          <p:cNvPr id="136" name="Google Shape;136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>
              <a:spcBef>
                <a:spcPts val="300"/>
              </a:spcBef>
              <a:spcAft>
                <a:spcPts val="0"/>
              </a:spcAft>
              <a:buSzPts val="1600"/>
              <a:buChar char="•"/>
              <a:defRPr/>
            </a:lvl1pPr>
            <a:lvl2pPr indent="-317500" lvl="1" marL="914400">
              <a:spcBef>
                <a:spcPts val="300"/>
              </a:spcBef>
              <a:spcAft>
                <a:spcPts val="0"/>
              </a:spcAft>
              <a:buSzPts val="1400"/>
              <a:buChar char="–"/>
              <a:defRPr/>
            </a:lvl2pPr>
            <a:lvl3pPr indent="-304800" lvl="2" marL="1371600">
              <a:spcBef>
                <a:spcPts val="200"/>
              </a:spcBef>
              <a:spcAft>
                <a:spcPts val="0"/>
              </a:spcAft>
              <a:buSzPts val="1200"/>
              <a:buChar char="•"/>
              <a:defRPr/>
            </a:lvl3pPr>
            <a:lvl4pPr indent="-292100" lvl="3" marL="1828800">
              <a:spcBef>
                <a:spcPts val="200"/>
              </a:spcBef>
              <a:spcAft>
                <a:spcPts val="0"/>
              </a:spcAft>
              <a:buSzPts val="1000"/>
              <a:buChar char="–"/>
              <a:defRPr/>
            </a:lvl4pPr>
            <a:lvl5pPr indent="-292100" lvl="4" marL="2286000">
              <a:spcBef>
                <a:spcPts val="200"/>
              </a:spcBef>
              <a:spcAft>
                <a:spcPts val="0"/>
              </a:spcAft>
              <a:buSzPts val="1000"/>
              <a:buChar char="»"/>
              <a:defRPr/>
            </a:lvl5pPr>
            <a:lvl6pPr indent="-292100" lvl="5" marL="27432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6pPr>
            <a:lvl7pPr indent="-292100" lvl="6" marL="32004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7pPr>
            <a:lvl8pPr indent="-292100" lvl="7" marL="36576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8pPr>
            <a:lvl9pPr indent="-292100" lvl="8" marL="4114800">
              <a:spcBef>
                <a:spcPts val="200"/>
              </a:spcBef>
              <a:spcAft>
                <a:spcPts val="0"/>
              </a:spcAft>
              <a:buSzPts val="1000"/>
              <a:buChar char="•"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22850" lIns="45725" spcFirstLastPara="1" rIns="45725" wrap="square" tIns="2285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1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228600" y="137319"/>
            <a:ext cx="41148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rm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Calibri"/>
              <a:buNone/>
              <a:defRPr b="0" i="0" sz="2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2pPr>
            <a:lvl3pPr lvl="2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3pPr>
            <a:lvl4pPr lvl="3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4pPr>
            <a:lvl5pPr lvl="4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5pPr>
            <a:lvl6pPr lvl="5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6pPr>
            <a:lvl7pPr lvl="6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7pPr>
            <a:lvl8pPr lvl="7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8pPr>
            <a:lvl9pPr lvl="8">
              <a:spcBef>
                <a:spcPts val="0"/>
              </a:spcBef>
              <a:spcAft>
                <a:spcPts val="0"/>
              </a:spcAft>
              <a:buSzPts val="700"/>
              <a:buNone/>
              <a:defRPr sz="900"/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228600" y="800100"/>
            <a:ext cx="4114800" cy="22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22850" lIns="45725" spcFirstLastPara="1" rIns="45725" wrap="square" tIns="22850">
            <a:normAutofit/>
          </a:bodyPr>
          <a:lstStyle>
            <a:lvl1pPr indent="-330200" lvl="0" marL="4572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17500" lvl="1" marL="914400" marR="0" algn="l">
              <a:spcBef>
                <a:spcPts val="3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–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04800" lvl="2" marL="1371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92100" lvl="3" marL="1828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–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92100" lvl="4" marL="22860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»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92100" lvl="5" marL="27432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92100" lvl="6" marL="32004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92100" lvl="7" marL="36576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92100" lvl="8" marL="4114800" marR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Char char="•"/>
              <a:defRPr b="0" i="0" sz="1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0" type="dt"/>
          </p:nvPr>
        </p:nvSpPr>
        <p:spPr>
          <a:xfrm>
            <a:off x="228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Google Shape;54;p13"/>
          <p:cNvSpPr txBox="1"/>
          <p:nvPr>
            <p:ph idx="11" type="ftr"/>
          </p:nvPr>
        </p:nvSpPr>
        <p:spPr>
          <a:xfrm>
            <a:off x="1562100" y="3178175"/>
            <a:ext cx="1447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lvl="0" marR="0" algn="ctr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spcBef>
                <a:spcPts val="0"/>
              </a:spcBef>
              <a:spcAft>
                <a:spcPts val="0"/>
              </a:spcAft>
              <a:buSzPts val="700"/>
              <a:buNone/>
              <a:def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3276600" y="3178175"/>
            <a:ext cx="1066800" cy="182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850" lIns="45725" spcFirstLastPara="1" rIns="45725" wrap="square" tIns="22850">
            <a:noAutofit/>
          </a:bodyPr>
          <a:lstStyle>
            <a:lvl1pPr indent="0" lvl="0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algn="r">
              <a:spcBef>
                <a:spcPts val="0"/>
              </a:spcBef>
              <a:buNone/>
              <a:defRPr b="0" i="0" sz="6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14.jpg"/><Relationship Id="rId5" Type="http://schemas.openxmlformats.org/officeDocument/2006/relationships/image" Target="../media/image13.png"/><Relationship Id="rId6" Type="http://schemas.openxmlformats.org/officeDocument/2006/relationships/image" Target="../media/image19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1.png"/><Relationship Id="rId4" Type="http://schemas.openxmlformats.org/officeDocument/2006/relationships/image" Target="../media/image2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2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8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Google Shape;142;p27"/>
          <p:cNvGrpSpPr/>
          <p:nvPr/>
        </p:nvGrpSpPr>
        <p:grpSpPr>
          <a:xfrm>
            <a:off x="-15535" y="-90413"/>
            <a:ext cx="2119669" cy="5233992"/>
            <a:chOff x="0" y="-241102"/>
            <a:chExt cx="5652450" cy="13957313"/>
          </a:xfrm>
        </p:grpSpPr>
        <p:grpSp>
          <p:nvGrpSpPr>
            <p:cNvPr id="143" name="Google Shape;143;p27"/>
            <p:cNvGrpSpPr/>
            <p:nvPr/>
          </p:nvGrpSpPr>
          <p:grpSpPr>
            <a:xfrm>
              <a:off x="2826056" y="-241102"/>
              <a:ext cx="2826394" cy="13957313"/>
              <a:chOff x="0" y="-47625"/>
              <a:chExt cx="558300" cy="2757000"/>
            </a:xfrm>
          </p:grpSpPr>
          <p:sp>
            <p:nvSpPr>
              <p:cNvPr id="144" name="Google Shape;144;p27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</p:sp>
          <p:sp>
            <p:nvSpPr>
              <p:cNvPr id="145" name="Google Shape;145;p27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6" name="Google Shape;146;p27"/>
            <p:cNvGrpSpPr/>
            <p:nvPr/>
          </p:nvGrpSpPr>
          <p:grpSpPr>
            <a:xfrm>
              <a:off x="1413028" y="-241102"/>
              <a:ext cx="2826394" cy="13957313"/>
              <a:chOff x="0" y="-47625"/>
              <a:chExt cx="558300" cy="2757000"/>
            </a:xfrm>
          </p:grpSpPr>
          <p:sp>
            <p:nvSpPr>
              <p:cNvPr id="147" name="Google Shape;147;p27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</p:sp>
          <p:sp>
            <p:nvSpPr>
              <p:cNvPr id="148" name="Google Shape;148;p27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grpSp>
          <p:nvGrpSpPr>
            <p:cNvPr id="149" name="Google Shape;149;p27"/>
            <p:cNvGrpSpPr/>
            <p:nvPr/>
          </p:nvGrpSpPr>
          <p:grpSpPr>
            <a:xfrm>
              <a:off x="0" y="-241102"/>
              <a:ext cx="2826394" cy="13957313"/>
              <a:chOff x="0" y="-47625"/>
              <a:chExt cx="558300" cy="2757000"/>
            </a:xfrm>
          </p:grpSpPr>
          <p:sp>
            <p:nvSpPr>
              <p:cNvPr id="150" name="Google Shape;150;p27"/>
              <p:cNvSpPr/>
              <p:nvPr/>
            </p:nvSpPr>
            <p:spPr>
              <a:xfrm>
                <a:off x="0" y="0"/>
                <a:ext cx="558233" cy="2709333"/>
              </a:xfrm>
              <a:custGeom>
                <a:rect b="b" l="l" r="r" t="t"/>
                <a:pathLst>
                  <a:path extrusionOk="0" h="2709333" w="558233">
                    <a:moveTo>
                      <a:pt x="0" y="0"/>
                    </a:moveTo>
                    <a:lnTo>
                      <a:pt x="558233" y="0"/>
                    </a:lnTo>
                    <a:lnTo>
                      <a:pt x="558233" y="2709333"/>
                    </a:lnTo>
                    <a:lnTo>
                      <a:pt x="0" y="2709333"/>
                    </a:lnTo>
                    <a:close/>
                  </a:path>
                </a:pathLst>
              </a:custGeom>
              <a:solidFill>
                <a:srgbClr val="6484F3"/>
              </a:solidFill>
              <a:ln>
                <a:noFill/>
              </a:ln>
            </p:spPr>
          </p:sp>
          <p:sp>
            <p:nvSpPr>
              <p:cNvPr id="151" name="Google Shape;151;p27"/>
              <p:cNvSpPr txBox="1"/>
              <p:nvPr/>
            </p:nvSpPr>
            <p:spPr>
              <a:xfrm>
                <a:off x="0" y="-47625"/>
                <a:ext cx="558300" cy="2757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52" name="Google Shape;152;p27"/>
          <p:cNvSpPr txBox="1"/>
          <p:nvPr/>
        </p:nvSpPr>
        <p:spPr>
          <a:xfrm>
            <a:off x="2104132" y="1483514"/>
            <a:ext cx="7040100" cy="179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6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6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CASTE IN SPANISH AMERICA</a:t>
            </a:r>
            <a:endParaRPr sz="100"/>
          </a:p>
        </p:txBody>
      </p:sp>
      <p:sp>
        <p:nvSpPr>
          <p:cNvPr id="153" name="Google Shape;153;p27"/>
          <p:cNvSpPr/>
          <p:nvPr/>
        </p:nvSpPr>
        <p:spPr>
          <a:xfrm>
            <a:off x="6323449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4" name="Google Shape;154;p27"/>
          <p:cNvSpPr txBox="1"/>
          <p:nvPr/>
        </p:nvSpPr>
        <p:spPr>
          <a:xfrm>
            <a:off x="2209625" y="3275125"/>
            <a:ext cx="6744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5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Unit </a:t>
            </a:r>
            <a:r>
              <a:rPr lang="en" sz="2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2</a:t>
            </a:r>
            <a:r>
              <a:rPr lang="en" sz="2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:</a:t>
            </a:r>
            <a:r>
              <a:rPr b="0" i="0" lang="en" sz="2500" u="none" cap="none" strike="noStrike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 </a:t>
            </a:r>
            <a:r>
              <a:rPr lang="en" sz="2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Americas: Conquest &amp; Colonization</a:t>
            </a:r>
            <a:endParaRPr sz="300"/>
          </a:p>
        </p:txBody>
      </p:sp>
      <p:sp>
        <p:nvSpPr>
          <p:cNvPr id="155" name="Google Shape;155;p27"/>
          <p:cNvSpPr/>
          <p:nvPr/>
        </p:nvSpPr>
        <p:spPr>
          <a:xfrm>
            <a:off x="5559048" y="4629150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56" name="Google Shape;156;p27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157" name="Google Shape;157;p27"/>
          <p:cNvCxnSpPr/>
          <p:nvPr/>
        </p:nvCxnSpPr>
        <p:spPr>
          <a:xfrm flipH="1" rot="10800000">
            <a:off x="326967" y="-1334"/>
            <a:ext cx="1800" cy="1447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158" name="Google Shape;158;p27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4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Google Shape;365;p36"/>
          <p:cNvGrpSpPr/>
          <p:nvPr/>
        </p:nvGrpSpPr>
        <p:grpSpPr>
          <a:xfrm>
            <a:off x="4919547" y="3519832"/>
            <a:ext cx="3325701" cy="1293380"/>
            <a:chOff x="0" y="-38100"/>
            <a:chExt cx="1751844" cy="681300"/>
          </a:xfrm>
        </p:grpSpPr>
        <p:sp>
          <p:nvSpPr>
            <p:cNvPr id="366" name="Google Shape;366;p36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67" name="Google Shape;367;p36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8" name="Google Shape;368;p36"/>
          <p:cNvSpPr txBox="1"/>
          <p:nvPr/>
        </p:nvSpPr>
        <p:spPr>
          <a:xfrm>
            <a:off x="5180399" y="3718367"/>
            <a:ext cx="290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Faced discrimination from numerous populations because of their background; lowest status of mixed race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69" name="Google Shape;369;p36"/>
          <p:cNvSpPr/>
          <p:nvPr/>
        </p:nvSpPr>
        <p:spPr>
          <a:xfrm>
            <a:off x="4790875" y="32373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0" name="Google Shape;370;p36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ZAMBOS</a:t>
            </a:r>
            <a:endParaRPr sz="700"/>
          </a:p>
        </p:txBody>
      </p:sp>
      <p:sp>
        <p:nvSpPr>
          <p:cNvPr id="371" name="Google Shape;371;p36"/>
          <p:cNvSpPr txBox="1"/>
          <p:nvPr/>
        </p:nvSpPr>
        <p:spPr>
          <a:xfrm>
            <a:off x="4858269" y="32727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372" name="Google Shape;372;p36"/>
          <p:cNvSpPr txBox="1"/>
          <p:nvPr/>
        </p:nvSpPr>
        <p:spPr>
          <a:xfrm>
            <a:off x="4756350" y="1201050"/>
            <a:ext cx="4114800" cy="19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Mixed Indigenous and African ancestry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Often lived in coastal regions or places with a large African population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800"/>
              <a:buFont typeface="Inter"/>
              <a:buChar char="●"/>
            </a:pPr>
            <a:r>
              <a:rPr lang="en" sz="18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Discrimination from both Spanish and indigenous communities 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73" name="Google Shape;373;p36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374" name="Google Shape;374;p36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375" name="Google Shape;375;p36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76" name="Google Shape;376;p36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377" name="Google Shape;377;p36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8" name="Google Shape;378;p36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79" name="Google Shape;379;p36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80" name="Google Shape;380;p36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81" name="Google Shape;381;p36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82" name="Google Shape;382;p36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83" name="Google Shape;383;p36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9</a:t>
              </a:r>
              <a:endParaRPr sz="700"/>
            </a:p>
          </p:txBody>
        </p:sp>
      </p:grpSp>
      <p:sp>
        <p:nvSpPr>
          <p:cNvPr id="384" name="Google Shape;384;p36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85" name="Google Shape;385;p36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86" name="Google Shape;386;p36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87" name="Google Shape;387;p36"/>
          <p:cNvSpPr/>
          <p:nvPr/>
        </p:nvSpPr>
        <p:spPr>
          <a:xfrm>
            <a:off x="1707550" y="517125"/>
            <a:ext cx="891900" cy="2505600"/>
          </a:xfrm>
          <a:prstGeom prst="bentArrow">
            <a:avLst>
              <a:gd fmla="val 25000" name="adj1"/>
              <a:gd fmla="val 25000" name="adj2"/>
              <a:gd fmla="val 25000" name="adj3"/>
              <a:gd fmla="val 43351" name="adj4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2" name="Google Shape;392;p37"/>
          <p:cNvGrpSpPr/>
          <p:nvPr/>
        </p:nvGrpSpPr>
        <p:grpSpPr>
          <a:xfrm>
            <a:off x="4919547" y="3596032"/>
            <a:ext cx="3325701" cy="1293380"/>
            <a:chOff x="0" y="-38100"/>
            <a:chExt cx="1751844" cy="681300"/>
          </a:xfrm>
        </p:grpSpPr>
        <p:sp>
          <p:nvSpPr>
            <p:cNvPr id="393" name="Google Shape;393;p37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94" name="Google Shape;394;p37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95" name="Google Shape;395;p37"/>
          <p:cNvSpPr txBox="1"/>
          <p:nvPr/>
        </p:nvSpPr>
        <p:spPr>
          <a:xfrm>
            <a:off x="5180399" y="3870767"/>
            <a:ext cx="290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 spite of some legal protections and rights, were forced into labor and placed low in the social hierarchy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96" name="Google Shape;396;p37"/>
          <p:cNvSpPr/>
          <p:nvPr/>
        </p:nvSpPr>
        <p:spPr>
          <a:xfrm>
            <a:off x="4790875" y="33135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7" name="Google Shape;397;p37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INDIOS</a:t>
            </a:r>
            <a:endParaRPr sz="700"/>
          </a:p>
        </p:txBody>
      </p:sp>
      <p:sp>
        <p:nvSpPr>
          <p:cNvPr id="398" name="Google Shape;398;p37"/>
          <p:cNvSpPr txBox="1"/>
          <p:nvPr/>
        </p:nvSpPr>
        <p:spPr>
          <a:xfrm>
            <a:off x="4858269" y="33489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399" name="Google Shape;399;p37"/>
          <p:cNvSpPr txBox="1"/>
          <p:nvPr/>
        </p:nvSpPr>
        <p:spPr>
          <a:xfrm>
            <a:off x="4943276" y="1201050"/>
            <a:ext cx="36576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Indigenous population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Majority of population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Theoretically protected by Spanish Crown; in practice forced into labor (encomienda)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Exempt from some taxes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Limited opportunity for education and social mobility 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00" name="Google Shape;400;p37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401" name="Google Shape;401;p37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402" name="Google Shape;402;p37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03" name="Google Shape;403;p37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404" name="Google Shape;404;p37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05" name="Google Shape;405;p37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06" name="Google Shape;406;p37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407" name="Google Shape;407;p37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08" name="Google Shape;408;p37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09" name="Google Shape;409;p37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10" name="Google Shape;410;p37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10</a:t>
              </a:r>
              <a:endParaRPr sz="700"/>
            </a:p>
          </p:txBody>
        </p:sp>
      </p:grpSp>
      <p:sp>
        <p:nvSpPr>
          <p:cNvPr id="411" name="Google Shape;411;p37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12" name="Google Shape;412;p37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13" name="Google Shape;413;p37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14" name="Google Shape;414;p37"/>
          <p:cNvSpPr/>
          <p:nvPr/>
        </p:nvSpPr>
        <p:spPr>
          <a:xfrm>
            <a:off x="3753450" y="1084650"/>
            <a:ext cx="290400" cy="22290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" name="Google Shape;419;p38"/>
          <p:cNvGrpSpPr/>
          <p:nvPr/>
        </p:nvGrpSpPr>
        <p:grpSpPr>
          <a:xfrm>
            <a:off x="4919547" y="3519832"/>
            <a:ext cx="3325701" cy="1293380"/>
            <a:chOff x="0" y="-38100"/>
            <a:chExt cx="1751844" cy="681300"/>
          </a:xfrm>
        </p:grpSpPr>
        <p:sp>
          <p:nvSpPr>
            <p:cNvPr id="420" name="Google Shape;420;p38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21" name="Google Shape;421;p38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22" name="Google Shape;422;p38"/>
          <p:cNvSpPr txBox="1"/>
          <p:nvPr/>
        </p:nvSpPr>
        <p:spPr>
          <a:xfrm>
            <a:off x="5180399" y="3718367"/>
            <a:ext cx="290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Enslaved Africans were at the bottom of the Casta system and treated harshly. They were forced to work for the Spanish.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423" name="Google Shape;423;p38"/>
          <p:cNvSpPr/>
          <p:nvPr/>
        </p:nvSpPr>
        <p:spPr>
          <a:xfrm>
            <a:off x="4790875" y="32373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4" name="Google Shape;424;p38"/>
          <p:cNvSpPr txBox="1"/>
          <p:nvPr/>
        </p:nvSpPr>
        <p:spPr>
          <a:xfrm>
            <a:off x="1959201" y="438150"/>
            <a:ext cx="58335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ENSLAVED AFRICANS</a:t>
            </a:r>
            <a:endParaRPr sz="700"/>
          </a:p>
        </p:txBody>
      </p:sp>
      <p:sp>
        <p:nvSpPr>
          <p:cNvPr id="425" name="Google Shape;425;p38"/>
          <p:cNvSpPr txBox="1"/>
          <p:nvPr/>
        </p:nvSpPr>
        <p:spPr>
          <a:xfrm>
            <a:off x="4858269" y="32727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426" name="Google Shape;426;p38"/>
          <p:cNvSpPr txBox="1"/>
          <p:nvPr/>
        </p:nvSpPr>
        <p:spPr>
          <a:xfrm>
            <a:off x="4756350" y="1505850"/>
            <a:ext cx="41148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Bottom of the casta system as a result of enslaved status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Forced into labor in mines, fields, and domestic roles</a:t>
            </a:r>
            <a:endParaRPr sz="16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600"/>
              <a:buFont typeface="Inter"/>
              <a:buChar char="●"/>
            </a:pPr>
            <a:r>
              <a:rPr lang="en" sz="16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Minimal legal protections and rights</a:t>
            </a:r>
            <a:endParaRPr sz="18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427" name="Google Shape;427;p38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428" name="Google Shape;428;p38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429" name="Google Shape;429;p38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30" name="Google Shape;430;p38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431" name="Google Shape;431;p38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32" name="Google Shape;432;p38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33" name="Google Shape;433;p3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434" name="Google Shape;434;p3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35" name="Google Shape;435;p3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36" name="Google Shape;436;p3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37" name="Google Shape;437;p3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11</a:t>
              </a:r>
              <a:endParaRPr sz="700"/>
            </a:p>
          </p:txBody>
        </p:sp>
      </p:grpSp>
      <p:sp>
        <p:nvSpPr>
          <p:cNvPr id="438" name="Google Shape;438;p38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39" name="Google Shape;439;p38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440" name="Google Shape;440;p38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41" name="Google Shape;441;p38"/>
          <p:cNvSpPr/>
          <p:nvPr/>
        </p:nvSpPr>
        <p:spPr>
          <a:xfrm>
            <a:off x="1201500" y="575175"/>
            <a:ext cx="781200" cy="3063600"/>
          </a:xfrm>
          <a:prstGeom prst="bentArrow">
            <a:avLst>
              <a:gd fmla="val 25000" name="adj1"/>
              <a:gd fmla="val 25000" name="adj2"/>
              <a:gd fmla="val 25000" name="adj3"/>
              <a:gd fmla="val 43351" name="adj4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39"/>
          <p:cNvSpPr txBox="1"/>
          <p:nvPr/>
        </p:nvSpPr>
        <p:spPr>
          <a:xfrm>
            <a:off x="514350" y="438150"/>
            <a:ext cx="46983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DIRECTIONS</a:t>
            </a:r>
            <a:endParaRPr sz="700">
              <a:solidFill>
                <a:schemeClr val="dk1"/>
              </a:solidFill>
            </a:endParaRPr>
          </a:p>
        </p:txBody>
      </p:sp>
      <p:grpSp>
        <p:nvGrpSpPr>
          <p:cNvPr id="447" name="Google Shape;447;p39"/>
          <p:cNvGrpSpPr/>
          <p:nvPr/>
        </p:nvGrpSpPr>
        <p:grpSpPr>
          <a:xfrm>
            <a:off x="740917" y="1287510"/>
            <a:ext cx="4634583" cy="552704"/>
            <a:chOff x="740917" y="1287510"/>
            <a:chExt cx="4634583" cy="552704"/>
          </a:xfrm>
        </p:grpSpPr>
        <p:grpSp>
          <p:nvGrpSpPr>
            <p:cNvPr id="448" name="Google Shape;448;p39"/>
            <p:cNvGrpSpPr/>
            <p:nvPr/>
          </p:nvGrpSpPr>
          <p:grpSpPr>
            <a:xfrm>
              <a:off x="740917" y="1287510"/>
              <a:ext cx="552750" cy="552704"/>
              <a:chOff x="1704735" y="2780838"/>
              <a:chExt cx="1105500" cy="1105408"/>
            </a:xfrm>
          </p:grpSpPr>
          <p:grpSp>
            <p:nvGrpSpPr>
              <p:cNvPr id="449" name="Google Shape;449;p39"/>
              <p:cNvGrpSpPr/>
              <p:nvPr/>
            </p:nvGrpSpPr>
            <p:grpSpPr>
              <a:xfrm>
                <a:off x="1704735" y="2780838"/>
                <a:ext cx="1105408" cy="1105408"/>
                <a:chOff x="0" y="-56030"/>
                <a:chExt cx="812800" cy="812800"/>
              </a:xfrm>
            </p:grpSpPr>
            <p:sp>
              <p:nvSpPr>
                <p:cNvPr id="450" name="Google Shape;450;p39"/>
                <p:cNvSpPr/>
                <p:nvPr/>
              </p:nvSpPr>
              <p:spPr>
                <a:xfrm>
                  <a:off x="0" y="-5603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1" name="Google Shape;451;p39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52" name="Google Shape;452;p39"/>
              <p:cNvSpPr txBox="1"/>
              <p:nvPr/>
            </p:nvSpPr>
            <p:spPr>
              <a:xfrm>
                <a:off x="1704735" y="2954974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1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53" name="Google Shape;453;p39"/>
            <p:cNvSpPr txBox="1"/>
            <p:nvPr/>
          </p:nvSpPr>
          <p:spPr>
            <a:xfrm>
              <a:off x="1382800" y="1456162"/>
              <a:ext cx="39927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View each painting.</a:t>
              </a:r>
              <a:endParaRPr sz="1400"/>
            </a:p>
          </p:txBody>
        </p:sp>
      </p:grpSp>
      <p:grpSp>
        <p:nvGrpSpPr>
          <p:cNvPr id="454" name="Google Shape;454;p39"/>
          <p:cNvGrpSpPr/>
          <p:nvPr/>
        </p:nvGrpSpPr>
        <p:grpSpPr>
          <a:xfrm>
            <a:off x="740917" y="2214867"/>
            <a:ext cx="4634583" cy="646500"/>
            <a:chOff x="1704735" y="4702881"/>
            <a:chExt cx="9269165" cy="1293000"/>
          </a:xfrm>
        </p:grpSpPr>
        <p:grpSp>
          <p:nvGrpSpPr>
            <p:cNvPr id="455" name="Google Shape;455;p39"/>
            <p:cNvGrpSpPr/>
            <p:nvPr/>
          </p:nvGrpSpPr>
          <p:grpSpPr>
            <a:xfrm>
              <a:off x="1704735" y="4862980"/>
              <a:ext cx="1105500" cy="1105408"/>
              <a:chOff x="1704735" y="4837365"/>
              <a:chExt cx="1105500" cy="1105408"/>
            </a:xfrm>
          </p:grpSpPr>
          <p:grpSp>
            <p:nvGrpSpPr>
              <p:cNvPr id="456" name="Google Shape;456;p39"/>
              <p:cNvGrpSpPr/>
              <p:nvPr/>
            </p:nvGrpSpPr>
            <p:grpSpPr>
              <a:xfrm>
                <a:off x="1704735" y="4837365"/>
                <a:ext cx="1105408" cy="1105408"/>
                <a:chOff x="0" y="-56030"/>
                <a:chExt cx="812800" cy="812800"/>
              </a:xfrm>
            </p:grpSpPr>
            <p:sp>
              <p:nvSpPr>
                <p:cNvPr id="457" name="Google Shape;457;p39"/>
                <p:cNvSpPr/>
                <p:nvPr/>
              </p:nvSpPr>
              <p:spPr>
                <a:xfrm>
                  <a:off x="0" y="-5603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58" name="Google Shape;458;p39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59" name="Google Shape;459;p39"/>
              <p:cNvSpPr txBox="1"/>
              <p:nvPr/>
            </p:nvSpPr>
            <p:spPr>
              <a:xfrm>
                <a:off x="1704735" y="5011502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2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60" name="Google Shape;460;p39"/>
            <p:cNvSpPr txBox="1"/>
            <p:nvPr/>
          </p:nvSpPr>
          <p:spPr>
            <a:xfrm>
              <a:off x="2988500" y="4702881"/>
              <a:ext cx="7985400" cy="129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Identify (notice) how the people in the painting are portrayed. (Consider their dress, expressions, other items in the image.)</a:t>
              </a:r>
              <a:endParaRPr sz="1400"/>
            </a:p>
          </p:txBody>
        </p:sp>
      </p:grpSp>
      <p:grpSp>
        <p:nvGrpSpPr>
          <p:cNvPr id="461" name="Google Shape;461;p39"/>
          <p:cNvGrpSpPr/>
          <p:nvPr/>
        </p:nvGrpSpPr>
        <p:grpSpPr>
          <a:xfrm>
            <a:off x="740917" y="3236020"/>
            <a:ext cx="4634583" cy="646500"/>
            <a:chOff x="740917" y="3148588"/>
            <a:chExt cx="4634583" cy="646500"/>
          </a:xfrm>
        </p:grpSpPr>
        <p:grpSp>
          <p:nvGrpSpPr>
            <p:cNvPr id="462" name="Google Shape;462;p39"/>
            <p:cNvGrpSpPr/>
            <p:nvPr/>
          </p:nvGrpSpPr>
          <p:grpSpPr>
            <a:xfrm>
              <a:off x="740917" y="3195486"/>
              <a:ext cx="552750" cy="552704"/>
              <a:chOff x="1704735" y="6893895"/>
              <a:chExt cx="1105500" cy="1105408"/>
            </a:xfrm>
          </p:grpSpPr>
          <p:grpSp>
            <p:nvGrpSpPr>
              <p:cNvPr id="463" name="Google Shape;463;p39"/>
              <p:cNvGrpSpPr/>
              <p:nvPr/>
            </p:nvGrpSpPr>
            <p:grpSpPr>
              <a:xfrm>
                <a:off x="1704735" y="6893895"/>
                <a:ext cx="1105408" cy="1105408"/>
                <a:chOff x="0" y="0"/>
                <a:chExt cx="812800" cy="812800"/>
              </a:xfrm>
            </p:grpSpPr>
            <p:sp>
              <p:nvSpPr>
                <p:cNvPr id="464" name="Google Shape;464;p39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65" name="Google Shape;465;p39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66" name="Google Shape;466;p39"/>
              <p:cNvSpPr txBox="1"/>
              <p:nvPr/>
            </p:nvSpPr>
            <p:spPr>
              <a:xfrm>
                <a:off x="1704735" y="7068030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i="0" lang="en" sz="2500" u="none" cap="none" strike="noStrike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3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  <p:sp>
          <p:nvSpPr>
            <p:cNvPr id="467" name="Google Shape;467;p39"/>
            <p:cNvSpPr txBox="1"/>
            <p:nvPr/>
          </p:nvSpPr>
          <p:spPr>
            <a:xfrm>
              <a:off x="1382800" y="3148588"/>
              <a:ext cx="3992700" cy="646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Determine (think) the socioeconomic status of the people in the image. What elements convey that caste?</a:t>
              </a:r>
              <a:endParaRPr sz="1400"/>
            </a:p>
          </p:txBody>
        </p:sp>
      </p:grpSp>
      <p:grpSp>
        <p:nvGrpSpPr>
          <p:cNvPr id="468" name="Google Shape;468;p3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469" name="Google Shape;469;p3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470" name="Google Shape;470;p3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231F20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471" name="Google Shape;471;p3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472" name="Google Shape;472;p3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FFFFFF"/>
                  </a:solidFill>
                  <a:latin typeface="Halant"/>
                  <a:ea typeface="Halant"/>
                  <a:cs typeface="Halant"/>
                  <a:sym typeface="Halant"/>
                </a:rPr>
                <a:t>12</a:t>
              </a:r>
              <a:endParaRPr b="1" sz="2800">
                <a:solidFill>
                  <a:srgbClr val="FFFFFF"/>
                </a:solidFill>
                <a:latin typeface="Halant"/>
                <a:ea typeface="Halant"/>
                <a:cs typeface="Halant"/>
                <a:sym typeface="Halant"/>
              </a:endParaRPr>
            </a:p>
          </p:txBody>
        </p:sp>
      </p:grpSp>
      <p:sp>
        <p:nvSpPr>
          <p:cNvPr id="473" name="Google Shape;473;p39"/>
          <p:cNvSpPr/>
          <p:nvPr/>
        </p:nvSpPr>
        <p:spPr>
          <a:xfrm>
            <a:off x="4848773" y="43940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474" name="Google Shape;474;p39"/>
          <p:cNvSpPr/>
          <p:nvPr/>
        </p:nvSpPr>
        <p:spPr>
          <a:xfrm>
            <a:off x="782211" y="-820585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475" name="Google Shape;475;p39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476" name="Google Shape;476;p39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477" name="Google Shape;477;p39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8" name="Google Shape;478;p39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479" name="Google Shape;479;p39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480" name="Google Shape;480;p39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481" name="Google Shape;481;p39"/>
          <p:cNvGrpSpPr/>
          <p:nvPr/>
        </p:nvGrpSpPr>
        <p:grpSpPr>
          <a:xfrm>
            <a:off x="740917" y="4257173"/>
            <a:ext cx="4634583" cy="552704"/>
            <a:chOff x="740917" y="4257173"/>
            <a:chExt cx="4634583" cy="552704"/>
          </a:xfrm>
        </p:grpSpPr>
        <p:sp>
          <p:nvSpPr>
            <p:cNvPr id="482" name="Google Shape;482;p39"/>
            <p:cNvSpPr txBox="1"/>
            <p:nvPr/>
          </p:nvSpPr>
          <p:spPr>
            <a:xfrm>
              <a:off x="1382800" y="4425825"/>
              <a:ext cx="3992700" cy="21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>
                  <a:solidFill>
                    <a:srgbClr val="231F20"/>
                  </a:solidFill>
                  <a:latin typeface="Inter"/>
                  <a:ea typeface="Inter"/>
                  <a:cs typeface="Inter"/>
                  <a:sym typeface="Inter"/>
                </a:rPr>
                <a:t>Move to the next painting.</a:t>
              </a:r>
              <a:endParaRPr sz="1400"/>
            </a:p>
          </p:txBody>
        </p:sp>
        <p:grpSp>
          <p:nvGrpSpPr>
            <p:cNvPr id="483" name="Google Shape;483;p39"/>
            <p:cNvGrpSpPr/>
            <p:nvPr/>
          </p:nvGrpSpPr>
          <p:grpSpPr>
            <a:xfrm>
              <a:off x="740917" y="4257173"/>
              <a:ext cx="552750" cy="552704"/>
              <a:chOff x="1704735" y="6893895"/>
              <a:chExt cx="1105500" cy="1105408"/>
            </a:xfrm>
          </p:grpSpPr>
          <p:grpSp>
            <p:nvGrpSpPr>
              <p:cNvPr id="484" name="Google Shape;484;p39"/>
              <p:cNvGrpSpPr/>
              <p:nvPr/>
            </p:nvGrpSpPr>
            <p:grpSpPr>
              <a:xfrm>
                <a:off x="1704735" y="6893895"/>
                <a:ext cx="1105408" cy="1105408"/>
                <a:chOff x="0" y="0"/>
                <a:chExt cx="812800" cy="812800"/>
              </a:xfrm>
            </p:grpSpPr>
            <p:sp>
              <p:nvSpPr>
                <p:cNvPr id="485" name="Google Shape;485;p39"/>
                <p:cNvSpPr/>
                <p:nvPr/>
              </p:nvSpPr>
              <p:spPr>
                <a:xfrm>
                  <a:off x="0" y="0"/>
                  <a:ext cx="812800" cy="812800"/>
                </a:xfrm>
                <a:custGeom>
                  <a:rect b="b" l="l" r="r" t="t"/>
                  <a:pathLst>
                    <a:path extrusionOk="0" h="812800" w="812800">
                      <a:moveTo>
                        <a:pt x="406400" y="0"/>
                      </a:moveTo>
                      <a:cubicBezTo>
                        <a:pt x="181951" y="0"/>
                        <a:pt x="0" y="181951"/>
                        <a:pt x="0" y="406400"/>
                      </a:cubicBezTo>
                      <a:cubicBezTo>
                        <a:pt x="0" y="630849"/>
                        <a:pt x="181951" y="812800"/>
                        <a:pt x="406400" y="812800"/>
                      </a:cubicBezTo>
                      <a:cubicBezTo>
                        <a:pt x="630849" y="812800"/>
                        <a:pt x="812800" y="630849"/>
                        <a:pt x="812800" y="406400"/>
                      </a:cubicBezTo>
                      <a:cubicBezTo>
                        <a:pt x="812800" y="181951"/>
                        <a:pt x="630849" y="0"/>
                        <a:pt x="406400" y="0"/>
                      </a:cubicBezTo>
                      <a:close/>
                    </a:path>
                  </a:pathLst>
                </a:custGeom>
                <a:solidFill>
                  <a:srgbClr val="231F20"/>
                </a:solidFill>
                <a:ln>
                  <a:noFill/>
                </a:ln>
              </p:spPr>
              <p:txBody>
                <a:bodyPr anchorCtr="0" anchor="ctr" bIns="45725" lIns="45725" spcFirstLastPara="1" rIns="45725" wrap="square" tIns="45725">
                  <a:noAutofit/>
                </a:bodyPr>
                <a:lstStyle/>
                <a:p>
                  <a:pPr indent="0" lvl="0" marL="0" rtl="0" algn="l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/>
                </a:p>
              </p:txBody>
            </p:sp>
            <p:sp>
              <p:nvSpPr>
                <p:cNvPr id="486" name="Google Shape;486;p39"/>
                <p:cNvSpPr txBox="1"/>
                <p:nvPr/>
              </p:nvSpPr>
              <p:spPr>
                <a:xfrm>
                  <a:off x="76200" y="38100"/>
                  <a:ext cx="660300" cy="69840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anchorCtr="0" anchor="ctr" bIns="25400" lIns="25400" spcFirstLastPara="1" rIns="25400" wrap="square" tIns="25400">
                  <a:noAutofit/>
                </a:bodyPr>
                <a:lstStyle/>
                <a:p>
                  <a:pPr indent="0" lvl="0" marL="0" marR="0" rtl="0" algn="ctr">
                    <a:lnSpc>
                      <a:spcPct val="147722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0" i="0" sz="900" u="none" cap="none" strike="noStrik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  <p:sp>
            <p:nvSpPr>
              <p:cNvPr id="487" name="Google Shape;487;p39"/>
              <p:cNvSpPr txBox="1"/>
              <p:nvPr/>
            </p:nvSpPr>
            <p:spPr>
              <a:xfrm>
                <a:off x="1704735" y="7068030"/>
                <a:ext cx="1105500" cy="769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0" lIns="0" spcFirstLastPara="1" rIns="0" wrap="square" tIns="0">
                <a:spAutoFit/>
              </a:bodyPr>
              <a:lstStyle/>
              <a:p>
                <a:pPr indent="0" lvl="0" marL="0" marR="0" rtl="0" algn="ctr">
                  <a:lnSpc>
                    <a:spcPct val="140008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b="1" lang="en" sz="2500">
                    <a:solidFill>
                      <a:schemeClr val="lt1"/>
                    </a:solidFill>
                    <a:latin typeface="Halant"/>
                    <a:ea typeface="Halant"/>
                    <a:cs typeface="Halant"/>
                    <a:sym typeface="Halant"/>
                  </a:rPr>
                  <a:t>4</a:t>
                </a:r>
                <a:endParaRPr sz="700">
                  <a:solidFill>
                    <a:schemeClr val="lt1"/>
                  </a:solidFill>
                </a:endParaRPr>
              </a:p>
            </p:txBody>
          </p:sp>
        </p:grpSp>
      </p:grpSp>
      <p:pic>
        <p:nvPicPr>
          <p:cNvPr id="488" name="Google Shape;488;p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58070" y="122780"/>
            <a:ext cx="3053227" cy="1717451"/>
          </a:xfrm>
          <a:prstGeom prst="rect">
            <a:avLst/>
          </a:prstGeom>
          <a:noFill/>
          <a:ln>
            <a:noFill/>
          </a:ln>
        </p:spPr>
      </p:pic>
      <p:sp>
        <p:nvSpPr>
          <p:cNvPr id="489" name="Google Shape;489;p39"/>
          <p:cNvSpPr txBox="1"/>
          <p:nvPr/>
        </p:nvSpPr>
        <p:spPr>
          <a:xfrm>
            <a:off x="4814450" y="1887600"/>
            <a:ext cx="3003300" cy="27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0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We have 8 total sources for this gallery walk.</a:t>
            </a:r>
            <a:endParaRPr i="1" sz="10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90" name="Google Shape;490;p39"/>
          <p:cNvPicPr preferRelativeResize="0"/>
          <p:nvPr/>
        </p:nvPicPr>
        <p:blipFill rotWithShape="1">
          <a:blip r:embed="rId5">
            <a:alphaModFix/>
          </a:blip>
          <a:srcRect b="0" l="24397" r="24433" t="0"/>
          <a:stretch/>
        </p:blipFill>
        <p:spPr>
          <a:xfrm>
            <a:off x="5511251" y="2417200"/>
            <a:ext cx="1909350" cy="2486972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491" name="Google Shape;491;p39"/>
          <p:cNvPicPr preferRelativeResize="0"/>
          <p:nvPr/>
        </p:nvPicPr>
        <p:blipFill rotWithShape="1">
          <a:blip r:embed="rId6">
            <a:alphaModFix/>
          </a:blip>
          <a:srcRect b="7793" l="0" r="0" t="8130"/>
          <a:stretch/>
        </p:blipFill>
        <p:spPr>
          <a:xfrm>
            <a:off x="6589800" y="3441650"/>
            <a:ext cx="2441800" cy="1368225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5" name="Shape 4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Google Shape;496;p40"/>
          <p:cNvSpPr txBox="1"/>
          <p:nvPr/>
        </p:nvSpPr>
        <p:spPr>
          <a:xfrm>
            <a:off x="152400" y="204875"/>
            <a:ext cx="2866200" cy="443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Source 1</a:t>
            </a:r>
            <a:endParaRPr b="1" sz="30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Unknown artist, “Casta Painting,” </a:t>
            </a:r>
            <a:r>
              <a:rPr lang="en" sz="1200">
                <a:solidFill>
                  <a:schemeClr val="dk1"/>
                </a:solidFill>
                <a:highlight>
                  <a:schemeClr val="lt1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497" name="Google Shape;497;p4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8549" y="2054613"/>
            <a:ext cx="1995725" cy="281233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8" name="Google Shape;498;p40"/>
          <p:cNvPicPr preferRelativeResize="0"/>
          <p:nvPr/>
        </p:nvPicPr>
        <p:blipFill rotWithShape="1">
          <a:blip r:embed="rId4">
            <a:alphaModFix/>
          </a:blip>
          <a:srcRect b="75913" l="0" r="75250" t="0"/>
          <a:stretch/>
        </p:blipFill>
        <p:spPr>
          <a:xfrm>
            <a:off x="3878650" y="362850"/>
            <a:ext cx="2766999" cy="3794849"/>
          </a:xfrm>
          <a:prstGeom prst="rect">
            <a:avLst/>
          </a:prstGeom>
          <a:noFill/>
          <a:ln>
            <a:noFill/>
          </a:ln>
        </p:spPr>
      </p:pic>
      <p:sp>
        <p:nvSpPr>
          <p:cNvPr id="499" name="Google Shape;499;p40"/>
          <p:cNvSpPr/>
          <p:nvPr/>
        </p:nvSpPr>
        <p:spPr>
          <a:xfrm>
            <a:off x="369925" y="1972000"/>
            <a:ext cx="603000" cy="804000"/>
          </a:xfrm>
          <a:prstGeom prst="rect">
            <a:avLst/>
          </a:prstGeom>
          <a:noFill/>
          <a:ln cap="flat" cmpd="sng" w="381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0" name="Google Shape;500;p40"/>
          <p:cNvSpPr/>
          <p:nvPr/>
        </p:nvSpPr>
        <p:spPr>
          <a:xfrm>
            <a:off x="658300" y="1666150"/>
            <a:ext cx="3142800" cy="340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1" name="Google Shape;501;p40"/>
          <p:cNvSpPr txBox="1"/>
          <p:nvPr/>
        </p:nvSpPr>
        <p:spPr>
          <a:xfrm>
            <a:off x="6818975" y="983075"/>
            <a:ext cx="20709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#1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Father: Spanish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Mother: Indigenous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1"/>
                </a:solidFill>
                <a:latin typeface="Halant"/>
                <a:ea typeface="Halant"/>
                <a:cs typeface="Halant"/>
                <a:sym typeface="Halant"/>
              </a:rPr>
              <a:t>Child: Mestizo</a:t>
            </a:r>
            <a:endParaRPr sz="1800">
              <a:solidFill>
                <a:schemeClr val="dk1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5" name="Shape 5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6" name="Google Shape;506;p41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507" name="Google Shape;507;p4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508" name="Google Shape;508;p4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509" name="Google Shape;509;p4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510" name="Google Shape;510;p4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1" name="Google Shape;511;p4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512" name="Google Shape;512;p4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513" name="Google Shape;513;p4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514" name="Google Shape;514;p41"/>
          <p:cNvSpPr txBox="1"/>
          <p:nvPr/>
        </p:nvSpPr>
        <p:spPr>
          <a:xfrm>
            <a:off x="1276990" y="2173288"/>
            <a:ext cx="6590100" cy="1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/>
          </a:p>
        </p:txBody>
      </p:sp>
      <p:grpSp>
        <p:nvGrpSpPr>
          <p:cNvPr id="515" name="Google Shape;515;p4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516" name="Google Shape;516;p4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517" name="Google Shape;517;p4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518" name="Google Shape;518;p4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519" name="Google Shape;519;p4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13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520" name="Google Shape;520;p41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521" name="Google Shape;521;p41"/>
          <p:cNvSpPr txBox="1"/>
          <p:nvPr/>
        </p:nvSpPr>
        <p:spPr>
          <a:xfrm>
            <a:off x="2618950" y="133700"/>
            <a:ext cx="4750200" cy="40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Halant"/>
              <a:ea typeface="Halant"/>
              <a:cs typeface="Halant"/>
              <a:sym typeface="Halant"/>
            </a:endParaRPr>
          </a:p>
        </p:txBody>
      </p:sp>
      <p:sp>
        <p:nvSpPr>
          <p:cNvPr id="522" name="Google Shape;522;p41"/>
          <p:cNvSpPr txBox="1"/>
          <p:nvPr/>
        </p:nvSpPr>
        <p:spPr>
          <a:xfrm>
            <a:off x="301425" y="1068100"/>
            <a:ext cx="4952700" cy="35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AutoNum type="arabicPeriod"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were the groups at the top of the Caste </a:t>
            </a: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hierarchy portrayed compared to those towards the bottom?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AutoNum type="arabicPeriod"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were gender roles portrayed in the images?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AutoNum type="arabicPeriod"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were socio-economic positions portrayed in the images?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Inter"/>
              <a:buAutoNum type="arabicPeriod"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Why do you think there were so many different racial categorizations in the Caste system?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0200" lvl="0" marL="457200" rtl="0" algn="l">
              <a:spcBef>
                <a:spcPts val="1000"/>
              </a:spcBef>
              <a:spcAft>
                <a:spcPts val="1000"/>
              </a:spcAft>
              <a:buClr>
                <a:schemeClr val="dk1"/>
              </a:buClr>
              <a:buSzPts val="1600"/>
              <a:buFont typeface="Inter"/>
              <a:buAutoNum type="arabicPeriod"/>
            </a:pPr>
            <a:r>
              <a:rPr lang="en" sz="16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What did you notice about the naming conventions of the different groups?</a:t>
            </a:r>
            <a:endParaRPr sz="16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3" name="Google Shape;523;p41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FINAL REFLECTION</a:t>
            </a:r>
            <a:endParaRPr sz="700"/>
          </a:p>
        </p:txBody>
      </p:sp>
      <p:grpSp>
        <p:nvGrpSpPr>
          <p:cNvPr id="524" name="Google Shape;524;p41"/>
          <p:cNvGrpSpPr/>
          <p:nvPr/>
        </p:nvGrpSpPr>
        <p:grpSpPr>
          <a:xfrm>
            <a:off x="5417846" y="1146257"/>
            <a:ext cx="2944583" cy="2296282"/>
            <a:chOff x="5376825" y="1512437"/>
            <a:chExt cx="3094350" cy="2481394"/>
          </a:xfrm>
        </p:grpSpPr>
        <p:sp>
          <p:nvSpPr>
            <p:cNvPr id="525" name="Google Shape;525;p41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6" name="Google Shape;526;p41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7" name="Google Shape;527;p41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8" name="Google Shape;528;p41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29" name="Google Shape;529;p41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0" name="Google Shape;530;p41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31" name="Google Shape;531;p41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532" name="Google Shape;532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33" name="Google Shape;533;p41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/>
          <p:nvPr/>
        </p:nvSpPr>
        <p:spPr>
          <a:xfrm>
            <a:off x="895670" y="1981390"/>
            <a:ext cx="73527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600"/>
              <a:buNone/>
            </a:pPr>
            <a:r>
              <a:rPr i="1" lang="en" sz="25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How did social hierarchies develop in Spanish America and what lasting impacts did they have?</a:t>
            </a:r>
            <a:endParaRPr i="1" sz="25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4" name="Google Shape;164;p28"/>
          <p:cNvSpPr/>
          <p:nvPr/>
        </p:nvSpPr>
        <p:spPr>
          <a:xfrm>
            <a:off x="6882084" y="359939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grpSp>
        <p:nvGrpSpPr>
          <p:cNvPr id="165" name="Google Shape;165;p28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66" name="Google Shape;166;p28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67" name="Google Shape;167;p28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68" name="Google Shape;168;p28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69" name="Google Shape;169;p28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70" name="Google Shape;170;p28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71" name="Google Shape;171;p28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172" name="Google Shape;172;p28"/>
          <p:cNvSpPr txBox="1"/>
          <p:nvPr/>
        </p:nvSpPr>
        <p:spPr>
          <a:xfrm>
            <a:off x="1276990" y="9715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SUPPORTING QUESTION</a:t>
            </a:r>
            <a:endParaRPr sz="700"/>
          </a:p>
        </p:txBody>
      </p:sp>
      <p:grpSp>
        <p:nvGrpSpPr>
          <p:cNvPr id="173" name="Google Shape;173;p28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74" name="Google Shape;174;p28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75" name="Google Shape;175;p28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38E0A4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76" name="Google Shape;176;p28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77" name="Google Shape;177;p28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lt1"/>
                  </a:solidFill>
                  <a:latin typeface="Halant"/>
                  <a:ea typeface="Halant"/>
                  <a:cs typeface="Halant"/>
                  <a:sym typeface="Halant"/>
                </a:rPr>
                <a:t>1</a:t>
              </a:r>
              <a:endParaRPr sz="700">
                <a:solidFill>
                  <a:schemeClr val="lt1"/>
                </a:solidFill>
              </a:endParaRPr>
            </a:p>
          </p:txBody>
        </p:sp>
      </p:grpSp>
      <p:sp>
        <p:nvSpPr>
          <p:cNvPr id="178" name="Google Shape;178;p28"/>
          <p:cNvSpPr/>
          <p:nvPr/>
        </p:nvSpPr>
        <p:spPr>
          <a:xfrm>
            <a:off x="-1313786" y="-366668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9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84" name="Google Shape;184;p29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CLASS DISCUSSION</a:t>
            </a:r>
            <a:endParaRPr sz="700"/>
          </a:p>
        </p:txBody>
      </p:sp>
      <p:grpSp>
        <p:nvGrpSpPr>
          <p:cNvPr id="185" name="Google Shape;185;p29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186" name="Google Shape;186;p29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187" name="Google Shape;187;p29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188" name="Google Shape;188;p29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89" name="Google Shape;189;p29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2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190" name="Google Shape;190;p29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191" name="Google Shape;191;p29"/>
          <p:cNvSpPr txBox="1"/>
          <p:nvPr/>
        </p:nvSpPr>
        <p:spPr>
          <a:xfrm>
            <a:off x="452425" y="1295600"/>
            <a:ext cx="4812900" cy="329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stands out to you from the Casta </a:t>
            </a: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paintings?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How might a caste system impact someone’s daily life?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Why do you think societies create systems that divide people into categories or groups?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6195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100"/>
              <a:buFont typeface="Inter"/>
              <a:buChar char="●"/>
            </a:pPr>
            <a:r>
              <a:rPr lang="en" sz="21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What would you like to know about the Spanish caste system?</a:t>
            </a:r>
            <a:endParaRPr sz="21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92" name="Google Shape;192;p29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193" name="Google Shape;193;p29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194" name="Google Shape;194;p29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195" name="Google Shape;195;p29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196" name="Google Shape;196;p29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197" name="Google Shape;197;p29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198" name="Google Shape;198;p29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grpSp>
        <p:nvGrpSpPr>
          <p:cNvPr id="199" name="Google Shape;199;p29"/>
          <p:cNvGrpSpPr/>
          <p:nvPr/>
        </p:nvGrpSpPr>
        <p:grpSpPr>
          <a:xfrm>
            <a:off x="5417846" y="1146257"/>
            <a:ext cx="2944583" cy="2296282"/>
            <a:chOff x="5376825" y="1512437"/>
            <a:chExt cx="3094350" cy="2481394"/>
          </a:xfrm>
        </p:grpSpPr>
        <p:sp>
          <p:nvSpPr>
            <p:cNvPr id="200" name="Google Shape;200;p29"/>
            <p:cNvSpPr/>
            <p:nvPr/>
          </p:nvSpPr>
          <p:spPr>
            <a:xfrm>
              <a:off x="537682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1" name="Google Shape;201;p29"/>
            <p:cNvSpPr/>
            <p:nvPr/>
          </p:nvSpPr>
          <p:spPr>
            <a:xfrm>
              <a:off x="5436814" y="2335760"/>
              <a:ext cx="4653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2" name="Google Shape;202;p29"/>
            <p:cNvSpPr/>
            <p:nvPr/>
          </p:nvSpPr>
          <p:spPr>
            <a:xfrm>
              <a:off x="7962533" y="2335739"/>
              <a:ext cx="432000" cy="1119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3" name="Google Shape;203;p29"/>
            <p:cNvSpPr/>
            <p:nvPr/>
          </p:nvSpPr>
          <p:spPr>
            <a:xfrm rot="-5400000">
              <a:off x="5859814" y="2686815"/>
              <a:ext cx="345300" cy="11913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4" name="Google Shape;204;p29"/>
            <p:cNvSpPr/>
            <p:nvPr/>
          </p:nvSpPr>
          <p:spPr>
            <a:xfrm rot="-5400000">
              <a:off x="7669031" y="2729508"/>
              <a:ext cx="345300" cy="11058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5" name="Google Shape;205;p29"/>
            <p:cNvSpPr/>
            <p:nvPr/>
          </p:nvSpPr>
          <p:spPr>
            <a:xfrm>
              <a:off x="6162670" y="3109731"/>
              <a:ext cx="4653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06" name="Google Shape;206;p29"/>
            <p:cNvSpPr/>
            <p:nvPr/>
          </p:nvSpPr>
          <p:spPr>
            <a:xfrm>
              <a:off x="7256450" y="3109685"/>
              <a:ext cx="432000" cy="884100"/>
            </a:xfrm>
            <a:prstGeom prst="roundRect">
              <a:avLst>
                <a:gd fmla="val 16667" name="adj"/>
              </a:avLst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pic>
          <p:nvPicPr>
            <p:cNvPr id="207" name="Google Shape;207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6221237" y="1512437"/>
              <a:ext cx="1310975" cy="1310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08" name="Google Shape;208;p29"/>
            <p:cNvSpPr/>
            <p:nvPr/>
          </p:nvSpPr>
          <p:spPr>
            <a:xfrm>
              <a:off x="7885875" y="1691400"/>
              <a:ext cx="585300" cy="540300"/>
            </a:xfrm>
            <a:prstGeom prst="ellipse">
              <a:avLst/>
            </a:prstGeom>
            <a:solidFill>
              <a:srgbClr val="000000"/>
            </a:solidFill>
            <a:ln cap="flat" cmpd="sng" w="9525">
              <a:solidFill>
                <a:srgbClr val="000000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30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14" name="Google Shape;214;p30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CASTA SYSTEM</a:t>
            </a:r>
            <a:endParaRPr sz="700"/>
          </a:p>
        </p:txBody>
      </p:sp>
      <p:grpSp>
        <p:nvGrpSpPr>
          <p:cNvPr id="215" name="Google Shape;215;p30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16" name="Google Shape;216;p30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17" name="Google Shape;217;p30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18" name="Google Shape;218;p30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19" name="Google Shape;219;p30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3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20" name="Google Shape;220;p30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21" name="Google Shape;221;p30"/>
          <p:cNvSpPr txBox="1"/>
          <p:nvPr/>
        </p:nvSpPr>
        <p:spPr>
          <a:xfrm>
            <a:off x="452424" y="1143200"/>
            <a:ext cx="4613400" cy="34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Interactions of European, Indigenous, and African peoples in the Americas led to interracial couples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Very few Spanish women went to the Americas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○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Power imbalances between Spanish men and Indigenous and African women 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New social hierarchy based on race and ancestry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Skin color influenced power and status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Caste influenced access to education, employment, and social mobility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22" name="Google Shape;222;p30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23" name="Google Shape;223;p30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24" name="Google Shape;224;p30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25" name="Google Shape;225;p30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26" name="Google Shape;226;p30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27" name="Google Shape;227;p30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28" name="Google Shape;228;p30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sp>
        <p:nvSpPr>
          <p:cNvPr id="229" name="Google Shape;229;p30"/>
          <p:cNvSpPr txBox="1"/>
          <p:nvPr/>
        </p:nvSpPr>
        <p:spPr>
          <a:xfrm>
            <a:off x="4918900" y="3934725"/>
            <a:ext cx="3792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Inter"/>
                <a:ea typeface="Inter"/>
                <a:cs typeface="Inter"/>
                <a:sym typeface="Inter"/>
              </a:rPr>
              <a:t>Source: Unknown artist, “Casta Painting,” </a:t>
            </a:r>
            <a:r>
              <a:rPr lang="en" sz="1200">
                <a:solidFill>
                  <a:srgbClr val="000000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Museo Nacional del Virreinato, Tepotzotlán, Mexico, Public Domain.</a:t>
            </a:r>
            <a:endParaRPr sz="1200">
              <a:solidFill>
                <a:srgbClr val="00000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pic>
        <p:nvPicPr>
          <p:cNvPr id="230" name="Google Shape;230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3849" y="1084638"/>
            <a:ext cx="1995725" cy="28123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4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1"/>
          <p:cNvSpPr/>
          <p:nvPr/>
        </p:nvSpPr>
        <p:spPr>
          <a:xfrm>
            <a:off x="6491430" y="3352077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36" name="Google Shape;236;p31"/>
          <p:cNvSpPr txBox="1"/>
          <p:nvPr/>
        </p:nvSpPr>
        <p:spPr>
          <a:xfrm>
            <a:off x="1276990" y="438150"/>
            <a:ext cx="6590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CASTA SYSTEM</a:t>
            </a:r>
            <a:endParaRPr sz="700"/>
          </a:p>
        </p:txBody>
      </p:sp>
      <p:grpSp>
        <p:nvGrpSpPr>
          <p:cNvPr id="237" name="Google Shape;237;p31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38" name="Google Shape;238;p31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39" name="Google Shape;239;p31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40" name="Google Shape;240;p31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1" name="Google Shape;241;p31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chemeClr val="dk1"/>
                  </a:solidFill>
                  <a:latin typeface="Halant"/>
                  <a:ea typeface="Halant"/>
                  <a:cs typeface="Halant"/>
                  <a:sym typeface="Halant"/>
                </a:rPr>
                <a:t>4</a:t>
              </a:r>
              <a:endParaRPr sz="700">
                <a:solidFill>
                  <a:schemeClr val="dk1"/>
                </a:solidFill>
              </a:endParaRPr>
            </a:p>
          </p:txBody>
        </p:sp>
      </p:grpSp>
      <p:sp>
        <p:nvSpPr>
          <p:cNvPr id="242" name="Google Shape;242;p31"/>
          <p:cNvSpPr/>
          <p:nvPr/>
        </p:nvSpPr>
        <p:spPr>
          <a:xfrm>
            <a:off x="-1741340" y="-105096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43" name="Google Shape;243;p31"/>
          <p:cNvSpPr txBox="1"/>
          <p:nvPr/>
        </p:nvSpPr>
        <p:spPr>
          <a:xfrm>
            <a:off x="3202225" y="1448000"/>
            <a:ext cx="5840400" cy="2411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Place in the social hierarchy determined at time of baptism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Could move up in the hierarchy through intermarriage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>
                <a:srgbClr val="231F20"/>
              </a:buClr>
              <a:buSzPts val="2000"/>
              <a:buFont typeface="Inter"/>
              <a:buChar char="●"/>
            </a:pPr>
            <a:r>
              <a:rPr lang="en" sz="20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Those at the bottom of the pyramid paid the most taxes and tribute, although they were least able to afford them</a:t>
            </a:r>
            <a:endParaRPr sz="20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44" name="Google Shape;244;p31"/>
          <p:cNvGrpSpPr/>
          <p:nvPr/>
        </p:nvGrpSpPr>
        <p:grpSpPr>
          <a:xfrm>
            <a:off x="-127008" y="4615004"/>
            <a:ext cx="9398022" cy="468724"/>
            <a:chOff x="204" y="0"/>
            <a:chExt cx="25061391" cy="1249931"/>
          </a:xfrm>
        </p:grpSpPr>
        <p:grpSp>
          <p:nvGrpSpPr>
            <p:cNvPr id="245" name="Google Shape;245;p31"/>
            <p:cNvGrpSpPr/>
            <p:nvPr/>
          </p:nvGrpSpPr>
          <p:grpSpPr>
            <a:xfrm rot="5400000">
              <a:off x="12002369" y="-11663474"/>
              <a:ext cx="1249931" cy="24576878"/>
              <a:chOff x="0" y="-38100"/>
              <a:chExt cx="246900" cy="4854692"/>
            </a:xfrm>
          </p:grpSpPr>
          <p:sp>
            <p:nvSpPr>
              <p:cNvPr id="246" name="Google Shape;246;p31"/>
              <p:cNvSpPr/>
              <p:nvPr/>
            </p:nvSpPr>
            <p:spPr>
              <a:xfrm>
                <a:off x="0" y="0"/>
                <a:ext cx="246798" cy="4816592"/>
              </a:xfrm>
              <a:custGeom>
                <a:rect b="b" l="l" r="r" t="t"/>
                <a:pathLst>
                  <a:path extrusionOk="0" h="4816592" w="246798">
                    <a:moveTo>
                      <a:pt x="0" y="0"/>
                    </a:moveTo>
                    <a:lnTo>
                      <a:pt x="246798" y="0"/>
                    </a:lnTo>
                    <a:lnTo>
                      <a:pt x="246798" y="4816592"/>
                    </a:lnTo>
                    <a:lnTo>
                      <a:pt x="0" y="4816592"/>
                    </a:lnTo>
                    <a:close/>
                  </a:path>
                </a:pathLst>
              </a:custGeom>
              <a:solidFill>
                <a:srgbClr val="EFFEF9"/>
              </a:solidFill>
              <a:ln>
                <a:noFill/>
              </a:ln>
            </p:spPr>
          </p:sp>
          <p:sp>
            <p:nvSpPr>
              <p:cNvPr id="247" name="Google Shape;247;p31"/>
              <p:cNvSpPr txBox="1"/>
              <p:nvPr/>
            </p:nvSpPr>
            <p:spPr>
              <a:xfrm>
                <a:off x="0" y="-38100"/>
                <a:ext cx="246900" cy="48546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48" name="Google Shape;248;p31"/>
            <p:cNvSpPr txBox="1"/>
            <p:nvPr/>
          </p:nvSpPr>
          <p:spPr>
            <a:xfrm>
              <a:off x="7951598" y="305302"/>
              <a:ext cx="9176100" cy="574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39963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" sz="1400" u="none" cap="none" strike="noStrike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© Thinking Nation </a:t>
              </a:r>
              <a:r>
                <a:rPr b="1" lang="en" sz="14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2025</a:t>
              </a:r>
              <a:endParaRPr sz="700"/>
            </a:p>
          </p:txBody>
        </p:sp>
        <p:cxnSp>
          <p:nvCxnSpPr>
            <p:cNvPr id="249" name="Google Shape;249;p31"/>
            <p:cNvCxnSpPr/>
            <p:nvPr/>
          </p:nvCxnSpPr>
          <p:spPr>
            <a:xfrm>
              <a:off x="204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50" name="Google Shape;250;p31"/>
            <p:cNvCxnSpPr/>
            <p:nvPr/>
          </p:nvCxnSpPr>
          <p:spPr>
            <a:xfrm>
              <a:off x="15587895" y="612007"/>
              <a:ext cx="9473700" cy="25500"/>
            </a:xfrm>
            <a:prstGeom prst="straightConnector1">
              <a:avLst/>
            </a:prstGeom>
            <a:noFill/>
            <a:ln cap="flat" cmpd="sng" w="152400">
              <a:solidFill>
                <a:srgbClr val="231F20"/>
              </a:solidFill>
              <a:prstDash val="solid"/>
              <a:round/>
              <a:headEnd len="sm" w="sm" type="none"/>
              <a:tailEnd len="sm" w="sm" type="none"/>
            </a:ln>
          </p:spPr>
        </p:cxnSp>
      </p:grpSp>
      <p:pic>
        <p:nvPicPr>
          <p:cNvPr id="251" name="Google Shape;251;p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8050" y="1173488"/>
            <a:ext cx="2087474" cy="264412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1"/>
          <p:cNvSpPr txBox="1"/>
          <p:nvPr/>
        </p:nvSpPr>
        <p:spPr>
          <a:xfrm>
            <a:off x="298050" y="3859400"/>
            <a:ext cx="3792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Source: </a:t>
            </a:r>
            <a:r>
              <a:rPr lang="en"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Miguel Cabrera, “</a:t>
            </a:r>
            <a:r>
              <a:rPr lang="en" sz="1200">
                <a:solidFill>
                  <a:schemeClr val="dk1"/>
                </a:solidFill>
                <a:highlight>
                  <a:srgbClr val="FFFFFF"/>
                </a:highlight>
                <a:latin typeface="Inter"/>
                <a:ea typeface="Inter"/>
                <a:cs typeface="Inter"/>
                <a:sym typeface="Inter"/>
              </a:rPr>
              <a:t>A Spanish (español) father, Mestiza (mixed Spanish-Indian) mother, and their Castiza daughter, Public Domain.</a:t>
            </a:r>
            <a:endParaRPr sz="1200"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7" name="Google Shape;257;p32"/>
          <p:cNvGrpSpPr/>
          <p:nvPr/>
        </p:nvGrpSpPr>
        <p:grpSpPr>
          <a:xfrm>
            <a:off x="4919547" y="3519832"/>
            <a:ext cx="3325701" cy="1293380"/>
            <a:chOff x="0" y="-38100"/>
            <a:chExt cx="1751844" cy="681300"/>
          </a:xfrm>
        </p:grpSpPr>
        <p:sp>
          <p:nvSpPr>
            <p:cNvPr id="258" name="Google Shape;258;p32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32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0" name="Google Shape;260;p32"/>
          <p:cNvSpPr txBox="1"/>
          <p:nvPr/>
        </p:nvSpPr>
        <p:spPr>
          <a:xfrm>
            <a:off x="5180399" y="3794567"/>
            <a:ext cx="2900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Held the most powerful positions in government and administration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61" name="Google Shape;261;p32"/>
          <p:cNvSpPr/>
          <p:nvPr/>
        </p:nvSpPr>
        <p:spPr>
          <a:xfrm>
            <a:off x="4790875" y="32373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32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PENINSULARES</a:t>
            </a:r>
            <a:endParaRPr sz="700"/>
          </a:p>
        </p:txBody>
      </p:sp>
      <p:sp>
        <p:nvSpPr>
          <p:cNvPr id="263" name="Google Shape;263;p32"/>
          <p:cNvSpPr txBox="1"/>
          <p:nvPr/>
        </p:nvSpPr>
        <p:spPr>
          <a:xfrm>
            <a:off x="4858269" y="32727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264" name="Google Shape;264;p32"/>
          <p:cNvSpPr txBox="1"/>
          <p:nvPr/>
        </p:nvSpPr>
        <p:spPr>
          <a:xfrm>
            <a:off x="4943264" y="1505853"/>
            <a:ext cx="3345900" cy="11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Spaniards born in Spain who migrated to Spanish America were at the top of the Casta System</a:t>
            </a:r>
            <a:endParaRPr sz="700"/>
          </a:p>
        </p:txBody>
      </p:sp>
      <p:grpSp>
        <p:nvGrpSpPr>
          <p:cNvPr id="265" name="Google Shape;265;p32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266" name="Google Shape;266;p32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67" name="Google Shape;267;p32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68" name="Google Shape;268;p32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269" name="Google Shape;269;p32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70" name="Google Shape;270;p32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71" name="Google Shape;271;p32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72" name="Google Shape;272;p32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273" name="Google Shape;273;p32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274" name="Google Shape;274;p32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275" name="Google Shape;275;p32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5</a:t>
              </a:r>
              <a:endParaRPr sz="700"/>
            </a:p>
          </p:txBody>
        </p:sp>
      </p:grpSp>
      <p:sp>
        <p:nvSpPr>
          <p:cNvPr id="276" name="Google Shape;276;p32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277" name="Google Shape;277;p32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278" name="Google Shape;278;p32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79" name="Google Shape;279;p32"/>
          <p:cNvSpPr/>
          <p:nvPr/>
        </p:nvSpPr>
        <p:spPr>
          <a:xfrm>
            <a:off x="1973025" y="965100"/>
            <a:ext cx="468900" cy="954000"/>
          </a:xfrm>
          <a:prstGeom prst="bentArrow">
            <a:avLst>
              <a:gd fmla="val 25000" name="adj1"/>
              <a:gd fmla="val 25000" name="adj2"/>
              <a:gd fmla="val 25000" name="adj3"/>
              <a:gd fmla="val 43750" name="adj4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4" name="Google Shape;284;p33"/>
          <p:cNvGrpSpPr/>
          <p:nvPr/>
        </p:nvGrpSpPr>
        <p:grpSpPr>
          <a:xfrm>
            <a:off x="4919547" y="3596032"/>
            <a:ext cx="3325701" cy="1293380"/>
            <a:chOff x="0" y="-38100"/>
            <a:chExt cx="1751844" cy="681300"/>
          </a:xfrm>
        </p:grpSpPr>
        <p:sp>
          <p:nvSpPr>
            <p:cNvPr id="285" name="Google Shape;285;p33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86" name="Google Shape;286;p33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87" name="Google Shape;287;p33"/>
          <p:cNvSpPr txBox="1"/>
          <p:nvPr/>
        </p:nvSpPr>
        <p:spPr>
          <a:xfrm>
            <a:off x="5180399" y="3870767"/>
            <a:ext cx="2900700" cy="69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Held high status but could not occupy the same positions as the Peninsulares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288" name="Google Shape;288;p33"/>
          <p:cNvSpPr/>
          <p:nvPr/>
        </p:nvSpPr>
        <p:spPr>
          <a:xfrm>
            <a:off x="4790875" y="33135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p33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CRIOLLES</a:t>
            </a:r>
            <a:endParaRPr sz="700"/>
          </a:p>
        </p:txBody>
      </p:sp>
      <p:sp>
        <p:nvSpPr>
          <p:cNvPr id="290" name="Google Shape;290;p33"/>
          <p:cNvSpPr txBox="1"/>
          <p:nvPr/>
        </p:nvSpPr>
        <p:spPr>
          <a:xfrm>
            <a:off x="4858269" y="33489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291" name="Google Shape;291;p33"/>
          <p:cNvSpPr txBox="1"/>
          <p:nvPr/>
        </p:nvSpPr>
        <p:spPr>
          <a:xfrm>
            <a:off x="4943264" y="1201053"/>
            <a:ext cx="3345900" cy="209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 </a:t>
            </a: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Spanish descent who were born in the New World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Often wealthy landowners, merchants, etc.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Frustrated with power of peninsulares 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700"/>
              <a:buFont typeface="Inter"/>
              <a:buChar char="●"/>
            </a:pPr>
            <a:r>
              <a:rPr lang="en" sz="17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Key role in independence movement later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292" name="Google Shape;292;p33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293" name="Google Shape;293;p33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294" name="Google Shape;294;p33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95" name="Google Shape;295;p33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296" name="Google Shape;296;p33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297" name="Google Shape;297;p33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298" name="Google Shape;298;p33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299" name="Google Shape;299;p33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00" name="Google Shape;300;p33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01" name="Google Shape;301;p33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02" name="Google Shape;302;p33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6</a:t>
              </a:r>
              <a:endParaRPr sz="700"/>
            </a:p>
          </p:txBody>
        </p:sp>
      </p:grpSp>
      <p:sp>
        <p:nvSpPr>
          <p:cNvPr id="303" name="Google Shape;303;p33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04" name="Google Shape;304;p33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05" name="Google Shape;305;p33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06" name="Google Shape;306;p33"/>
          <p:cNvSpPr/>
          <p:nvPr/>
        </p:nvSpPr>
        <p:spPr>
          <a:xfrm>
            <a:off x="3296250" y="1084650"/>
            <a:ext cx="290400" cy="10998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oogle Shape;311;p34"/>
          <p:cNvGrpSpPr/>
          <p:nvPr/>
        </p:nvGrpSpPr>
        <p:grpSpPr>
          <a:xfrm>
            <a:off x="4919547" y="3519832"/>
            <a:ext cx="3325701" cy="1293380"/>
            <a:chOff x="0" y="-38100"/>
            <a:chExt cx="1751844" cy="681300"/>
          </a:xfrm>
        </p:grpSpPr>
        <p:sp>
          <p:nvSpPr>
            <p:cNvPr id="312" name="Google Shape;312;p34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3" name="Google Shape;313;p34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14" name="Google Shape;314;p34"/>
          <p:cNvSpPr txBox="1"/>
          <p:nvPr/>
        </p:nvSpPr>
        <p:spPr>
          <a:xfrm>
            <a:off x="5180399" y="3718367"/>
            <a:ext cx="290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Most power within the mixed-racial groups but much less power than those of Spanish blood.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15" name="Google Shape;315;p34"/>
          <p:cNvSpPr/>
          <p:nvPr/>
        </p:nvSpPr>
        <p:spPr>
          <a:xfrm>
            <a:off x="4790875" y="32373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6" name="Google Shape;316;p34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MESTIZOS</a:t>
            </a:r>
            <a:endParaRPr sz="700"/>
          </a:p>
        </p:txBody>
      </p:sp>
      <p:sp>
        <p:nvSpPr>
          <p:cNvPr id="317" name="Google Shape;317;p34"/>
          <p:cNvSpPr txBox="1"/>
          <p:nvPr/>
        </p:nvSpPr>
        <p:spPr>
          <a:xfrm>
            <a:off x="4858269" y="32727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318" name="Google Shape;318;p34"/>
          <p:cNvSpPr txBox="1"/>
          <p:nvPr/>
        </p:nvSpPr>
        <p:spPr>
          <a:xfrm>
            <a:off x="4943264" y="1201053"/>
            <a:ext cx="3345900" cy="20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Mixed European and Indigenous ancestry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Largest mixed-race group in the Americas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Artisans, small merchants, lower-level administration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19" name="Google Shape;319;p34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320" name="Google Shape;320;p34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321" name="Google Shape;321;p34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2" name="Google Shape;322;p34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323" name="Google Shape;323;p34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24" name="Google Shape;324;p34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25" name="Google Shape;325;p34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26" name="Google Shape;326;p34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27" name="Google Shape;327;p34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28" name="Google Shape;328;p34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29" name="Google Shape;329;p34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7</a:t>
              </a:r>
              <a:endParaRPr sz="700"/>
            </a:p>
          </p:txBody>
        </p:sp>
      </p:grpSp>
      <p:sp>
        <p:nvSpPr>
          <p:cNvPr id="330" name="Google Shape;330;p34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31" name="Google Shape;331;p34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32" name="Google Shape;332;p34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33" name="Google Shape;333;p34"/>
          <p:cNvSpPr/>
          <p:nvPr/>
        </p:nvSpPr>
        <p:spPr>
          <a:xfrm>
            <a:off x="1973025" y="691325"/>
            <a:ext cx="626400" cy="1772700"/>
          </a:xfrm>
          <a:prstGeom prst="bentArrow">
            <a:avLst>
              <a:gd fmla="val 25000" name="adj1"/>
              <a:gd fmla="val 25000" name="adj2"/>
              <a:gd fmla="val 25000" name="adj3"/>
              <a:gd fmla="val 43351" name="adj4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7" name="Shape 3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8" name="Google Shape;338;p35"/>
          <p:cNvGrpSpPr/>
          <p:nvPr/>
        </p:nvGrpSpPr>
        <p:grpSpPr>
          <a:xfrm>
            <a:off x="4919547" y="3596032"/>
            <a:ext cx="3325701" cy="1293380"/>
            <a:chOff x="0" y="-38100"/>
            <a:chExt cx="1751844" cy="681300"/>
          </a:xfrm>
        </p:grpSpPr>
        <p:sp>
          <p:nvSpPr>
            <p:cNvPr id="339" name="Google Shape;339;p35"/>
            <p:cNvSpPr/>
            <p:nvPr/>
          </p:nvSpPr>
          <p:spPr>
            <a:xfrm>
              <a:off x="0" y="0"/>
              <a:ext cx="1751844" cy="643168"/>
            </a:xfrm>
            <a:custGeom>
              <a:rect b="b" l="l" r="r" t="t"/>
              <a:pathLst>
                <a:path extrusionOk="0" h="643168" w="1751844">
                  <a:moveTo>
                    <a:pt x="59360" y="0"/>
                  </a:moveTo>
                  <a:lnTo>
                    <a:pt x="1692484" y="0"/>
                  </a:lnTo>
                  <a:cubicBezTo>
                    <a:pt x="1725268" y="0"/>
                    <a:pt x="1751844" y="26577"/>
                    <a:pt x="1751844" y="59360"/>
                  </a:cubicBezTo>
                  <a:lnTo>
                    <a:pt x="1751844" y="583808"/>
                  </a:lnTo>
                  <a:cubicBezTo>
                    <a:pt x="1751844" y="616592"/>
                    <a:pt x="1725268" y="643168"/>
                    <a:pt x="1692484" y="643168"/>
                  </a:cubicBezTo>
                  <a:lnTo>
                    <a:pt x="59360" y="643168"/>
                  </a:lnTo>
                  <a:cubicBezTo>
                    <a:pt x="26577" y="643168"/>
                    <a:pt x="0" y="616592"/>
                    <a:pt x="0" y="583808"/>
                  </a:cubicBezTo>
                  <a:lnTo>
                    <a:pt x="0" y="59360"/>
                  </a:lnTo>
                  <a:cubicBezTo>
                    <a:pt x="0" y="26577"/>
                    <a:pt x="26577" y="0"/>
                    <a:pt x="59360" y="0"/>
                  </a:cubicBezTo>
                  <a:close/>
                </a:path>
              </a:pathLst>
            </a:custGeom>
            <a:solidFill>
              <a:srgbClr val="38E0A4"/>
            </a:solidFill>
            <a:ln>
              <a:noFill/>
            </a:ln>
          </p:spPr>
          <p:txBody>
            <a:bodyPr anchorCtr="0" anchor="ctr" bIns="45725" lIns="45725" spcFirstLastPara="1" rIns="45725" wrap="square" tIns="45725">
              <a:noAutofit/>
            </a:bodyPr>
            <a:lstStyle/>
            <a:p>
              <a:pPr indent="0" lvl="0" marL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0" name="Google Shape;340;p35"/>
            <p:cNvSpPr txBox="1"/>
            <p:nvPr/>
          </p:nvSpPr>
          <p:spPr>
            <a:xfrm>
              <a:off x="0" y="-38100"/>
              <a:ext cx="1751700" cy="681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1" name="Google Shape;341;p35"/>
          <p:cNvSpPr txBox="1"/>
          <p:nvPr/>
        </p:nvSpPr>
        <p:spPr>
          <a:xfrm>
            <a:off x="5180399" y="3870767"/>
            <a:ext cx="29007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Much less power than Mestizos; able to advance in social ladder through military service or skills</a:t>
            </a:r>
            <a:endParaRPr b="0" i="0" sz="1500" u="none" cap="none" strike="noStrike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342" name="Google Shape;342;p35"/>
          <p:cNvSpPr/>
          <p:nvPr/>
        </p:nvSpPr>
        <p:spPr>
          <a:xfrm>
            <a:off x="4790875" y="3313514"/>
            <a:ext cx="1112859" cy="401552"/>
          </a:xfrm>
          <a:custGeom>
            <a:rect b="b" l="l" r="r" t="t"/>
            <a:pathLst>
              <a:path extrusionOk="0" h="677725" w="1699021">
                <a:moveTo>
                  <a:pt x="61206" y="0"/>
                </a:moveTo>
                <a:lnTo>
                  <a:pt x="1637815" y="0"/>
                </a:lnTo>
                <a:cubicBezTo>
                  <a:pt x="1654047" y="0"/>
                  <a:pt x="1669616" y="6448"/>
                  <a:pt x="1681094" y="17927"/>
                </a:cubicBezTo>
                <a:cubicBezTo>
                  <a:pt x="1692572" y="29405"/>
                  <a:pt x="1699021" y="44973"/>
                  <a:pt x="1699021" y="61206"/>
                </a:cubicBezTo>
                <a:lnTo>
                  <a:pt x="1699021" y="616519"/>
                </a:lnTo>
                <a:cubicBezTo>
                  <a:pt x="1699021" y="632752"/>
                  <a:pt x="1692572" y="648320"/>
                  <a:pt x="1681094" y="659799"/>
                </a:cubicBezTo>
                <a:cubicBezTo>
                  <a:pt x="1669616" y="671277"/>
                  <a:pt x="1654047" y="677725"/>
                  <a:pt x="1637815" y="677725"/>
                </a:cubicBezTo>
                <a:lnTo>
                  <a:pt x="61206" y="677725"/>
                </a:lnTo>
                <a:cubicBezTo>
                  <a:pt x="27403" y="677725"/>
                  <a:pt x="0" y="650323"/>
                  <a:pt x="0" y="616519"/>
                </a:cubicBezTo>
                <a:lnTo>
                  <a:pt x="0" y="61206"/>
                </a:lnTo>
                <a:cubicBezTo>
                  <a:pt x="0" y="44973"/>
                  <a:pt x="6448" y="29405"/>
                  <a:pt x="17927" y="17927"/>
                </a:cubicBezTo>
                <a:cubicBezTo>
                  <a:pt x="29405" y="6448"/>
                  <a:pt x="44973" y="0"/>
                  <a:pt x="61206" y="0"/>
                </a:cubicBezTo>
                <a:close/>
              </a:path>
            </a:pathLst>
          </a:custGeom>
          <a:solidFill>
            <a:srgbClr val="F1AF4B"/>
          </a:solidFill>
          <a:ln>
            <a:noFill/>
          </a:ln>
        </p:spPr>
        <p:txBody>
          <a:bodyPr anchorCtr="0" anchor="ctr" bIns="45725" lIns="45725" spcFirstLastPara="1" rIns="45725" wrap="square" tIns="457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3" name="Google Shape;343;p35"/>
          <p:cNvSpPr txBox="1"/>
          <p:nvPr/>
        </p:nvSpPr>
        <p:spPr>
          <a:xfrm>
            <a:off x="1959195" y="438150"/>
            <a:ext cx="52257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0004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42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MULATTOS</a:t>
            </a:r>
            <a:endParaRPr sz="700"/>
          </a:p>
        </p:txBody>
      </p:sp>
      <p:sp>
        <p:nvSpPr>
          <p:cNvPr id="344" name="Google Shape;344;p35"/>
          <p:cNvSpPr txBox="1"/>
          <p:nvPr/>
        </p:nvSpPr>
        <p:spPr>
          <a:xfrm>
            <a:off x="4858269" y="3348957"/>
            <a:ext cx="2091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40045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Roles</a:t>
            </a:r>
            <a:endParaRPr sz="700"/>
          </a:p>
        </p:txBody>
      </p:sp>
      <p:sp>
        <p:nvSpPr>
          <p:cNvPr id="345" name="Google Shape;345;p35"/>
          <p:cNvSpPr txBox="1"/>
          <p:nvPr/>
        </p:nvSpPr>
        <p:spPr>
          <a:xfrm>
            <a:off x="4943264" y="1201053"/>
            <a:ext cx="3345900" cy="204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Mixed European and African ancestry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African ancestry → greater discrimination </a:t>
            </a:r>
            <a:endParaRPr sz="19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Clr>
                <a:srgbClr val="231F20"/>
              </a:buClr>
              <a:buSzPts val="1900"/>
              <a:buFont typeface="Inter"/>
              <a:buChar char="●"/>
            </a:pPr>
            <a:r>
              <a:rPr lang="en" sz="1900">
                <a:solidFill>
                  <a:srgbClr val="231F20"/>
                </a:solidFill>
                <a:latin typeface="Inter"/>
                <a:ea typeface="Inter"/>
                <a:cs typeface="Inter"/>
                <a:sym typeface="Inter"/>
              </a:rPr>
              <a:t>Often in cities with occupations such as tailors, shoemakers, etc.</a:t>
            </a:r>
            <a:endParaRPr sz="1700">
              <a:solidFill>
                <a:srgbClr val="231F20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346" name="Google Shape;346;p35"/>
          <p:cNvGrpSpPr/>
          <p:nvPr/>
        </p:nvGrpSpPr>
        <p:grpSpPr>
          <a:xfrm>
            <a:off x="92701" y="-72333"/>
            <a:ext cx="468740" cy="5216002"/>
            <a:chOff x="0" y="-38100"/>
            <a:chExt cx="246900" cy="2747433"/>
          </a:xfrm>
        </p:grpSpPr>
        <p:sp>
          <p:nvSpPr>
            <p:cNvPr id="347" name="Google Shape;347;p35"/>
            <p:cNvSpPr/>
            <p:nvPr/>
          </p:nvSpPr>
          <p:spPr>
            <a:xfrm>
              <a:off x="0" y="0"/>
              <a:ext cx="246798" cy="2709333"/>
            </a:xfrm>
            <a:custGeom>
              <a:rect b="b" l="l" r="r" t="t"/>
              <a:pathLst>
                <a:path extrusionOk="0" h="2709333" w="246798">
                  <a:moveTo>
                    <a:pt x="0" y="0"/>
                  </a:moveTo>
                  <a:lnTo>
                    <a:pt x="246798" y="0"/>
                  </a:lnTo>
                  <a:lnTo>
                    <a:pt x="246798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EFFEF9"/>
            </a:solidFill>
            <a:ln>
              <a:noFill/>
            </a:ln>
          </p:spPr>
        </p:sp>
        <p:sp>
          <p:nvSpPr>
            <p:cNvPr id="348" name="Google Shape;348;p35"/>
            <p:cNvSpPr txBox="1"/>
            <p:nvPr/>
          </p:nvSpPr>
          <p:spPr>
            <a:xfrm>
              <a:off x="0" y="-38100"/>
              <a:ext cx="246900" cy="2747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25400" spcFirstLastPara="1" rIns="25400" wrap="square" tIns="25400">
              <a:noAutofit/>
            </a:bodyPr>
            <a:lstStyle/>
            <a:p>
              <a:pPr indent="0" lvl="0" marL="0" marR="0" rtl="0" algn="ctr">
                <a:lnSpc>
                  <a:spcPct val="147722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49" name="Google Shape;349;p35"/>
          <p:cNvSpPr txBox="1"/>
          <p:nvPr/>
        </p:nvSpPr>
        <p:spPr>
          <a:xfrm rot="-5400000">
            <a:off x="-1411564" y="2464077"/>
            <a:ext cx="34410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39963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" sz="1400" u="none" cap="none" strike="noStrike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© Thinking Nation </a:t>
            </a:r>
            <a:r>
              <a:rPr b="1" lang="en" sz="1400">
                <a:solidFill>
                  <a:srgbClr val="231F20"/>
                </a:solidFill>
                <a:latin typeface="Halant"/>
                <a:ea typeface="Halant"/>
                <a:cs typeface="Halant"/>
                <a:sym typeface="Halant"/>
              </a:rPr>
              <a:t>2025</a:t>
            </a:r>
            <a:endParaRPr sz="700"/>
          </a:p>
        </p:txBody>
      </p:sp>
      <p:cxnSp>
        <p:nvCxnSpPr>
          <p:cNvPr id="350" name="Google Shape;350;p35"/>
          <p:cNvCxnSpPr/>
          <p:nvPr/>
        </p:nvCxnSpPr>
        <p:spPr>
          <a:xfrm rot="10800000">
            <a:off x="324267" y="-52334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51" name="Google Shape;351;p35"/>
          <p:cNvCxnSpPr/>
          <p:nvPr/>
        </p:nvCxnSpPr>
        <p:spPr>
          <a:xfrm rot="10800000">
            <a:off x="321947" y="3644649"/>
            <a:ext cx="2700" cy="1498800"/>
          </a:xfrm>
          <a:prstGeom prst="straightConnector1">
            <a:avLst/>
          </a:prstGeom>
          <a:noFill/>
          <a:ln cap="flat" cmpd="sng" w="1143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cxnSp>
      <p:grpSp>
        <p:nvGrpSpPr>
          <p:cNvPr id="352" name="Google Shape;352;p35"/>
          <p:cNvGrpSpPr/>
          <p:nvPr/>
        </p:nvGrpSpPr>
        <p:grpSpPr>
          <a:xfrm>
            <a:off x="7929578" y="-49020"/>
            <a:ext cx="781313" cy="885635"/>
            <a:chOff x="0" y="-130721"/>
            <a:chExt cx="2083500" cy="2361695"/>
          </a:xfrm>
        </p:grpSpPr>
        <p:grpSp>
          <p:nvGrpSpPr>
            <p:cNvPr id="353" name="Google Shape;353;p35"/>
            <p:cNvGrpSpPr/>
            <p:nvPr/>
          </p:nvGrpSpPr>
          <p:grpSpPr>
            <a:xfrm>
              <a:off x="75599" y="-130721"/>
              <a:ext cx="1932614" cy="2361695"/>
              <a:chOff x="0" y="-47625"/>
              <a:chExt cx="704100" cy="860425"/>
            </a:xfrm>
          </p:grpSpPr>
          <p:sp>
            <p:nvSpPr>
              <p:cNvPr id="354" name="Google Shape;354;p35"/>
              <p:cNvSpPr/>
              <p:nvPr/>
            </p:nvSpPr>
            <p:spPr>
              <a:xfrm>
                <a:off x="0" y="0"/>
                <a:ext cx="703982" cy="812800"/>
              </a:xfrm>
              <a:custGeom>
                <a:rect b="b" l="l" r="r" t="t"/>
                <a:pathLst>
                  <a:path extrusionOk="0" h="812800" w="703982">
                    <a:moveTo>
                      <a:pt x="234787" y="793731"/>
                    </a:moveTo>
                    <a:cubicBezTo>
                      <a:pt x="270879" y="805245"/>
                      <a:pt x="311910" y="812800"/>
                      <a:pt x="352180" y="812800"/>
                    </a:cubicBezTo>
                    <a:cubicBezTo>
                      <a:pt x="392452" y="812800"/>
                      <a:pt x="431204" y="806323"/>
                      <a:pt x="466915" y="794809"/>
                    </a:cubicBezTo>
                    <a:cubicBezTo>
                      <a:pt x="467675" y="794450"/>
                      <a:pt x="468435" y="794450"/>
                      <a:pt x="469194" y="794090"/>
                    </a:cubicBezTo>
                    <a:cubicBezTo>
                      <a:pt x="603304" y="748035"/>
                      <a:pt x="702082" y="626421"/>
                      <a:pt x="703982" y="484298"/>
                    </a:cubicBezTo>
                    <a:lnTo>
                      <a:pt x="703982" y="0"/>
                    </a:lnTo>
                    <a:lnTo>
                      <a:pt x="0" y="0"/>
                    </a:lnTo>
                    <a:lnTo>
                      <a:pt x="0" y="483939"/>
                    </a:lnTo>
                    <a:cubicBezTo>
                      <a:pt x="1900" y="627140"/>
                      <a:pt x="99158" y="748755"/>
                      <a:pt x="234787" y="793731"/>
                    </a:cubicBezTo>
                    <a:close/>
                  </a:path>
                </a:pathLst>
              </a:custGeom>
              <a:solidFill>
                <a:srgbClr val="F1AF4B"/>
              </a:solidFill>
              <a:ln>
                <a:noFill/>
              </a:ln>
            </p:spPr>
            <p:txBody>
              <a:bodyPr anchorCtr="0" anchor="ctr" bIns="45725" lIns="45725" spcFirstLastPara="1" rIns="45725" wrap="square" tIns="45725">
                <a:noAutofit/>
              </a:bodyPr>
              <a:lstStyle/>
              <a:p>
                <a:pPr indent="0" lvl="0" marL="0" rtl="0" algn="l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/>
              </a:p>
            </p:txBody>
          </p:sp>
          <p:sp>
            <p:nvSpPr>
              <p:cNvPr id="355" name="Google Shape;355;p35"/>
              <p:cNvSpPr txBox="1"/>
              <p:nvPr/>
            </p:nvSpPr>
            <p:spPr>
              <a:xfrm>
                <a:off x="0" y="-47625"/>
                <a:ext cx="704100" cy="7335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25400" lIns="25400" spcFirstLastPara="1" rIns="25400" wrap="square" tIns="25400">
                <a:noAutofit/>
              </a:bodyPr>
              <a:lstStyle/>
              <a:p>
                <a:pPr indent="0" lvl="0" marL="0" marR="0" rtl="0" algn="ctr">
                  <a:lnSpc>
                    <a:spcPct val="147722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0" i="0" sz="900" u="none" cap="none" strike="noStrike">
                  <a:solidFill>
                    <a:schemeClr val="dk1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  <p:sp>
          <p:nvSpPr>
            <p:cNvPr id="356" name="Google Shape;356;p35"/>
            <p:cNvSpPr txBox="1"/>
            <p:nvPr/>
          </p:nvSpPr>
          <p:spPr>
            <a:xfrm>
              <a:off x="0" y="447107"/>
              <a:ext cx="2083500" cy="1149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ctr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lang="en" sz="2800">
                  <a:solidFill>
                    <a:srgbClr val="231F20"/>
                  </a:solidFill>
                  <a:latin typeface="Halant"/>
                  <a:ea typeface="Halant"/>
                  <a:cs typeface="Halant"/>
                  <a:sym typeface="Halant"/>
                </a:rPr>
                <a:t>8</a:t>
              </a:r>
              <a:endParaRPr sz="700"/>
            </a:p>
          </p:txBody>
        </p:sp>
      </p:grpSp>
      <p:sp>
        <p:nvSpPr>
          <p:cNvPr id="357" name="Google Shape;357;p35"/>
          <p:cNvSpPr/>
          <p:nvPr/>
        </p:nvSpPr>
        <p:spPr>
          <a:xfrm>
            <a:off x="3756082" y="-776929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3"/>
                </a:lnTo>
                <a:lnTo>
                  <a:pt x="0" y="2477783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sp>
        <p:nvSpPr>
          <p:cNvPr id="358" name="Google Shape;358;p35"/>
          <p:cNvSpPr/>
          <p:nvPr/>
        </p:nvSpPr>
        <p:spPr>
          <a:xfrm>
            <a:off x="446029" y="4524054"/>
            <a:ext cx="3657600" cy="1238892"/>
          </a:xfrm>
          <a:custGeom>
            <a:rect b="b" l="l" r="r" t="t"/>
            <a:pathLst>
              <a:path extrusionOk="0" h="2477783" w="7315200">
                <a:moveTo>
                  <a:pt x="0" y="0"/>
                </a:moveTo>
                <a:lnTo>
                  <a:pt x="7315200" y="0"/>
                </a:lnTo>
                <a:lnTo>
                  <a:pt x="7315200" y="2477784"/>
                </a:lnTo>
                <a:lnTo>
                  <a:pt x="0" y="247778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sp>
      <p:pic>
        <p:nvPicPr>
          <p:cNvPr id="359" name="Google Shape;359;p35"/>
          <p:cNvPicPr preferRelativeResize="0"/>
          <p:nvPr/>
        </p:nvPicPr>
        <p:blipFill rotWithShape="1">
          <a:blip r:embed="rId4">
            <a:alphaModFix/>
          </a:blip>
          <a:srcRect b="0" l="24330" r="24392" t="0"/>
          <a:stretch/>
        </p:blipFill>
        <p:spPr>
          <a:xfrm rot="5400000">
            <a:off x="1502600" y="1116613"/>
            <a:ext cx="2596977" cy="3375474"/>
          </a:xfrm>
          <a:prstGeom prst="rect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60" name="Google Shape;360;p35"/>
          <p:cNvSpPr/>
          <p:nvPr/>
        </p:nvSpPr>
        <p:spPr>
          <a:xfrm>
            <a:off x="3524850" y="1084650"/>
            <a:ext cx="290400" cy="17139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E95C3D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