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Lst>
  <p:sldSz cy="10058400" cx="7772400"/>
  <p:notesSz cx="6858000" cy="9144000"/>
  <p:embeddedFontLst>
    <p:embeddedFont>
      <p:font typeface="Halant"/>
      <p:regular r:id="rId16"/>
      <p:bold r:id="rId17"/>
    </p:embeddedFont>
    <p:embeddedFont>
      <p:font typeface="Inter"/>
      <p:regular r:id="rId18"/>
      <p:bold r:id="rId19"/>
      <p:italic r:id="rId20"/>
      <p:boldItalic r:id="rId2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3168">
          <p15:clr>
            <a:srgbClr val="747775"/>
          </p15:clr>
        </p15:guide>
        <p15:guide id="2" pos="2448">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3168" orient="horz"/>
        <p:guide pos="2448"/>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Inter-italic.fntdata"/><Relationship Id="rId11" Type="http://schemas.openxmlformats.org/officeDocument/2006/relationships/slide" Target="slides/slide6.xml"/><Relationship Id="rId10" Type="http://schemas.openxmlformats.org/officeDocument/2006/relationships/slide" Target="slides/slide5.xml"/><Relationship Id="rId21" Type="http://schemas.openxmlformats.org/officeDocument/2006/relationships/font" Target="fonts/Inter-boldItalic.fntdata"/><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font" Target="fonts/Halant-bold.fntdata"/><Relationship Id="rId16" Type="http://schemas.openxmlformats.org/officeDocument/2006/relationships/font" Target="fonts/Halant-regular.fntdata"/><Relationship Id="rId5" Type="http://schemas.openxmlformats.org/officeDocument/2006/relationships/notesMaster" Target="notesMasters/notesMaster1.xml"/><Relationship Id="rId19" Type="http://schemas.openxmlformats.org/officeDocument/2006/relationships/font" Target="fonts/Inter-bold.fntdata"/><Relationship Id="rId6" Type="http://schemas.openxmlformats.org/officeDocument/2006/relationships/slide" Target="slides/slide1.xml"/><Relationship Id="rId18" Type="http://schemas.openxmlformats.org/officeDocument/2006/relationships/font" Target="fonts/Inter-regular.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d4a05aef1c_0_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d4a05aef1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19dcdc843d_0_77:notes"/>
          <p:cNvSpPr/>
          <p:nvPr>
            <p:ph idx="2" type="sldImg"/>
          </p:nvPr>
        </p:nvSpPr>
        <p:spPr>
          <a:xfrm>
            <a:off x="2104480" y="685800"/>
            <a:ext cx="26496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319dcdc843d_0_7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32014481171_0_2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32014481171_0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32014481171_0_3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78" name="Google Shape;78;g32014481171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32014481171_0_47: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32014481171_0_4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2d4a05aef1c_0_7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2d4a05aef1c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g32014481171_0_59: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14" name="Google Shape;114;g32014481171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32014481171_0_71: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27" name="Google Shape;127;g32014481171_0_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32014481171_0_83: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32014481171_0_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32014481171_0_95:notes"/>
          <p:cNvSpPr/>
          <p:nvPr>
            <p:ph idx="2" type="sldImg"/>
          </p:nvPr>
        </p:nvSpPr>
        <p:spPr>
          <a:xfrm>
            <a:off x="2104480" y="685800"/>
            <a:ext cx="26499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32014481171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264952" y="1456058"/>
            <a:ext cx="7242600" cy="40140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264945" y="5542289"/>
            <a:ext cx="7242600" cy="1550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264945" y="2163089"/>
            <a:ext cx="7242600" cy="38397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264945" y="6164351"/>
            <a:ext cx="7242600" cy="25437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264945" y="4206107"/>
            <a:ext cx="7242600" cy="16461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264945" y="2253729"/>
            <a:ext cx="7242600" cy="66810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264945"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107540" y="2253729"/>
            <a:ext cx="3399900" cy="66810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264945" y="870271"/>
            <a:ext cx="7242600" cy="11199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264945" y="1086507"/>
            <a:ext cx="2386800" cy="14778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264945" y="2717440"/>
            <a:ext cx="2386800" cy="62175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16713" y="880293"/>
            <a:ext cx="5412600" cy="7999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3886200" y="-244"/>
            <a:ext cx="3886200" cy="100584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25675" y="2411542"/>
            <a:ext cx="3438300" cy="28986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25675" y="5481569"/>
            <a:ext cx="3438300" cy="24153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198575" y="1415969"/>
            <a:ext cx="3261600" cy="7226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264945" y="8273124"/>
            <a:ext cx="5099100" cy="11832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7201589" y="9119180"/>
            <a:ext cx="466500" cy="7698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264945" y="870271"/>
            <a:ext cx="7242600" cy="11199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264945" y="2253729"/>
            <a:ext cx="7242600" cy="66810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7201589" y="9119180"/>
            <a:ext cx="466500" cy="7698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khanacademy.org/humanities/us-history/precontact-and-early-colonial-era/spanish-colonization/a/the-spanish-conquistadores-and-colonial-empire" TargetMode="External"/><Relationship Id="rId6" Type="http://schemas.openxmlformats.org/officeDocument/2006/relationships/hyperlink" Target="https://pressbooks-dev.oer.hawaii.edu/ushistory/chapter/portuguese-exploration-and-spanish-conques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pressbooks-dev.oer.hawaii.edu/ushistory/chapter/portuguese-exploration-and-spanish-conquest/" TargetMode="External"/><Relationship Id="rId6" Type="http://schemas.openxmlformats.org/officeDocument/2006/relationships/hyperlink" Target="https://www.history.com/news/portugal-age-exploration"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nps.gov/parkhistory/online_books/explorers/intro22.htm" TargetMode="External"/><Relationship Id="rId6" Type="http://schemas.openxmlformats.org/officeDocument/2006/relationships/hyperlink" Target="https://www.encyclopedia.com/science/encyclopedias-almanacs-transcripts-and-maps/overview-english-exploration"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khanacademy.org/humanities/us-history/colonial-america/early-english-settlement/a/french-and-dutch-exploration#:~:text=French%20exploration&amp;text=In%20the%20early%20sixteenth%20century,Lawrence%20River%20New%20France." TargetMode="External"/><Relationship Id="rId6" Type="http://schemas.openxmlformats.org/officeDocument/2006/relationships/hyperlink" Target="https://courses.lumenlearning.com/suny-hccc-worldhistory2/chapter/french-explorer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khanacademy.org/humanities/us-history/precontact-and-early-colonial-era/spanish-colonization/a/the-spanish-conquistadores-and-colonial-empire" TargetMode="External"/><Relationship Id="rId6" Type="http://schemas.openxmlformats.org/officeDocument/2006/relationships/hyperlink" Target="https://pressbooks-dev.oer.hawaii.edu/ushistory/chapter/portuguese-exploration-and-spanish-conquest/"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pressbooks-dev.oer.hawaii.edu/ushistory/chapter/portuguese-exploration-and-spanish-conquest/" TargetMode="External"/><Relationship Id="rId6" Type="http://schemas.openxmlformats.org/officeDocument/2006/relationships/hyperlink" Target="https://www.history.com/news/portugal-age-exploration"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nps.gov/parkhistory/online_books/explorers/intro22.htm" TargetMode="External"/><Relationship Id="rId6" Type="http://schemas.openxmlformats.org/officeDocument/2006/relationships/hyperlink" Target="https://www.encyclopedia.com/science/encyclopedias-almanacs-transcripts-and-maps/overview-english-exploration"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hyperlink" Target="https://www.khanacademy.org/humanities/us-history/colonial-america/early-english-settlement/a/french-and-dutch-exploration#:~:text=French%20exploration&amp;text=In%20the%20early%20sixteenth%20century,Lawrence%20River%20New%20France." TargetMode="External"/><Relationship Id="rId6" Type="http://schemas.openxmlformats.org/officeDocument/2006/relationships/hyperlink" Target="https://courses.lumenlearning.com/suny-hccc-worldhistory2/chapter/french-explorers/"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53" name="Shape 53"/>
        <p:cNvGrpSpPr/>
        <p:nvPr/>
      </p:nvGrpSpPr>
      <p:grpSpPr>
        <a:xfrm>
          <a:off x="0" y="0"/>
          <a:ext cx="0" cy="0"/>
          <a:chOff x="0" y="0"/>
          <a:chExt cx="0" cy="0"/>
        </a:xfrm>
      </p:grpSpPr>
      <p:sp>
        <p:nvSpPr>
          <p:cNvPr id="54" name="Google Shape;54;p13"/>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European Exploration Advertisement Instructions- Spain</a:t>
            </a:r>
            <a:endParaRPr sz="2000">
              <a:solidFill>
                <a:schemeClr val="dk1"/>
              </a:solidFill>
              <a:latin typeface="Halant"/>
              <a:ea typeface="Halant"/>
              <a:cs typeface="Halant"/>
              <a:sym typeface="Halant"/>
            </a:endParaRPr>
          </a:p>
        </p:txBody>
      </p:sp>
      <p:pic>
        <p:nvPicPr>
          <p:cNvPr id="55" name="Google Shape;55;p13"/>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56" name="Google Shape;56;p13"/>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57" name="Google Shape;57;p13"/>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58" name="Google Shape;58;p13"/>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59" name="Google Shape;59;p13"/>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a:t>
            </a:r>
            <a:r>
              <a:rPr lang="en" sz="1200">
                <a:solidFill>
                  <a:schemeClr val="dk1"/>
                </a:solidFill>
                <a:latin typeface="Inter"/>
                <a:ea typeface="Inter"/>
                <a:cs typeface="Inter"/>
                <a:sym typeface="Inter"/>
              </a:rPr>
              <a:t>research</a:t>
            </a:r>
            <a:r>
              <a:rPr lang="en" sz="1200">
                <a:solidFill>
                  <a:schemeClr val="dk1"/>
                </a:solidFill>
                <a:latin typeface="Inter"/>
                <a:ea typeface="Inter"/>
                <a:cs typeface="Inter"/>
                <a:sym typeface="Inter"/>
              </a:rPr>
              <a:t>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Spain</a:t>
            </a:r>
            <a:endParaRPr b="1" sz="1200" u="sng">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AutoNum type="alphaLcPeriod"/>
            </a:pPr>
            <a:r>
              <a:rPr lang="en" sz="1200" u="sng">
                <a:solidFill>
                  <a:schemeClr val="hlink"/>
                </a:solidFill>
                <a:latin typeface="Inter"/>
                <a:ea typeface="Inter"/>
                <a:cs typeface="Inter"/>
                <a:sym typeface="Inter"/>
                <a:hlinkClick r:id="rId5"/>
              </a:rPr>
              <a:t>Link 1</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AutoNum type="alphaLcPeriod"/>
            </a:pPr>
            <a:r>
              <a:rPr lang="en" sz="1200" u="sng">
                <a:solidFill>
                  <a:schemeClr val="hlink"/>
                </a:solidFill>
                <a:latin typeface="Inter"/>
                <a:ea typeface="Inter"/>
                <a:cs typeface="Inter"/>
                <a:sym typeface="Inter"/>
                <a:hlinkClick r:id="rId6"/>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60" name="Google Shape;60;p13"/>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61" name="Google Shape;61;p13"/>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62" name="Google Shape;62;p13"/>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67" name="Shape 167"/>
        <p:cNvGrpSpPr/>
        <p:nvPr/>
      </p:nvGrpSpPr>
      <p:grpSpPr>
        <a:xfrm>
          <a:off x="0" y="0"/>
          <a:ext cx="0" cy="0"/>
          <a:chOff x="0" y="0"/>
          <a:chExt cx="0" cy="0"/>
        </a:xfrm>
      </p:grpSpPr>
      <p:pic>
        <p:nvPicPr>
          <p:cNvPr id="168" name="Google Shape;168;p22"/>
          <p:cNvPicPr preferRelativeResize="0"/>
          <p:nvPr/>
        </p:nvPicPr>
        <p:blipFill>
          <a:blip r:embed="rId4">
            <a:alphaModFix/>
          </a:blip>
          <a:stretch>
            <a:fillRect/>
          </a:stretch>
        </p:blipFill>
        <p:spPr>
          <a:xfrm>
            <a:off x="381544" y="9348271"/>
            <a:ext cx="431174" cy="431174"/>
          </a:xfrm>
          <a:prstGeom prst="rect">
            <a:avLst/>
          </a:prstGeom>
          <a:noFill/>
          <a:ln>
            <a:noFill/>
          </a:ln>
        </p:spPr>
      </p:pic>
      <p:sp>
        <p:nvSpPr>
          <p:cNvPr id="169" name="Google Shape;169;p22"/>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70" name="Google Shape;170;p22"/>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sp>
        <p:nvSpPr>
          <p:cNvPr id="171" name="Google Shape;171;p22"/>
          <p:cNvSpPr/>
          <p:nvPr/>
        </p:nvSpPr>
        <p:spPr>
          <a:xfrm>
            <a:off x="2108775" y="5994600"/>
            <a:ext cx="2886000" cy="1251300"/>
          </a:xfrm>
          <a:prstGeom prst="wedgeRoundRectCallout">
            <a:avLst>
              <a:gd fmla="val 44087" name="adj1"/>
              <a:gd fmla="val 88608" name="adj2"/>
              <a:gd fmla="val 0" name="adj3"/>
            </a:avLst>
          </a:prstGeom>
          <a:solidFill>
            <a:srgbClr val="E95C3D"/>
          </a:solidFill>
          <a:ln cap="flat" cmpd="sng" w="1905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en">
                <a:latin typeface="Inter"/>
                <a:ea typeface="Inter"/>
                <a:cs typeface="Inter"/>
                <a:sym typeface="Inter"/>
              </a:rPr>
              <a:t>“I found glory and will now live in the history books forever! You can too!”</a:t>
            </a:r>
            <a:endParaRPr b="1">
              <a:latin typeface="Inter"/>
              <a:ea typeface="Inter"/>
              <a:cs typeface="Inter"/>
              <a:sym typeface="Inter"/>
            </a:endParaRPr>
          </a:p>
          <a:p>
            <a:pPr indent="-317500" lvl="0" marL="457200" rtl="0" algn="ctr">
              <a:spcBef>
                <a:spcPts val="0"/>
              </a:spcBef>
              <a:spcAft>
                <a:spcPts val="0"/>
              </a:spcAft>
              <a:buSzPts val="1400"/>
              <a:buFont typeface="Inter"/>
              <a:buChar char="-"/>
            </a:pPr>
            <a:r>
              <a:rPr b="1" lang="en">
                <a:latin typeface="Inter"/>
                <a:ea typeface="Inter"/>
                <a:cs typeface="Inter"/>
                <a:sym typeface="Inter"/>
              </a:rPr>
              <a:t>Christopher Columbus</a:t>
            </a:r>
            <a:endParaRPr b="1">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66" name="Shape 66"/>
        <p:cNvGrpSpPr/>
        <p:nvPr/>
      </p:nvGrpSpPr>
      <p:grpSpPr>
        <a:xfrm>
          <a:off x="0" y="0"/>
          <a:ext cx="0" cy="0"/>
          <a:chOff x="0" y="0"/>
          <a:chExt cx="0" cy="0"/>
        </a:xfrm>
      </p:grpSpPr>
      <p:sp>
        <p:nvSpPr>
          <p:cNvPr id="67" name="Google Shape;67;p14"/>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European Exploration Advertisement Instructions- Portugal</a:t>
            </a:r>
            <a:endParaRPr sz="2000">
              <a:solidFill>
                <a:schemeClr val="dk1"/>
              </a:solidFill>
              <a:latin typeface="Halant"/>
              <a:ea typeface="Halant"/>
              <a:cs typeface="Halant"/>
              <a:sym typeface="Halant"/>
            </a:endParaRPr>
          </a:p>
        </p:txBody>
      </p:sp>
      <p:pic>
        <p:nvPicPr>
          <p:cNvPr id="68" name="Google Shape;68;p14"/>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69" name="Google Shape;69;p14"/>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70" name="Google Shape;70;p14"/>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71" name="Google Shape;71;p14"/>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72" name="Google Shape;72;p14"/>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Portugal</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73" name="Google Shape;73;p14"/>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74" name="Google Shape;74;p14"/>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75" name="Google Shape;75;p14"/>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79" name="Shape 79"/>
        <p:cNvGrpSpPr/>
        <p:nvPr/>
      </p:nvGrpSpPr>
      <p:grpSpPr>
        <a:xfrm>
          <a:off x="0" y="0"/>
          <a:ext cx="0" cy="0"/>
          <a:chOff x="0" y="0"/>
          <a:chExt cx="0" cy="0"/>
        </a:xfrm>
      </p:grpSpPr>
      <p:sp>
        <p:nvSpPr>
          <p:cNvPr id="80" name="Google Shape;80;p15"/>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European Exploration Advertisement Instructions- England</a:t>
            </a:r>
            <a:endParaRPr sz="2000">
              <a:solidFill>
                <a:schemeClr val="dk1"/>
              </a:solidFill>
              <a:latin typeface="Halant"/>
              <a:ea typeface="Halant"/>
              <a:cs typeface="Halant"/>
              <a:sym typeface="Halant"/>
            </a:endParaRPr>
          </a:p>
        </p:txBody>
      </p:sp>
      <p:pic>
        <p:nvPicPr>
          <p:cNvPr id="81" name="Google Shape;81;p15"/>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82" name="Google Shape;82;p15"/>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83" name="Google Shape;83;p15"/>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84" name="Google Shape;84;p15"/>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85" name="Google Shape;85;p15"/>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England</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86" name="Google Shape;86;p15"/>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87" name="Google Shape;87;p15"/>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88" name="Google Shape;88;p15"/>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92" name="Shape 92"/>
        <p:cNvGrpSpPr/>
        <p:nvPr/>
      </p:nvGrpSpPr>
      <p:grpSpPr>
        <a:xfrm>
          <a:off x="0" y="0"/>
          <a:ext cx="0" cy="0"/>
          <a:chOff x="0" y="0"/>
          <a:chExt cx="0" cy="0"/>
        </a:xfrm>
      </p:grpSpPr>
      <p:sp>
        <p:nvSpPr>
          <p:cNvPr id="93" name="Google Shape;93;p16"/>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European Exploration Advertisement Instructions- France</a:t>
            </a:r>
            <a:endParaRPr sz="2000">
              <a:solidFill>
                <a:schemeClr val="dk1"/>
              </a:solidFill>
              <a:latin typeface="Halant"/>
              <a:ea typeface="Halant"/>
              <a:cs typeface="Halant"/>
              <a:sym typeface="Halant"/>
            </a:endParaRPr>
          </a:p>
        </p:txBody>
      </p:sp>
      <p:pic>
        <p:nvPicPr>
          <p:cNvPr id="94" name="Google Shape;94;p16"/>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95" name="Google Shape;95;p16"/>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96" name="Google Shape;96;p16"/>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97" name="Google Shape;97;p16"/>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98" name="Google Shape;98;p16"/>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France</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99" name="Google Shape;99;p16"/>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200">
              <a:solidFill>
                <a:schemeClr val="dk2"/>
              </a:solidFill>
              <a:latin typeface="Inter"/>
              <a:ea typeface="Inter"/>
              <a:cs typeface="Inter"/>
              <a:sym typeface="Inter"/>
            </a:endParaRPr>
          </a:p>
        </p:txBody>
      </p:sp>
      <p:sp>
        <p:nvSpPr>
          <p:cNvPr id="100" name="Google Shape;100;p16"/>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01" name="Google Shape;101;p16"/>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05" name="Shape 105"/>
        <p:cNvGrpSpPr/>
        <p:nvPr/>
      </p:nvGrpSpPr>
      <p:grpSpPr>
        <a:xfrm>
          <a:off x="0" y="0"/>
          <a:ext cx="0" cy="0"/>
          <a:chOff x="0" y="0"/>
          <a:chExt cx="0" cy="0"/>
        </a:xfrm>
      </p:grpSpPr>
      <p:sp>
        <p:nvSpPr>
          <p:cNvPr id="106" name="Google Shape;106;p17"/>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European Exploration Advertisement Instructions</a:t>
            </a:r>
            <a:endParaRPr sz="2000">
              <a:solidFill>
                <a:schemeClr val="dk1"/>
              </a:solidFill>
              <a:latin typeface="Halant"/>
              <a:ea typeface="Halant"/>
              <a:cs typeface="Halant"/>
              <a:sym typeface="Halant"/>
            </a:endParaRPr>
          </a:p>
        </p:txBody>
      </p:sp>
      <p:pic>
        <p:nvPicPr>
          <p:cNvPr id="107" name="Google Shape;107;p17"/>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08" name="Google Shape;108;p17"/>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09" name="Google Shape;109;p17"/>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10" name="Google Shape;110;p17"/>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11" name="Google Shape;111;p17"/>
          <p:cNvSpPr txBox="1"/>
          <p:nvPr/>
        </p:nvSpPr>
        <p:spPr>
          <a:xfrm>
            <a:off x="594300" y="655288"/>
            <a:ext cx="6583800" cy="22164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Using the knowledge from the Causes of European Exploration </a:t>
            </a:r>
            <a:r>
              <a:rPr lang="en" sz="1200">
                <a:solidFill>
                  <a:schemeClr val="dk1"/>
                </a:solidFill>
                <a:latin typeface="Inter"/>
                <a:ea typeface="Inter"/>
                <a:cs typeface="Inter"/>
                <a:sym typeface="Inter"/>
              </a:rPr>
              <a:t>Presentation</a:t>
            </a:r>
            <a:r>
              <a:rPr lang="en" sz="1200">
                <a:solidFill>
                  <a:schemeClr val="dk1"/>
                </a:solidFill>
                <a:latin typeface="Inter"/>
                <a:ea typeface="Inter"/>
                <a:cs typeface="Inter"/>
                <a:sym typeface="Inter"/>
              </a:rPr>
              <a:t>, the “What is the Context?” reading, and your research, create an advertisement from the 16th century. The goal is to encourage people to explore in your assigned empire during the Age of Exploration.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Requirements: </a:t>
            </a:r>
            <a:endParaRPr b="1"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a:t>
            </a:r>
            <a:r>
              <a:rPr lang="en" sz="1200">
                <a:solidFill>
                  <a:schemeClr val="dk1"/>
                </a:solidFill>
                <a:latin typeface="Inter"/>
                <a:ea typeface="Inter"/>
                <a:cs typeface="Inter"/>
                <a:sym typeface="Inter"/>
              </a:rPr>
              <a:t>t least two of the key </a:t>
            </a:r>
            <a:r>
              <a:rPr lang="en" sz="1200">
                <a:solidFill>
                  <a:schemeClr val="dk1"/>
                </a:solidFill>
                <a:latin typeface="Inter"/>
                <a:ea typeface="Inter"/>
                <a:cs typeface="Inter"/>
                <a:sym typeface="Inter"/>
              </a:rPr>
              <a:t>motivations</a:t>
            </a:r>
            <a:r>
              <a:rPr lang="en" sz="1200">
                <a:solidFill>
                  <a:schemeClr val="dk1"/>
                </a:solidFill>
                <a:latin typeface="Inter"/>
                <a:ea typeface="Inter"/>
                <a:cs typeface="Inter"/>
                <a:sym typeface="Inter"/>
              </a:rPr>
              <a:t> for European exploration</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Reference to at least one key explorer or leader from your assigned empire</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Location for exploration (think about where your empire expanded to)</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A “Say-it-in-6” that summarizes your empire’s conquest.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Char char="-"/>
            </a:pPr>
            <a:r>
              <a:rPr lang="en" sz="1200">
                <a:solidFill>
                  <a:schemeClr val="dk1"/>
                </a:solidFill>
                <a:latin typeface="Inter"/>
                <a:ea typeface="Inter"/>
                <a:cs typeface="Inter"/>
                <a:sym typeface="Inter"/>
              </a:rPr>
              <a:t>C</a:t>
            </a:r>
            <a:r>
              <a:rPr lang="en" sz="1200">
                <a:solidFill>
                  <a:schemeClr val="dk1"/>
                </a:solidFill>
                <a:latin typeface="Inter"/>
                <a:ea typeface="Inter"/>
                <a:cs typeface="Inter"/>
                <a:sym typeface="Inter"/>
              </a:rPr>
              <a:t>olorful, organized, and include images (visually appealing)</a:t>
            </a:r>
            <a:endParaRPr sz="1200">
              <a:solidFill>
                <a:schemeClr val="dk1"/>
              </a:solidFill>
              <a:latin typeface="Inter"/>
              <a:ea typeface="Inter"/>
              <a:cs typeface="Inter"/>
              <a:sym typeface="Inte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15" name="Shape 115"/>
        <p:cNvGrpSpPr/>
        <p:nvPr/>
      </p:nvGrpSpPr>
      <p:grpSpPr>
        <a:xfrm>
          <a:off x="0" y="0"/>
          <a:ext cx="0" cy="0"/>
          <a:chOff x="0" y="0"/>
          <a:chExt cx="0" cy="0"/>
        </a:xfrm>
      </p:grpSpPr>
      <p:sp>
        <p:nvSpPr>
          <p:cNvPr id="116" name="Google Shape;116;p18"/>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Halant"/>
                <a:ea typeface="Halant"/>
                <a:cs typeface="Halant"/>
                <a:sym typeface="Halant"/>
              </a:rPr>
              <a:t>          </a:t>
            </a:r>
            <a:r>
              <a:rPr lang="en" sz="1700">
                <a:solidFill>
                  <a:schemeClr val="dk1"/>
                </a:solidFill>
                <a:latin typeface="Halant"/>
                <a:ea typeface="Halant"/>
                <a:cs typeface="Halant"/>
                <a:sym typeface="Halant"/>
              </a:rPr>
              <a:t>European Exploration Advertisement Instructions- Spain (Exemplar)</a:t>
            </a:r>
            <a:endParaRPr sz="1700">
              <a:solidFill>
                <a:schemeClr val="dk1"/>
              </a:solidFill>
              <a:latin typeface="Halant"/>
              <a:ea typeface="Halant"/>
              <a:cs typeface="Halant"/>
              <a:sym typeface="Halant"/>
            </a:endParaRPr>
          </a:p>
        </p:txBody>
      </p:sp>
      <p:pic>
        <p:nvPicPr>
          <p:cNvPr id="117" name="Google Shape;117;p18"/>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18" name="Google Shape;118;p18"/>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19" name="Google Shape;119;p18"/>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20" name="Google Shape;120;p18"/>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21" name="Google Shape;121;p18"/>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Spain</a:t>
            </a:r>
            <a:endParaRPr b="1" sz="1200" u="sng">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AutoNum type="alphaLcPeriod"/>
            </a:pPr>
            <a:r>
              <a:rPr lang="en" sz="1200" u="sng">
                <a:solidFill>
                  <a:schemeClr val="hlink"/>
                </a:solidFill>
                <a:latin typeface="Inter"/>
                <a:ea typeface="Inter"/>
                <a:cs typeface="Inter"/>
                <a:sym typeface="Inter"/>
                <a:hlinkClick r:id="rId5"/>
              </a:rPr>
              <a:t>Link 1</a:t>
            </a:r>
            <a:endParaRPr sz="1200">
              <a:solidFill>
                <a:schemeClr val="dk1"/>
              </a:solidFill>
              <a:latin typeface="Inter"/>
              <a:ea typeface="Inter"/>
              <a:cs typeface="Inter"/>
              <a:sym typeface="Inter"/>
            </a:endParaRPr>
          </a:p>
          <a:p>
            <a:pPr indent="-304800" lvl="1" marL="914400" rtl="0" algn="l">
              <a:lnSpc>
                <a:spcPct val="100000"/>
              </a:lnSpc>
              <a:spcBef>
                <a:spcPts val="0"/>
              </a:spcBef>
              <a:spcAft>
                <a:spcPts val="0"/>
              </a:spcAft>
              <a:buClr>
                <a:schemeClr val="dk1"/>
              </a:buClr>
              <a:buSzPts val="1200"/>
              <a:buFont typeface="Inter"/>
              <a:buAutoNum type="alphaLcPeriod"/>
            </a:pPr>
            <a:r>
              <a:rPr lang="en" sz="1200" u="sng">
                <a:solidFill>
                  <a:schemeClr val="hlink"/>
                </a:solidFill>
                <a:latin typeface="Inter"/>
                <a:ea typeface="Inter"/>
                <a:cs typeface="Inter"/>
                <a:sym typeface="Inter"/>
                <a:hlinkClick r:id="rId6"/>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122" name="Google Shape;122;p18"/>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Spain established a majority of their empire in the New World, specifically the Caribbean and South America.</a:t>
            </a:r>
            <a:endParaRPr sz="1200">
              <a:solidFill>
                <a:schemeClr val="dk2"/>
              </a:solidFill>
              <a:latin typeface="Inter"/>
              <a:ea typeface="Inter"/>
              <a:cs typeface="Inter"/>
              <a:sym typeface="Inter"/>
            </a:endParaRPr>
          </a:p>
        </p:txBody>
      </p:sp>
      <p:sp>
        <p:nvSpPr>
          <p:cNvPr id="123" name="Google Shape;123;p18"/>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Political competition and wealth were key motivators for Spain. They funded the expeditions of Christopher Columbus in search of a new way to reach India so that they could more easily and more profitably trade with Asia.</a:t>
            </a:r>
            <a:endParaRPr sz="1800">
              <a:solidFill>
                <a:schemeClr val="dk2"/>
              </a:solidFill>
            </a:endParaRPr>
          </a:p>
        </p:txBody>
      </p:sp>
      <p:sp>
        <p:nvSpPr>
          <p:cNvPr id="124" name="Google Shape;124;p18"/>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Hernan Cortes was a Spanish conquistador who led the conquest against the Aztecs. He had to build alliances with other indigenous groups who were enemies of the Aztecs in order to be successful. He finally took over Tenochtitlan, the capital, and renamed it Mexico City under Spanish rule.</a:t>
            </a:r>
            <a:endParaRPr sz="18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28" name="Shape 128"/>
        <p:cNvGrpSpPr/>
        <p:nvPr/>
      </p:nvGrpSpPr>
      <p:grpSpPr>
        <a:xfrm>
          <a:off x="0" y="0"/>
          <a:ext cx="0" cy="0"/>
          <a:chOff x="0" y="0"/>
          <a:chExt cx="0" cy="0"/>
        </a:xfrm>
      </p:grpSpPr>
      <p:sp>
        <p:nvSpPr>
          <p:cNvPr id="129" name="Google Shape;129;p19"/>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                  European Exploration Advertisement Instructions- Portugal (Exemplar)</a:t>
            </a:r>
            <a:endParaRPr sz="1700">
              <a:solidFill>
                <a:schemeClr val="dk1"/>
              </a:solidFill>
              <a:latin typeface="Halant"/>
              <a:ea typeface="Halant"/>
              <a:cs typeface="Halant"/>
              <a:sym typeface="Halant"/>
            </a:endParaRPr>
          </a:p>
        </p:txBody>
      </p:sp>
      <p:pic>
        <p:nvPicPr>
          <p:cNvPr id="130" name="Google Shape;130;p19"/>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31" name="Google Shape;131;p19"/>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32" name="Google Shape;132;p19"/>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33" name="Google Shape;133;p19"/>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34" name="Google Shape;134;p19"/>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Portugal</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135" name="Google Shape;135;p19"/>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Portugal’s empire was mainly in the form of trading posts along the coasts of Africa and Asia. They also conquered land in modern-day Brazil.</a:t>
            </a:r>
            <a:endParaRPr sz="1200">
              <a:solidFill>
                <a:schemeClr val="dk2"/>
              </a:solidFill>
              <a:latin typeface="Inter"/>
              <a:ea typeface="Inter"/>
              <a:cs typeface="Inter"/>
              <a:sym typeface="Inter"/>
            </a:endParaRPr>
          </a:p>
        </p:txBody>
      </p:sp>
      <p:sp>
        <p:nvSpPr>
          <p:cNvPr id="136" name="Google Shape;136;p19"/>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primary motivation for Portuguese exploration was the establishment of trade ports to accumulate wealth. While they did not settle many regions, they were able to almost monopolize nautical trade routes and bring in massive amounts of revenue.</a:t>
            </a:r>
            <a:endParaRPr sz="1800">
              <a:solidFill>
                <a:schemeClr val="dk2"/>
              </a:solidFill>
            </a:endParaRPr>
          </a:p>
        </p:txBody>
      </p:sp>
      <p:sp>
        <p:nvSpPr>
          <p:cNvPr id="137" name="Google Shape;137;p19"/>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Prince Henry the Navigator was a key figure in the exploration of the Portuguese empire. He funded significant portions of exploration that enabled the Portuguese to establish themselves in Africa </a:t>
            </a:r>
            <a:endParaRPr sz="1800">
              <a:solidFill>
                <a:schemeClr val="dk2"/>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41" name="Shape 141"/>
        <p:cNvGrpSpPr/>
        <p:nvPr/>
      </p:nvGrpSpPr>
      <p:grpSpPr>
        <a:xfrm>
          <a:off x="0" y="0"/>
          <a:ext cx="0" cy="0"/>
          <a:chOff x="0" y="0"/>
          <a:chExt cx="0" cy="0"/>
        </a:xfrm>
      </p:grpSpPr>
      <p:sp>
        <p:nvSpPr>
          <p:cNvPr id="142" name="Google Shape;142;p20"/>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     </a:t>
            </a:r>
            <a:r>
              <a:rPr lang="en" sz="1700">
                <a:solidFill>
                  <a:schemeClr val="dk1"/>
                </a:solidFill>
                <a:latin typeface="Halant"/>
                <a:ea typeface="Halant"/>
                <a:cs typeface="Halant"/>
                <a:sym typeface="Halant"/>
              </a:rPr>
              <a:t>            European Exploration Advertisement Instructions- England (Exemplar)</a:t>
            </a:r>
            <a:endParaRPr sz="1700">
              <a:solidFill>
                <a:schemeClr val="dk1"/>
              </a:solidFill>
              <a:latin typeface="Halant"/>
              <a:ea typeface="Halant"/>
              <a:cs typeface="Halant"/>
              <a:sym typeface="Halant"/>
            </a:endParaRPr>
          </a:p>
        </p:txBody>
      </p:sp>
      <p:pic>
        <p:nvPicPr>
          <p:cNvPr id="143" name="Google Shape;143;p20"/>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44" name="Google Shape;144;p20"/>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45" name="Google Shape;145;p20"/>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46" name="Google Shape;146;p20"/>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47" name="Google Shape;147;p20"/>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England</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148" name="Google Shape;148;p20"/>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England’s “new territory” was primarily in northern America along the Atlantic coast.</a:t>
            </a:r>
            <a:endParaRPr sz="1200">
              <a:solidFill>
                <a:schemeClr val="dk2"/>
              </a:solidFill>
              <a:latin typeface="Inter"/>
              <a:ea typeface="Inter"/>
              <a:cs typeface="Inter"/>
              <a:sym typeface="Inter"/>
            </a:endParaRPr>
          </a:p>
        </p:txBody>
      </p:sp>
      <p:sp>
        <p:nvSpPr>
          <p:cNvPr id="149" name="Google Shape;149;p20"/>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main reason that the English wanted to explore was to acquire more wealth and power. Many of the new colonies that were established were formed by proprietors or companies who funded them in the hopes of gaining wealth.</a:t>
            </a:r>
            <a:endParaRPr sz="1800">
              <a:solidFill>
                <a:schemeClr val="dk2"/>
              </a:solidFill>
            </a:endParaRPr>
          </a:p>
        </p:txBody>
      </p:sp>
      <p:sp>
        <p:nvSpPr>
          <p:cNvPr id="150" name="Google Shape;150;p20"/>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Francis Drake was a key player in English exploration. He was the first Englishman to circumnavigate the globe. He also raided Spanish ships and helped to create a name for England as a nautical power.</a:t>
            </a:r>
            <a:endParaRPr sz="1800">
              <a:solidFill>
                <a:schemeClr val="dk2"/>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CFCFC"/>
        </a:solidFill>
      </p:bgPr>
    </p:bg>
    <p:spTree>
      <p:nvGrpSpPr>
        <p:cNvPr id="154" name="Shape 154"/>
        <p:cNvGrpSpPr/>
        <p:nvPr/>
      </p:nvGrpSpPr>
      <p:grpSpPr>
        <a:xfrm>
          <a:off x="0" y="0"/>
          <a:ext cx="0" cy="0"/>
          <a:chOff x="0" y="0"/>
          <a:chExt cx="0" cy="0"/>
        </a:xfrm>
      </p:grpSpPr>
      <p:sp>
        <p:nvSpPr>
          <p:cNvPr id="155" name="Google Shape;155;p21"/>
          <p:cNvSpPr txBox="1"/>
          <p:nvPr/>
        </p:nvSpPr>
        <p:spPr>
          <a:xfrm>
            <a:off x="0" y="0"/>
            <a:ext cx="7772400" cy="492000"/>
          </a:xfrm>
          <a:prstGeom prst="rect">
            <a:avLst/>
          </a:prstGeom>
          <a:solidFill>
            <a:srgbClr val="38E0A4"/>
          </a:solidFill>
          <a:ln>
            <a:noFill/>
          </a:ln>
        </p:spPr>
        <p:txBody>
          <a:bodyPr anchorCtr="0" anchor="ctr" bIns="96675" lIns="96675" spcFirstLastPara="1" rIns="96675" wrap="square" tIns="96675">
            <a:noAutofit/>
          </a:bodyPr>
          <a:lstStyle/>
          <a:p>
            <a:pPr indent="0" lvl="0" marL="0" rtl="0" algn="ctr">
              <a:spcBef>
                <a:spcPts val="0"/>
              </a:spcBef>
              <a:spcAft>
                <a:spcPts val="0"/>
              </a:spcAft>
              <a:buClr>
                <a:schemeClr val="dk1"/>
              </a:buClr>
              <a:buSzPts val="1100"/>
              <a:buFont typeface="Arial"/>
              <a:buNone/>
            </a:pPr>
            <a:r>
              <a:rPr lang="en" sz="1700">
                <a:solidFill>
                  <a:schemeClr val="dk1"/>
                </a:solidFill>
                <a:latin typeface="Halant"/>
                <a:ea typeface="Halant"/>
                <a:cs typeface="Halant"/>
                <a:sym typeface="Halant"/>
              </a:rPr>
              <a:t>              European Exploration Advertisement Instructions- France (Exemplar)</a:t>
            </a:r>
            <a:endParaRPr sz="1700">
              <a:solidFill>
                <a:schemeClr val="dk1"/>
              </a:solidFill>
              <a:latin typeface="Halant"/>
              <a:ea typeface="Halant"/>
              <a:cs typeface="Halant"/>
              <a:sym typeface="Halant"/>
            </a:endParaRPr>
          </a:p>
        </p:txBody>
      </p:sp>
      <p:pic>
        <p:nvPicPr>
          <p:cNvPr id="156" name="Google Shape;156;p21"/>
          <p:cNvPicPr preferRelativeResize="0"/>
          <p:nvPr/>
        </p:nvPicPr>
        <p:blipFill>
          <a:blip r:embed="rId3">
            <a:alphaModFix/>
          </a:blip>
          <a:stretch>
            <a:fillRect/>
          </a:stretch>
        </p:blipFill>
        <p:spPr>
          <a:xfrm>
            <a:off x="381544" y="9348271"/>
            <a:ext cx="431174" cy="431174"/>
          </a:xfrm>
          <a:prstGeom prst="rect">
            <a:avLst/>
          </a:prstGeom>
          <a:noFill/>
          <a:ln>
            <a:noFill/>
          </a:ln>
        </p:spPr>
      </p:pic>
      <p:sp>
        <p:nvSpPr>
          <p:cNvPr id="157" name="Google Shape;157;p21"/>
          <p:cNvSpPr txBox="1"/>
          <p:nvPr/>
        </p:nvSpPr>
        <p:spPr>
          <a:xfrm>
            <a:off x="5533766" y="9472074"/>
            <a:ext cx="1839900" cy="307500"/>
          </a:xfrm>
          <a:prstGeom prst="rect">
            <a:avLst/>
          </a:prstGeom>
          <a:noFill/>
          <a:ln>
            <a:noFill/>
          </a:ln>
        </p:spPr>
        <p:txBody>
          <a:bodyPr anchorCtr="0" anchor="t" bIns="96675" lIns="96675" spcFirstLastPara="1" rIns="96675" wrap="square" tIns="96675">
            <a:noAutofit/>
          </a:bodyPr>
          <a:lstStyle/>
          <a:p>
            <a:pPr indent="0" lvl="0" marL="0" rtl="0" algn="r">
              <a:spcBef>
                <a:spcPts val="0"/>
              </a:spcBef>
              <a:spcAft>
                <a:spcPts val="0"/>
              </a:spcAft>
              <a:buNone/>
            </a:pPr>
            <a:r>
              <a:rPr lang="en" sz="1100">
                <a:solidFill>
                  <a:srgbClr val="666666"/>
                </a:solidFill>
                <a:latin typeface="Inter"/>
                <a:ea typeface="Inter"/>
                <a:cs typeface="Inter"/>
                <a:sym typeface="Inter"/>
              </a:rPr>
              <a:t> ©2025 Thinking Nation</a:t>
            </a:r>
            <a:endParaRPr sz="1100">
              <a:solidFill>
                <a:srgbClr val="666666"/>
              </a:solidFill>
              <a:latin typeface="Inter"/>
              <a:ea typeface="Inter"/>
              <a:cs typeface="Inter"/>
              <a:sym typeface="Inter"/>
            </a:endParaRPr>
          </a:p>
          <a:p>
            <a:pPr indent="0" lvl="0" marL="0" rtl="0" algn="l">
              <a:spcBef>
                <a:spcPts val="0"/>
              </a:spcBef>
              <a:spcAft>
                <a:spcPts val="0"/>
              </a:spcAft>
              <a:buNone/>
            </a:pPr>
            <a:r>
              <a:t/>
            </a:r>
            <a:endParaRPr sz="1500">
              <a:solidFill>
                <a:srgbClr val="666666"/>
              </a:solidFill>
              <a:latin typeface="Inter"/>
              <a:ea typeface="Inter"/>
              <a:cs typeface="Inter"/>
              <a:sym typeface="Inter"/>
            </a:endParaRPr>
          </a:p>
        </p:txBody>
      </p:sp>
      <p:sp>
        <p:nvSpPr>
          <p:cNvPr id="158" name="Google Shape;158;p21"/>
          <p:cNvSpPr txBox="1"/>
          <p:nvPr/>
        </p:nvSpPr>
        <p:spPr>
          <a:xfrm>
            <a:off x="2966288" y="9472074"/>
            <a:ext cx="1839900" cy="307500"/>
          </a:xfrm>
          <a:prstGeom prst="rect">
            <a:avLst/>
          </a:prstGeom>
          <a:noFill/>
          <a:ln>
            <a:noFill/>
          </a:ln>
        </p:spPr>
        <p:txBody>
          <a:bodyPr anchorCtr="0" anchor="t" bIns="96675" lIns="96675" spcFirstLastPara="1" rIns="96675" wrap="square" tIns="96675">
            <a:noAutofit/>
          </a:bodyPr>
          <a:lstStyle/>
          <a:p>
            <a:pPr indent="0" lvl="0" marL="0" rtl="0" algn="ctr">
              <a:spcBef>
                <a:spcPts val="0"/>
              </a:spcBef>
              <a:spcAft>
                <a:spcPts val="0"/>
              </a:spcAft>
              <a:buNone/>
            </a:pPr>
            <a:r>
              <a:rPr lang="en" sz="1100">
                <a:solidFill>
                  <a:srgbClr val="666666"/>
                </a:solidFill>
                <a:latin typeface="Inter"/>
                <a:ea typeface="Inter"/>
                <a:cs typeface="Inter"/>
                <a:sym typeface="Inter"/>
              </a:rPr>
              <a:t>thinkingnation.org</a:t>
            </a:r>
            <a:endParaRPr sz="1500">
              <a:solidFill>
                <a:srgbClr val="666666"/>
              </a:solidFill>
              <a:latin typeface="Inter"/>
              <a:ea typeface="Inter"/>
              <a:cs typeface="Inter"/>
              <a:sym typeface="Inter"/>
            </a:endParaRPr>
          </a:p>
        </p:txBody>
      </p:sp>
      <p:pic>
        <p:nvPicPr>
          <p:cNvPr id="159" name="Google Shape;159;p21"/>
          <p:cNvPicPr preferRelativeResize="0"/>
          <p:nvPr/>
        </p:nvPicPr>
        <p:blipFill>
          <a:blip r:embed="rId4">
            <a:alphaModFix/>
          </a:blip>
          <a:stretch>
            <a:fillRect/>
          </a:stretch>
        </p:blipFill>
        <p:spPr>
          <a:xfrm>
            <a:off x="226481" y="76722"/>
            <a:ext cx="816414" cy="338543"/>
          </a:xfrm>
          <a:prstGeom prst="rect">
            <a:avLst/>
          </a:prstGeom>
          <a:noFill/>
          <a:ln>
            <a:noFill/>
          </a:ln>
        </p:spPr>
      </p:pic>
      <p:sp>
        <p:nvSpPr>
          <p:cNvPr id="160" name="Google Shape;160;p21"/>
          <p:cNvSpPr txBox="1"/>
          <p:nvPr/>
        </p:nvSpPr>
        <p:spPr>
          <a:xfrm>
            <a:off x="594300" y="655288"/>
            <a:ext cx="6583800" cy="7757700"/>
          </a:xfrm>
          <a:prstGeom prst="rect">
            <a:avLst/>
          </a:prstGeom>
          <a:noFill/>
          <a:ln>
            <a:noFill/>
          </a:ln>
        </p:spPr>
        <p:txBody>
          <a:bodyPr anchorCtr="0" anchor="t" bIns="91425" lIns="91425" spcFirstLastPara="1" rIns="91425" wrap="square" tIns="91425">
            <a:spAutoFit/>
          </a:bodyPr>
          <a:lstStyle/>
          <a:p>
            <a:pPr indent="0" lvl="0" marL="0" rtl="0" algn="l">
              <a:lnSpc>
                <a:spcPct val="100000"/>
              </a:lnSpc>
              <a:spcBef>
                <a:spcPts val="0"/>
              </a:spcBef>
              <a:spcAft>
                <a:spcPts val="0"/>
              </a:spcAft>
              <a:buNone/>
            </a:pPr>
            <a:r>
              <a:rPr b="1" lang="en" sz="1200">
                <a:solidFill>
                  <a:schemeClr val="dk1"/>
                </a:solidFill>
                <a:latin typeface="Inter"/>
                <a:ea typeface="Inter"/>
                <a:cs typeface="Inter"/>
                <a:sym typeface="Inter"/>
              </a:rPr>
              <a:t>Instructions:</a:t>
            </a:r>
            <a:r>
              <a:rPr lang="en" sz="1200">
                <a:solidFill>
                  <a:schemeClr val="dk1"/>
                </a:solidFill>
                <a:latin typeface="Inter"/>
                <a:ea typeface="Inter"/>
                <a:cs typeface="Inter"/>
                <a:sym typeface="Inter"/>
              </a:rPr>
              <a:t> With a partner, research your assigned European Empire during the Age of Exploration. Then, answer the questions below. You will use your responses to help you design an advertisement that could have been used to encourage people to go on expeditions for the state during this time. Use the links below to help you start your research.</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457200" lvl="0" marL="0" rtl="0" algn="l">
              <a:lnSpc>
                <a:spcPct val="100000"/>
              </a:lnSpc>
              <a:spcBef>
                <a:spcPts val="0"/>
              </a:spcBef>
              <a:spcAft>
                <a:spcPts val="0"/>
              </a:spcAft>
              <a:buNone/>
            </a:pPr>
            <a:r>
              <a:rPr b="1" lang="en" sz="1200" u="sng">
                <a:solidFill>
                  <a:schemeClr val="dk1"/>
                </a:solidFill>
                <a:latin typeface="Inter"/>
                <a:ea typeface="Inter"/>
                <a:cs typeface="Inter"/>
                <a:sym typeface="Inter"/>
              </a:rPr>
              <a:t>France</a:t>
            </a:r>
            <a:endParaRPr b="1" sz="1200" u="sng">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5">
                  <a:extLst>
                    <a:ext uri="{A12FA001-AC4F-418D-AE19-62706E023703}">
                      <ahyp:hlinkClr val="tx"/>
                    </a:ext>
                  </a:extLst>
                </a:hlinkClick>
              </a:rPr>
              <a:t>Link 1</a:t>
            </a:r>
            <a:endParaRPr sz="1200">
              <a:solidFill>
                <a:schemeClr val="dk1"/>
              </a:solidFill>
              <a:latin typeface="Inter"/>
              <a:ea typeface="Inter"/>
              <a:cs typeface="Inter"/>
              <a:sym typeface="Inter"/>
            </a:endParaRPr>
          </a:p>
          <a:p>
            <a:pPr indent="-304800" lvl="1" marL="914400" rtl="0" algn="l">
              <a:spcBef>
                <a:spcPts val="0"/>
              </a:spcBef>
              <a:spcAft>
                <a:spcPts val="0"/>
              </a:spcAft>
              <a:buClr>
                <a:schemeClr val="dk1"/>
              </a:buClr>
              <a:buSzPts val="1200"/>
              <a:buFont typeface="Inter"/>
              <a:buAutoNum type="alphaLcPeriod"/>
            </a:pPr>
            <a:r>
              <a:rPr lang="en" sz="1200" u="sng">
                <a:solidFill>
                  <a:schemeClr val="accent5"/>
                </a:solidFill>
                <a:latin typeface="Inter"/>
                <a:ea typeface="Inter"/>
                <a:cs typeface="Inter"/>
                <a:sym typeface="Inter"/>
                <a:hlinkClick r:id="rId6">
                  <a:extLst>
                    <a:ext uri="{A12FA001-AC4F-418D-AE19-62706E023703}">
                      <ahyp:hlinkClr val="tx"/>
                    </a:ext>
                  </a:extLst>
                </a:hlinkClick>
              </a:rPr>
              <a:t>Link 2</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Where did your assigned empire establish most of their “new” territory?</a:t>
            </a: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lnSpc>
                <a:spcPct val="100000"/>
              </a:lnSpc>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Explain the key motivations for your assigned empire to participate in the Age of Exploration.</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45720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304800" lvl="0" marL="457200" rtl="0" algn="l">
              <a:spcBef>
                <a:spcPts val="0"/>
              </a:spcBef>
              <a:spcAft>
                <a:spcPts val="0"/>
              </a:spcAft>
              <a:buClr>
                <a:schemeClr val="dk1"/>
              </a:buClr>
              <a:buSzPts val="1200"/>
              <a:buFont typeface="Inter"/>
              <a:buAutoNum type="arabicPeriod"/>
            </a:pPr>
            <a:r>
              <a:rPr lang="en" sz="1200">
                <a:solidFill>
                  <a:schemeClr val="dk1"/>
                </a:solidFill>
                <a:latin typeface="Inter"/>
                <a:ea typeface="Inter"/>
                <a:cs typeface="Inter"/>
                <a:sym typeface="Inter"/>
              </a:rPr>
              <a:t>Identify one key historical figure from your assigned empire who participated in the Age of Exploration and explain their historical significance.</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br>
              <a:rPr lang="en" sz="1200">
                <a:solidFill>
                  <a:schemeClr val="dk1"/>
                </a:solidFill>
                <a:latin typeface="Inter"/>
                <a:ea typeface="Inter"/>
                <a:cs typeface="Inter"/>
                <a:sym typeface="Inter"/>
              </a:rPr>
            </a:br>
            <a:br>
              <a:rPr lang="en" sz="1200">
                <a:solidFill>
                  <a:schemeClr val="dk1"/>
                </a:solidFill>
                <a:latin typeface="Inter"/>
                <a:ea typeface="Inter"/>
                <a:cs typeface="Inter"/>
                <a:sym typeface="Inter"/>
              </a:rPr>
            </a:br>
            <a:endParaRPr sz="1200">
              <a:solidFill>
                <a:schemeClr val="dk1"/>
              </a:solidFill>
              <a:latin typeface="Inter"/>
              <a:ea typeface="Inter"/>
              <a:cs typeface="Inter"/>
              <a:sym typeface="Inter"/>
            </a:endParaRPr>
          </a:p>
          <a:p>
            <a:pPr indent="0" lvl="0" marL="0" rtl="0" algn="l">
              <a:lnSpc>
                <a:spcPct val="100000"/>
              </a:lnSpc>
              <a:spcBef>
                <a:spcPts val="0"/>
              </a:spcBef>
              <a:spcAft>
                <a:spcPts val="0"/>
              </a:spcAft>
              <a:buNone/>
            </a:pPr>
            <a:r>
              <a:t/>
            </a:r>
            <a:endParaRPr sz="1200">
              <a:solidFill>
                <a:schemeClr val="dk1"/>
              </a:solidFill>
              <a:latin typeface="Inter"/>
              <a:ea typeface="Inter"/>
              <a:cs typeface="Inter"/>
              <a:sym typeface="Inter"/>
            </a:endParaRPr>
          </a:p>
        </p:txBody>
      </p:sp>
      <p:sp>
        <p:nvSpPr>
          <p:cNvPr id="161" name="Google Shape;161;p21"/>
          <p:cNvSpPr txBox="1"/>
          <p:nvPr/>
        </p:nvSpPr>
        <p:spPr>
          <a:xfrm>
            <a:off x="913625" y="2816675"/>
            <a:ext cx="5958000" cy="1301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Much of France’s “new land” was in North America, primarily in modern parts of Canada.</a:t>
            </a:r>
            <a:endParaRPr sz="1200">
              <a:solidFill>
                <a:schemeClr val="dk2"/>
              </a:solidFill>
              <a:latin typeface="Inter"/>
              <a:ea typeface="Inter"/>
              <a:cs typeface="Inter"/>
              <a:sym typeface="Inter"/>
            </a:endParaRPr>
          </a:p>
        </p:txBody>
      </p:sp>
      <p:sp>
        <p:nvSpPr>
          <p:cNvPr id="162" name="Google Shape;162;p21"/>
          <p:cNvSpPr txBox="1"/>
          <p:nvPr/>
        </p:nvSpPr>
        <p:spPr>
          <a:xfrm>
            <a:off x="913625" y="4697350"/>
            <a:ext cx="5958000" cy="21501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main reason that the French wanted to explore was to acquire more wealth and spread Christianity among the native peoples that they encountered.</a:t>
            </a:r>
            <a:endParaRPr sz="1800">
              <a:solidFill>
                <a:schemeClr val="dk2"/>
              </a:solidFill>
            </a:endParaRPr>
          </a:p>
        </p:txBody>
      </p:sp>
      <p:sp>
        <p:nvSpPr>
          <p:cNvPr id="163" name="Google Shape;163;p21"/>
          <p:cNvSpPr txBox="1"/>
          <p:nvPr/>
        </p:nvSpPr>
        <p:spPr>
          <a:xfrm>
            <a:off x="913625" y="7426725"/>
            <a:ext cx="5958000" cy="19164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sz="1200">
                <a:solidFill>
                  <a:srgbClr val="E95C3D"/>
                </a:solidFill>
                <a:latin typeface="Inter"/>
                <a:ea typeface="Inter"/>
                <a:cs typeface="Inter"/>
                <a:sym typeface="Inter"/>
              </a:rPr>
              <a:t>The French were focused on trade, in particular working with the fur trade with native Americans in and around New France. They had a reputation of establishing positive relationships with the indigenous people they met, building alliances to further promote trade. This was different from the others, the Spanish in particular were cruel to the natives and treated them like slaves through systems like the encomienda.</a:t>
            </a:r>
            <a:endParaRPr sz="1800">
              <a:solidFill>
                <a:schemeClr val="dk2"/>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