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y="5143500" cx="9144000"/>
  <p:notesSz cx="6858000" cy="9144000"/>
  <p:embeddedFontLst>
    <p:embeddedFont>
      <p:font typeface="Halant"/>
      <p:bold r:id="rId15"/>
    </p:embeddedFont>
    <p:embeddedFont>
      <p:font typeface="Inter"/>
      <p:regular r:id="rId16"/>
      <p:bold r:id="rId17"/>
      <p:italic r:id="rId18"/>
      <p:boldItalic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alant-bold.fntdata"/><Relationship Id="rId14" Type="http://schemas.openxmlformats.org/officeDocument/2006/relationships/slide" Target="slides/slide9.xml"/><Relationship Id="rId17" Type="http://schemas.openxmlformats.org/officeDocument/2006/relationships/font" Target="fonts/Inter-bold.fntdata"/><Relationship Id="rId16" Type="http://schemas.openxmlformats.org/officeDocument/2006/relationships/font" Target="fonts/Inter-regular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Inter-boldItalic.fntdata"/><Relationship Id="rId6" Type="http://schemas.openxmlformats.org/officeDocument/2006/relationships/slide" Target="slides/slide1.xml"/><Relationship Id="rId18" Type="http://schemas.openxmlformats.org/officeDocument/2006/relationships/font" Target="fonts/Inter-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11810aa2e4_0_24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" name="Google Shape;52;g311810aa2e4_0_24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216ebe2498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216ebe2498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3216ebe2498_0_1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3216ebe2498_0_1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3216ebe2498_0_1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3216ebe2498_0_1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216ebe2498_0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3216ebe2498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216ebe2498_0_1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216ebe2498_0_1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3216ebe2498_0_1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3216ebe2498_0_1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3216ebe2498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3216ebe2498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216ebe2498_0_17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216ebe2498_0_17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5" name="Google Shape;55;p13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56" name="Google Shape;56;p13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57" name="Google Shape;57;p13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8" name="Google Shape;58;p13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9" name="Google Shape;59;p13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60" name="Google Shape;60;p13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61" name="Google Shape;61;p13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62" name="Google Shape;62;p13"/>
          <p:cNvSpPr txBox="1"/>
          <p:nvPr/>
        </p:nvSpPr>
        <p:spPr>
          <a:xfrm>
            <a:off x="1106126" y="1576000"/>
            <a:ext cx="7225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CASTE IN SPANISH EMPIRE</a:t>
            </a:r>
            <a:endParaRPr b="1" sz="4200">
              <a:solidFill>
                <a:srgbClr val="231F20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GALLERY WALK</a:t>
            </a:r>
            <a:endParaRPr sz="700"/>
          </a:p>
        </p:txBody>
      </p:sp>
      <p:sp>
        <p:nvSpPr>
          <p:cNvPr id="63" name="Google Shape;63;p13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1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 rotWithShape="1">
          <a:blip r:embed="rId4">
            <a:alphaModFix/>
          </a:blip>
          <a:srcRect b="75913" l="0" r="75250" t="0"/>
          <a:stretch/>
        </p:blipFill>
        <p:spPr>
          <a:xfrm>
            <a:off x="3878650" y="362850"/>
            <a:ext cx="27669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4"/>
          <p:cNvSpPr/>
          <p:nvPr/>
        </p:nvSpPr>
        <p:spPr>
          <a:xfrm>
            <a:off x="369925" y="19720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" name="Google Shape;72;p14"/>
          <p:cNvSpPr/>
          <p:nvPr/>
        </p:nvSpPr>
        <p:spPr>
          <a:xfrm>
            <a:off x="658300" y="1666150"/>
            <a:ext cx="31428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4"/>
          <p:cNvSpPr txBox="1"/>
          <p:nvPr/>
        </p:nvSpPr>
        <p:spPr>
          <a:xfrm>
            <a:off x="6818975" y="983075"/>
            <a:ext cx="20709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#1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Spanish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Indigenous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Mestizo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Google Shape;78;p15"/>
          <p:cNvPicPr preferRelativeResize="0"/>
          <p:nvPr/>
        </p:nvPicPr>
        <p:blipFill rotWithShape="1">
          <a:blip r:embed="rId3">
            <a:alphaModFix/>
          </a:blip>
          <a:srcRect b="75913" l="24539" r="49432" t="0"/>
          <a:stretch/>
        </p:blipFill>
        <p:spPr>
          <a:xfrm>
            <a:off x="3878650" y="401750"/>
            <a:ext cx="2909925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5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2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/>
          <p:nvPr/>
        </p:nvSpPr>
        <p:spPr>
          <a:xfrm>
            <a:off x="903325" y="19720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5"/>
          <p:cNvSpPr/>
          <p:nvPr/>
        </p:nvSpPr>
        <p:spPr>
          <a:xfrm>
            <a:off x="1034050" y="1666150"/>
            <a:ext cx="27669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5"/>
          <p:cNvSpPr txBox="1"/>
          <p:nvPr/>
        </p:nvSpPr>
        <p:spPr>
          <a:xfrm>
            <a:off x="6971375" y="983075"/>
            <a:ext cx="20709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#2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Mestizo (Spanish + Indigenous)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Spanish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Castizo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16"/>
          <p:cNvPicPr preferRelativeResize="0"/>
          <p:nvPr/>
        </p:nvPicPr>
        <p:blipFill rotWithShape="1">
          <a:blip r:embed="rId3">
            <a:alphaModFix/>
          </a:blip>
          <a:srcRect b="75913" l="74837" r="0" t="0"/>
          <a:stretch/>
        </p:blipFill>
        <p:spPr>
          <a:xfrm>
            <a:off x="3878649" y="358375"/>
            <a:ext cx="28131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6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3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90" name="Google Shape;9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6"/>
          <p:cNvSpPr/>
          <p:nvPr/>
        </p:nvSpPr>
        <p:spPr>
          <a:xfrm>
            <a:off x="1893925" y="19720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6"/>
          <p:cNvSpPr/>
          <p:nvPr/>
        </p:nvSpPr>
        <p:spPr>
          <a:xfrm>
            <a:off x="2152600" y="1666150"/>
            <a:ext cx="16485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6"/>
          <p:cNvSpPr txBox="1"/>
          <p:nvPr/>
        </p:nvSpPr>
        <p:spPr>
          <a:xfrm>
            <a:off x="6971375" y="983075"/>
            <a:ext cx="20709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#4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Spanish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African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Mulato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Google Shape;98;p17"/>
          <p:cNvPicPr preferRelativeResize="0"/>
          <p:nvPr/>
        </p:nvPicPr>
        <p:blipFill rotWithShape="1">
          <a:blip r:embed="rId3">
            <a:alphaModFix/>
          </a:blip>
          <a:srcRect b="51152" l="50504" r="24332" t="24760"/>
          <a:stretch/>
        </p:blipFill>
        <p:spPr>
          <a:xfrm>
            <a:off x="3878649" y="320975"/>
            <a:ext cx="28131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7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4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00" name="Google Shape;100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17"/>
          <p:cNvSpPr/>
          <p:nvPr/>
        </p:nvSpPr>
        <p:spPr>
          <a:xfrm>
            <a:off x="1360525" y="26578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17"/>
          <p:cNvSpPr/>
          <p:nvPr/>
        </p:nvSpPr>
        <p:spPr>
          <a:xfrm>
            <a:off x="1689450" y="2275750"/>
            <a:ext cx="21117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7"/>
          <p:cNvSpPr txBox="1"/>
          <p:nvPr/>
        </p:nvSpPr>
        <p:spPr>
          <a:xfrm>
            <a:off x="6971375" y="983075"/>
            <a:ext cx="22683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#7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Chino (Mulato + Indigenous)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Indigenous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Salta Altras (“Jump Backwards”)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18"/>
          <p:cNvPicPr preferRelativeResize="0"/>
          <p:nvPr/>
        </p:nvPicPr>
        <p:blipFill rotWithShape="1">
          <a:blip r:embed="rId3">
            <a:alphaModFix/>
          </a:blip>
          <a:srcRect b="26095" l="-352" r="75189" t="49818"/>
          <a:stretch/>
        </p:blipFill>
        <p:spPr>
          <a:xfrm>
            <a:off x="3878649" y="320975"/>
            <a:ext cx="28131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18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5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10" name="Google Shape;110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18"/>
          <p:cNvSpPr/>
          <p:nvPr/>
        </p:nvSpPr>
        <p:spPr>
          <a:xfrm>
            <a:off x="369925" y="34198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8"/>
          <p:cNvSpPr/>
          <p:nvPr/>
        </p:nvSpPr>
        <p:spPr>
          <a:xfrm>
            <a:off x="754425" y="2885350"/>
            <a:ext cx="30468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8"/>
          <p:cNvSpPr txBox="1"/>
          <p:nvPr/>
        </p:nvSpPr>
        <p:spPr>
          <a:xfrm>
            <a:off x="6971375" y="983075"/>
            <a:ext cx="22683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#9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Lobo (African + Indigenous)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China (Mulato + Indigenous)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Gibaro (Mostly Indigenous)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19"/>
          <p:cNvPicPr preferRelativeResize="0"/>
          <p:nvPr/>
        </p:nvPicPr>
        <p:blipFill rotWithShape="1">
          <a:blip r:embed="rId3">
            <a:alphaModFix/>
          </a:blip>
          <a:srcRect b="25642" l="25673" r="49163" t="50270"/>
          <a:stretch/>
        </p:blipFill>
        <p:spPr>
          <a:xfrm>
            <a:off x="3878649" y="320975"/>
            <a:ext cx="28131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19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6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20" name="Google Shape;120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19"/>
          <p:cNvSpPr/>
          <p:nvPr/>
        </p:nvSpPr>
        <p:spPr>
          <a:xfrm>
            <a:off x="903325" y="34198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19"/>
          <p:cNvSpPr/>
          <p:nvPr/>
        </p:nvSpPr>
        <p:spPr>
          <a:xfrm>
            <a:off x="1112700" y="2885350"/>
            <a:ext cx="26886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19"/>
          <p:cNvSpPr txBox="1"/>
          <p:nvPr/>
        </p:nvSpPr>
        <p:spPr>
          <a:xfrm>
            <a:off x="6971375" y="983075"/>
            <a:ext cx="22683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#10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Gibaro (Mostly Indigenous)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Mulata (Spanish + African)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Albarazado (“Born to </a:t>
            </a: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parents</a:t>
            </a: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of different races”)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Google Shape;128;p20"/>
          <p:cNvPicPr preferRelativeResize="0"/>
          <p:nvPr/>
        </p:nvPicPr>
        <p:blipFill rotWithShape="1">
          <a:blip r:embed="rId3">
            <a:alphaModFix/>
          </a:blip>
          <a:srcRect b="484" l="24408" r="50429" t="75429"/>
          <a:stretch/>
        </p:blipFill>
        <p:spPr>
          <a:xfrm>
            <a:off x="3878649" y="320975"/>
            <a:ext cx="28131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0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7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30" name="Google Shape;130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20"/>
          <p:cNvSpPr/>
          <p:nvPr/>
        </p:nvSpPr>
        <p:spPr>
          <a:xfrm>
            <a:off x="903325" y="41056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20"/>
          <p:cNvSpPr/>
          <p:nvPr/>
        </p:nvSpPr>
        <p:spPr>
          <a:xfrm>
            <a:off x="1112700" y="3571150"/>
            <a:ext cx="26886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3" name="Google Shape;133;p20"/>
          <p:cNvSpPr txBox="1"/>
          <p:nvPr/>
        </p:nvSpPr>
        <p:spPr>
          <a:xfrm>
            <a:off x="6971375" y="983075"/>
            <a:ext cx="22683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#14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Calpamulato (Mestizo + Mulato)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</a:t>
            </a: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Canbula</a:t>
            </a: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(Albarazado + African)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Tente en Aire (“Hold yourself in mid-air”; </a:t>
            </a: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racially</a:t>
            </a: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 ambiguous)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21"/>
          <p:cNvPicPr preferRelativeResize="0"/>
          <p:nvPr/>
        </p:nvPicPr>
        <p:blipFill rotWithShape="1">
          <a:blip r:embed="rId3">
            <a:alphaModFix/>
          </a:blip>
          <a:srcRect b="599" l="74837" r="0" t="75313"/>
          <a:stretch/>
        </p:blipFill>
        <p:spPr>
          <a:xfrm>
            <a:off x="3878649" y="357275"/>
            <a:ext cx="28131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1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8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140" name="Google Shape;14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1"/>
          <p:cNvSpPr/>
          <p:nvPr/>
        </p:nvSpPr>
        <p:spPr>
          <a:xfrm>
            <a:off x="1893925" y="41056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21"/>
          <p:cNvSpPr/>
          <p:nvPr/>
        </p:nvSpPr>
        <p:spPr>
          <a:xfrm>
            <a:off x="2152600" y="3571150"/>
            <a:ext cx="16488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1"/>
          <p:cNvSpPr txBox="1"/>
          <p:nvPr/>
        </p:nvSpPr>
        <p:spPr>
          <a:xfrm>
            <a:off x="6971375" y="983075"/>
            <a:ext cx="22683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#16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Noteentiendo (“I don’t understand you”; ambiguous race)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Indigenous 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Tornaatras (“Turn back”; looks more like one parent than the other)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