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5143500" cx="9144000"/>
  <p:notesSz cx="6858000" cy="9144000"/>
  <p:embeddedFontLst>
    <p:embeddedFont>
      <p:font typeface="Halant"/>
      <p:regular r:id="rId16"/>
      <p:bold r:id="rId17"/>
    </p:embeddedFont>
    <p:embeddedFont>
      <p:font typeface="Inter"/>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italic.fntdata"/><Relationship Id="rId11" Type="http://schemas.openxmlformats.org/officeDocument/2006/relationships/slide" Target="slides/slide6.xml"/><Relationship Id="rId10" Type="http://schemas.openxmlformats.org/officeDocument/2006/relationships/slide" Target="slides/slide5.xml"/><Relationship Id="rId21" Type="http://schemas.openxmlformats.org/officeDocument/2006/relationships/font" Target="fonts/Inter-bold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Halant-bold.fntdata"/><Relationship Id="rId16" Type="http://schemas.openxmlformats.org/officeDocument/2006/relationships/font" Target="fonts/Halant-regular.fntdata"/><Relationship Id="rId5" Type="http://schemas.openxmlformats.org/officeDocument/2006/relationships/notesMaster" Target="notesMasters/notesMaster1.xml"/><Relationship Id="rId19" Type="http://schemas.openxmlformats.org/officeDocument/2006/relationships/font" Target="fonts/Inter-bold.fntdata"/><Relationship Id="rId6" Type="http://schemas.openxmlformats.org/officeDocument/2006/relationships/slide" Target="slides/slide1.xml"/><Relationship Id="rId18" Type="http://schemas.openxmlformats.org/officeDocument/2006/relationships/font" Target="fonts/Inter-regular.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2771586e835_0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2771586e835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315906bc4f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315906bc4f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090a0caba4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090a0caba4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3090a0caba4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3090a0caba4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3090a0caba4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3090a0caba4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3090a0caba4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3090a0caba4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090a0caba4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090a0caba4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090a0caba4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3090a0caba4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3090a0caba4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3090a0caba4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3090a0caba4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3090a0caba4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50" name="Shape 50"/>
        <p:cNvGrpSpPr/>
        <p:nvPr/>
      </p:nvGrpSpPr>
      <p:grpSpPr>
        <a:xfrm>
          <a:off x="0" y="0"/>
          <a:ext cx="0" cy="0"/>
          <a:chOff x="0" y="0"/>
          <a:chExt cx="0" cy="0"/>
        </a:xfrm>
      </p:grpSpPr>
      <p:sp>
        <p:nvSpPr>
          <p:cNvPr id="51" name="Google Shape;51;p13"/>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rmAutofit/>
          </a:bodyPr>
          <a:lstStyle>
            <a:lvl1pPr lvl="0" marR="0" rtl="0" algn="l">
              <a:lnSpc>
                <a:spcPct val="90000"/>
              </a:lnSpc>
              <a:spcBef>
                <a:spcPts val="0"/>
              </a:spcBef>
              <a:spcAft>
                <a:spcPts val="0"/>
              </a:spcAft>
              <a:buClr>
                <a:schemeClr val="dk1"/>
              </a:buClr>
              <a:buSzPts val="4500"/>
              <a:buFont typeface="Calibri"/>
              <a:buNone/>
              <a:defRPr b="0" i="0" sz="4500" u="none" cap="none" strike="noStrike">
                <a:solidFill>
                  <a:schemeClr val="dk1"/>
                </a:solidFill>
                <a:latin typeface="Calibri"/>
                <a:ea typeface="Calibri"/>
                <a:cs typeface="Calibri"/>
                <a:sym typeface="Calibri"/>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p:txBody>
      </p:sp>
      <p:sp>
        <p:nvSpPr>
          <p:cNvPr id="52" name="Google Shape;52;p13"/>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rmAutofit/>
          </a:bodyPr>
          <a:lstStyle>
            <a:lvl1pPr indent="-228600" lvl="0" marL="457200" marR="0" rtl="0" algn="l">
              <a:lnSpc>
                <a:spcPct val="90000"/>
              </a:lnSpc>
              <a:spcBef>
                <a:spcPts val="80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1pPr>
            <a:lvl2pPr indent="-228600" lvl="1" marL="914400" marR="0" rtl="0" algn="l">
              <a:lnSpc>
                <a:spcPct val="90000"/>
              </a:lnSpc>
              <a:spcBef>
                <a:spcPts val="12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2pPr>
            <a:lvl3pPr indent="-228600" lvl="2" marL="1371600" marR="0" rtl="0" algn="l">
              <a:lnSpc>
                <a:spcPct val="90000"/>
              </a:lnSpc>
              <a:spcBef>
                <a:spcPts val="120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3pPr>
            <a:lvl4pPr indent="-228600" lvl="3" marL="18288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4pPr>
            <a:lvl5pPr indent="-228600" lvl="4" marL="22860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5pPr>
            <a:lvl6pPr indent="-228600" lvl="5" marL="27432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6pPr>
            <a:lvl7pPr indent="-228600" lvl="6" marL="32004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7pPr>
            <a:lvl8pPr indent="-228600" lvl="7" marL="36576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8pPr>
            <a:lvl9pPr indent="-228600" lvl="8" marL="4114800" marR="0" rtl="0" algn="l">
              <a:lnSpc>
                <a:spcPct val="90000"/>
              </a:lnSpc>
              <a:spcBef>
                <a:spcPts val="1200"/>
              </a:spcBef>
              <a:spcAft>
                <a:spcPts val="1200"/>
              </a:spcAft>
              <a:buClr>
                <a:srgbClr val="888888"/>
              </a:buClr>
              <a:buSzPts val="1200"/>
              <a:buFont typeface="Arial"/>
              <a:buNone/>
              <a:defRPr b="0" i="0" sz="1200" u="none" cap="none" strike="noStrike">
                <a:solidFill>
                  <a:srgbClr val="888888"/>
                </a:solidFill>
                <a:latin typeface="Calibri"/>
                <a:ea typeface="Calibri"/>
                <a:cs typeface="Calibri"/>
                <a:sym typeface="Calibri"/>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400"/>
              <a:buNone/>
              <a:defRPr sz="900">
                <a:solidFill>
                  <a:srgbClr val="888888"/>
                </a:solidFill>
                <a:latin typeface="Calibri"/>
                <a:ea typeface="Calibri"/>
                <a:cs typeface="Calibri"/>
                <a:sym typeface="Calibri"/>
              </a:defRPr>
            </a:lvl1pPr>
            <a:lvl2pPr lvl="1"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400"/>
              <a:buNone/>
              <a:defRPr sz="900">
                <a:solidFill>
                  <a:srgbClr val="888888"/>
                </a:solidFill>
                <a:latin typeface="Calibri"/>
                <a:ea typeface="Calibri"/>
                <a:cs typeface="Calibri"/>
                <a:sym typeface="Calibri"/>
              </a:defRPr>
            </a:lvl1pPr>
            <a:lvl2pPr lvl="1"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https://en.wikipedia.org/wiki/en:Creative_Commons" TargetMode="External"/><Relationship Id="rId4" Type="http://schemas.openxmlformats.org/officeDocument/2006/relationships/hyperlink" Target="https://creativecommons.org/licenses/by-sa/4.0/deed.en" TargetMode="External"/><Relationship Id="rId5"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en.wikipedia.org/wiki/en:Creative_Commons" TargetMode="External"/><Relationship Id="rId4" Type="http://schemas.openxmlformats.org/officeDocument/2006/relationships/hyperlink" Target="https://creativecommons.org/publicdomain/zero/1.0/deed.en" TargetMode="External"/><Relationship Id="rId5"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ctrTitle"/>
          </p:nvPr>
        </p:nvSpPr>
        <p:spPr>
          <a:xfrm>
            <a:off x="344900" y="1673025"/>
            <a:ext cx="8520600" cy="16806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b="1" lang="en">
                <a:latin typeface="Halant"/>
                <a:ea typeface="Halant"/>
                <a:cs typeface="Halant"/>
                <a:sym typeface="Halant"/>
              </a:rPr>
              <a:t>Columbian Exchange</a:t>
            </a:r>
            <a:endParaRPr b="1">
              <a:latin typeface="Halant"/>
              <a:ea typeface="Halant"/>
              <a:cs typeface="Halant"/>
              <a:sym typeface="Halant"/>
            </a:endParaRPr>
          </a:p>
          <a:p>
            <a:pPr indent="0" lvl="0" marL="0" rtl="0" algn="ctr">
              <a:spcBef>
                <a:spcPts val="0"/>
              </a:spcBef>
              <a:spcAft>
                <a:spcPts val="0"/>
              </a:spcAft>
              <a:buNone/>
            </a:pPr>
            <a:r>
              <a:rPr b="1" lang="en">
                <a:latin typeface="Halant"/>
                <a:ea typeface="Halant"/>
                <a:cs typeface="Halant"/>
                <a:sym typeface="Halant"/>
              </a:rPr>
              <a:t>Gallery Walk</a:t>
            </a:r>
            <a:endParaRPr b="1">
              <a:latin typeface="Halant"/>
              <a:ea typeface="Halant"/>
              <a:cs typeface="Halant"/>
              <a:sym typeface="Halan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23"/>
          <p:cNvSpPr txBox="1"/>
          <p:nvPr/>
        </p:nvSpPr>
        <p:spPr>
          <a:xfrm>
            <a:off x="152400" y="509675"/>
            <a:ext cx="28662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10</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Source: </a:t>
            </a:r>
            <a:r>
              <a:rPr lang="en" sz="1200">
                <a:solidFill>
                  <a:srgbClr val="202122"/>
                </a:solidFill>
                <a:latin typeface="Inter"/>
                <a:ea typeface="Inter"/>
                <a:cs typeface="Inter"/>
                <a:sym typeface="Inter"/>
              </a:rPr>
              <a:t>S. Elizabeth Penry</a:t>
            </a:r>
            <a:r>
              <a:rPr lang="en" sz="1200">
                <a:solidFill>
                  <a:srgbClr val="202122"/>
                </a:solidFill>
                <a:latin typeface="Inter"/>
                <a:ea typeface="Inter"/>
                <a:cs typeface="Inter"/>
                <a:sym typeface="Inter"/>
              </a:rPr>
              <a:t>, “Letters of Insurrection: The Rebellion of the Communities” in </a:t>
            </a:r>
            <a:r>
              <a:rPr i="1" lang="en" sz="1200">
                <a:solidFill>
                  <a:srgbClr val="202122"/>
                </a:solidFill>
                <a:latin typeface="Inter"/>
                <a:ea typeface="Inter"/>
                <a:cs typeface="Inter"/>
                <a:sym typeface="Inter"/>
              </a:rPr>
              <a:t>Colonial Lives: Documents on Latin American History, 1550-1850</a:t>
            </a:r>
            <a:r>
              <a:rPr lang="en" sz="1200">
                <a:solidFill>
                  <a:srgbClr val="202122"/>
                </a:solidFill>
                <a:latin typeface="Inter"/>
                <a:ea typeface="Inter"/>
                <a:cs typeface="Inter"/>
                <a:sym typeface="Inter"/>
              </a:rPr>
              <a:t>, 2000.</a:t>
            </a:r>
            <a:endParaRPr sz="1200">
              <a:solidFill>
                <a:srgbClr val="202122"/>
              </a:solidFill>
              <a:latin typeface="Inter"/>
              <a:ea typeface="Inter"/>
              <a:cs typeface="Inter"/>
              <a:sym typeface="Inter"/>
            </a:endParaRPr>
          </a:p>
          <a:p>
            <a:pPr indent="0" lvl="0" marL="0" rtl="0" algn="l">
              <a:spcBef>
                <a:spcPts val="0"/>
              </a:spcBef>
              <a:spcAft>
                <a:spcPts val="0"/>
              </a:spcAft>
              <a:buNone/>
            </a:pPr>
            <a:r>
              <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Note: </a:t>
            </a:r>
            <a:r>
              <a:rPr lang="en" sz="1200">
                <a:solidFill>
                  <a:srgbClr val="202122"/>
                </a:solidFill>
                <a:latin typeface="Inter"/>
                <a:ea typeface="Inter"/>
                <a:cs typeface="Inter"/>
                <a:sym typeface="Inter"/>
              </a:rPr>
              <a:t>S. Elizabeth Penry is Associate Professor of History and Latin American Studies at Fordham University.</a:t>
            </a:r>
            <a:endParaRPr sz="1200">
              <a:solidFill>
                <a:srgbClr val="202122"/>
              </a:solidFill>
              <a:latin typeface="Inter"/>
              <a:ea typeface="Inter"/>
              <a:cs typeface="Inter"/>
              <a:sym typeface="Inter"/>
            </a:endParaRPr>
          </a:p>
          <a:p>
            <a:pPr indent="0" lvl="0" marL="0" rtl="0" algn="l">
              <a:spcBef>
                <a:spcPts val="0"/>
              </a:spcBef>
              <a:spcAft>
                <a:spcPts val="0"/>
              </a:spcAft>
              <a:buNone/>
            </a:pPr>
            <a:r>
              <a:t/>
            </a:r>
            <a:endParaRPr b="1" sz="1200">
              <a:solidFill>
                <a:srgbClr val="202122"/>
              </a:solidFill>
              <a:latin typeface="Inter"/>
              <a:ea typeface="Inter"/>
              <a:cs typeface="Inter"/>
              <a:sym typeface="Inter"/>
            </a:endParaRPr>
          </a:p>
        </p:txBody>
      </p:sp>
      <p:sp>
        <p:nvSpPr>
          <p:cNvPr id="117" name="Google Shape;117;p23"/>
          <p:cNvSpPr txBox="1"/>
          <p:nvPr/>
        </p:nvSpPr>
        <p:spPr>
          <a:xfrm>
            <a:off x="3428650" y="211500"/>
            <a:ext cx="5392500" cy="472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Inter"/>
                <a:ea typeface="Inter"/>
                <a:cs typeface="Inter"/>
                <a:sym typeface="Inter"/>
              </a:rPr>
              <a:t>“Before the Spanish Conquest, most Andeans lived in small hamlets widely dispersed across the countryside. These tiny villages were part of large-scale “kingdoms” of </a:t>
            </a:r>
            <a:r>
              <a:rPr lang="en">
                <a:solidFill>
                  <a:schemeClr val="dk1"/>
                </a:solidFill>
                <a:latin typeface="Inter"/>
                <a:ea typeface="Inter"/>
                <a:cs typeface="Inter"/>
                <a:sym typeface="Inter"/>
              </a:rPr>
              <a:t>different</a:t>
            </a:r>
            <a:r>
              <a:rPr lang="en">
                <a:solidFill>
                  <a:schemeClr val="dk1"/>
                </a:solidFill>
                <a:latin typeface="Inter"/>
                <a:ea typeface="Inter"/>
                <a:cs typeface="Inter"/>
                <a:sym typeface="Inter"/>
              </a:rPr>
              <a:t> ethnic and language groups that made up the Inka empire. For Spaniards, however, civilized life was only </a:t>
            </a:r>
            <a:r>
              <a:rPr lang="en">
                <a:solidFill>
                  <a:schemeClr val="dk1"/>
                </a:solidFill>
                <a:latin typeface="Inter"/>
                <a:ea typeface="Inter"/>
                <a:cs typeface="Inter"/>
                <a:sym typeface="Inter"/>
              </a:rPr>
              <a:t>possible</a:t>
            </a:r>
            <a:r>
              <a:rPr lang="en">
                <a:solidFill>
                  <a:schemeClr val="dk1"/>
                </a:solidFill>
                <a:latin typeface="Inter"/>
                <a:ea typeface="Inter"/>
                <a:cs typeface="Inter"/>
                <a:sym typeface="Inter"/>
              </a:rPr>
              <a:t> in an urban setting… This organization of space, and the assumption that urbanity bred civility, was transferred to the Americas and found its fullest expression during the administration of Viceroy Francisco de Toledo (1591-81).</a:t>
            </a:r>
            <a:endParaRPr>
              <a:solidFill>
                <a:schemeClr val="dk1"/>
              </a:solidFill>
              <a:latin typeface="Inter"/>
              <a:ea typeface="Inter"/>
              <a:cs typeface="Inter"/>
              <a:sym typeface="Inter"/>
            </a:endParaRPr>
          </a:p>
          <a:p>
            <a:pPr indent="0" lvl="0" marL="0" rtl="0" algn="l">
              <a:spcBef>
                <a:spcPts val="0"/>
              </a:spcBef>
              <a:spcAft>
                <a:spcPts val="0"/>
              </a:spcAft>
              <a:buNone/>
            </a:pPr>
            <a:r>
              <a:t/>
            </a:r>
            <a:endParaRPr>
              <a:solidFill>
                <a:schemeClr val="dk1"/>
              </a:solidFill>
              <a:latin typeface="Inter"/>
              <a:ea typeface="Inter"/>
              <a:cs typeface="Inter"/>
              <a:sym typeface="Inter"/>
            </a:endParaRPr>
          </a:p>
          <a:p>
            <a:pPr indent="0" lvl="0" marL="0" rtl="0" algn="l">
              <a:spcBef>
                <a:spcPts val="0"/>
              </a:spcBef>
              <a:spcAft>
                <a:spcPts val="0"/>
              </a:spcAft>
              <a:buNone/>
            </a:pPr>
            <a:r>
              <a:rPr lang="en">
                <a:solidFill>
                  <a:schemeClr val="dk1"/>
                </a:solidFill>
                <a:latin typeface="Inter"/>
                <a:ea typeface="Inter"/>
                <a:cs typeface="Inter"/>
                <a:sym typeface="Inter"/>
              </a:rPr>
              <a:t>Toledo’s policies marked a watershed in Andean history with the imposition of a radically new form of social and economic life through the creation of </a:t>
            </a:r>
            <a:r>
              <a:rPr i="1" lang="en">
                <a:solidFill>
                  <a:schemeClr val="dk1"/>
                </a:solidFill>
                <a:latin typeface="Inter"/>
                <a:ea typeface="Inter"/>
                <a:cs typeface="Inter"/>
                <a:sym typeface="Inter"/>
              </a:rPr>
              <a:t>reducciones</a:t>
            </a:r>
            <a:r>
              <a:rPr lang="en">
                <a:solidFill>
                  <a:schemeClr val="dk1"/>
                </a:solidFill>
                <a:latin typeface="Inter"/>
                <a:ea typeface="Inter"/>
                <a:cs typeface="Inter"/>
                <a:sym typeface="Inter"/>
              </a:rPr>
              <a:t>, or resettlement towns. Numerous small hamlets scattered across the countryside were destroyed, and Andeans were forcibly resettled in large communities </a:t>
            </a:r>
            <a:r>
              <a:rPr lang="en">
                <a:solidFill>
                  <a:schemeClr val="dk1"/>
                </a:solidFill>
                <a:latin typeface="Inter"/>
                <a:ea typeface="Inter"/>
                <a:cs typeface="Inter"/>
                <a:sym typeface="Inter"/>
              </a:rPr>
              <a:t>modeled on Spanish towns. These uniformly grid-patterned towns were designed to “civilize” the “Indians” and to distance them from native religion while facilitating their conversion to Christianity and the mobilization of their tribute and labor to colonial purposes.”</a:t>
            </a:r>
            <a:endParaRPr>
              <a:solidFill>
                <a:schemeClr val="dk1"/>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15"/>
          <p:cNvSpPr txBox="1"/>
          <p:nvPr/>
        </p:nvSpPr>
        <p:spPr>
          <a:xfrm>
            <a:off x="152400" y="509675"/>
            <a:ext cx="28662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2</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Date: </a:t>
            </a:r>
            <a:r>
              <a:rPr lang="en" sz="1200">
                <a:solidFill>
                  <a:srgbClr val="202122"/>
                </a:solidFill>
                <a:latin typeface="Inter"/>
                <a:ea typeface="Inter"/>
                <a:cs typeface="Inter"/>
                <a:sym typeface="Inter"/>
              </a:rPr>
              <a:t>16th century</a:t>
            </a:r>
            <a:endParaRPr b="1" sz="1200">
              <a:solidFill>
                <a:srgbClr val="202122"/>
              </a:solidFill>
              <a:latin typeface="Inter"/>
              <a:ea typeface="Inter"/>
              <a:cs typeface="Inter"/>
              <a:sym typeface="Inter"/>
            </a:endParaRPr>
          </a:p>
          <a:p>
            <a:pPr indent="0" lvl="0" marL="0" rtl="0" algn="l">
              <a:spcBef>
                <a:spcPts val="0"/>
              </a:spcBef>
              <a:spcAft>
                <a:spcPts val="0"/>
              </a:spcAft>
              <a:buNone/>
            </a:pPr>
            <a:r>
              <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Source: </a:t>
            </a:r>
            <a:r>
              <a:rPr lang="en" sz="1200">
                <a:solidFill>
                  <a:schemeClr val="dk1"/>
                </a:solidFill>
                <a:latin typeface="Inter"/>
                <a:ea typeface="Inter"/>
                <a:cs typeface="Inter"/>
                <a:sym typeface="Inter"/>
              </a:rPr>
              <a:t>Drawing accompanying text in Book XII of the Florentine Codex, 1540–1585.</a:t>
            </a:r>
            <a:endParaRPr b="1" sz="1200">
              <a:solidFill>
                <a:srgbClr val="202122"/>
              </a:solidFill>
              <a:latin typeface="Inter"/>
              <a:ea typeface="Inter"/>
              <a:cs typeface="Inter"/>
              <a:sym typeface="Inter"/>
            </a:endParaRPr>
          </a:p>
          <a:p>
            <a:pPr indent="0" lvl="0" marL="0" rtl="0" algn="l">
              <a:spcBef>
                <a:spcPts val="0"/>
              </a:spcBef>
              <a:spcAft>
                <a:spcPts val="0"/>
              </a:spcAft>
              <a:buNone/>
            </a:pPr>
            <a:r>
              <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Author: </a:t>
            </a:r>
            <a:r>
              <a:rPr lang="en" sz="1200">
                <a:solidFill>
                  <a:srgbClr val="202122"/>
                </a:solidFill>
                <a:latin typeface="Inter"/>
                <a:ea typeface="Inter"/>
                <a:cs typeface="Inter"/>
                <a:sym typeface="Inter"/>
              </a:rPr>
              <a:t>Unknown</a:t>
            </a:r>
            <a:endParaRPr b="1" sz="1200">
              <a:solidFill>
                <a:srgbClr val="202122"/>
              </a:solidFill>
              <a:latin typeface="Inter"/>
              <a:ea typeface="Inter"/>
              <a:cs typeface="Inter"/>
              <a:sym typeface="Inter"/>
            </a:endParaRPr>
          </a:p>
          <a:p>
            <a:pPr indent="0" lvl="0" marL="0" rtl="0" algn="l">
              <a:spcBef>
                <a:spcPts val="0"/>
              </a:spcBef>
              <a:spcAft>
                <a:spcPts val="0"/>
              </a:spcAft>
              <a:buNone/>
            </a:pPr>
            <a:r>
              <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Description: </a:t>
            </a:r>
            <a:r>
              <a:rPr lang="en" sz="1200">
                <a:solidFill>
                  <a:srgbClr val="202122"/>
                </a:solidFill>
                <a:latin typeface="Inter"/>
                <a:ea typeface="Inter"/>
                <a:cs typeface="Inter"/>
                <a:sym typeface="Inter"/>
              </a:rPr>
              <a:t>Aztec drawing of smallpox victims. </a:t>
            </a:r>
            <a:r>
              <a:rPr lang="en" sz="1200">
                <a:solidFill>
                  <a:schemeClr val="dk1"/>
                </a:solidFill>
                <a:latin typeface="Inter"/>
                <a:ea typeface="Inter"/>
                <a:cs typeface="Inter"/>
                <a:sym typeface="Inter"/>
              </a:rPr>
              <a:t>The Florentine Codex gets its name because its 12 volumes are now held in the Laurentian Library in Florence, Italy. It was written by Nahuas in their language (Nahuatl) but supervised by Spanish Franciscan friar Bernardino de Sahagún.</a:t>
            </a:r>
            <a:endParaRPr sz="1200">
              <a:solidFill>
                <a:srgbClr val="202122"/>
              </a:solidFill>
              <a:latin typeface="Inter"/>
              <a:ea typeface="Inter"/>
              <a:cs typeface="Inter"/>
              <a:sym typeface="Inter"/>
            </a:endParaRPr>
          </a:p>
          <a:p>
            <a:pPr indent="0" lvl="0" marL="0" rtl="0" algn="l">
              <a:spcBef>
                <a:spcPts val="0"/>
              </a:spcBef>
              <a:spcAft>
                <a:spcPts val="0"/>
              </a:spcAft>
              <a:buNone/>
            </a:pPr>
            <a:r>
              <a:t/>
            </a:r>
            <a:endParaRPr sz="1200">
              <a:solidFill>
                <a:srgbClr val="202122"/>
              </a:solidFill>
              <a:latin typeface="Inter"/>
              <a:ea typeface="Inter"/>
              <a:cs typeface="Inter"/>
              <a:sym typeface="Inter"/>
            </a:endParaRPr>
          </a:p>
          <a:p>
            <a:pPr indent="0" lvl="0" marL="0" rtl="0" algn="l">
              <a:spcBef>
                <a:spcPts val="0"/>
              </a:spcBef>
              <a:spcAft>
                <a:spcPts val="0"/>
              </a:spcAft>
              <a:buNone/>
            </a:pPr>
            <a:r>
              <a:rPr lang="en" sz="1200">
                <a:solidFill>
                  <a:srgbClr val="202122"/>
                </a:solidFill>
                <a:latin typeface="Inter"/>
                <a:ea typeface="Inter"/>
                <a:cs typeface="Inter"/>
                <a:sym typeface="Inter"/>
              </a:rPr>
              <a:t>Public Domain</a:t>
            </a:r>
            <a:endParaRPr sz="1200">
              <a:solidFill>
                <a:srgbClr val="202122"/>
              </a:solidFill>
              <a:latin typeface="Inter"/>
              <a:ea typeface="Inter"/>
              <a:cs typeface="Inter"/>
              <a:sym typeface="Inter"/>
            </a:endParaRPr>
          </a:p>
        </p:txBody>
      </p:sp>
      <p:pic>
        <p:nvPicPr>
          <p:cNvPr id="66" name="Google Shape;66;p15"/>
          <p:cNvPicPr preferRelativeResize="0"/>
          <p:nvPr/>
        </p:nvPicPr>
        <p:blipFill>
          <a:blip r:embed="rId3">
            <a:alphaModFix/>
          </a:blip>
          <a:stretch>
            <a:fillRect/>
          </a:stretch>
        </p:blipFill>
        <p:spPr>
          <a:xfrm>
            <a:off x="3328123" y="391375"/>
            <a:ext cx="5513425" cy="42550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6"/>
          <p:cNvSpPr txBox="1"/>
          <p:nvPr/>
        </p:nvSpPr>
        <p:spPr>
          <a:xfrm>
            <a:off x="152400" y="509675"/>
            <a:ext cx="28662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3</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Date: </a:t>
            </a:r>
            <a:r>
              <a:rPr lang="en" sz="1200">
                <a:solidFill>
                  <a:srgbClr val="202122"/>
                </a:solidFill>
                <a:latin typeface="Inter"/>
                <a:ea typeface="Inter"/>
                <a:cs typeface="Inter"/>
                <a:sym typeface="Inter"/>
              </a:rPr>
              <a:t>October 3, 2024</a:t>
            </a:r>
            <a:endParaRPr sz="1200">
              <a:solidFill>
                <a:srgbClr val="202122"/>
              </a:solidFill>
              <a:latin typeface="Inter"/>
              <a:ea typeface="Inter"/>
              <a:cs typeface="Inter"/>
              <a:sym typeface="Inter"/>
            </a:endParaRPr>
          </a:p>
          <a:p>
            <a:pPr indent="0" lvl="0" marL="0" rtl="0" algn="l">
              <a:spcBef>
                <a:spcPts val="0"/>
              </a:spcBef>
              <a:spcAft>
                <a:spcPts val="0"/>
              </a:spcAft>
              <a:buNone/>
            </a:pPr>
            <a:r>
              <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Source: </a:t>
            </a:r>
            <a:r>
              <a:rPr lang="en" sz="1200">
                <a:solidFill>
                  <a:srgbClr val="202122"/>
                </a:solidFill>
                <a:latin typeface="Inter"/>
                <a:ea typeface="Inter"/>
                <a:cs typeface="Inter"/>
                <a:sym typeface="Inter"/>
              </a:rPr>
              <a:t>Bill of Rights Institute</a:t>
            </a:r>
            <a:endParaRPr b="1" sz="1200">
              <a:solidFill>
                <a:srgbClr val="202122"/>
              </a:solidFill>
              <a:latin typeface="Inter"/>
              <a:ea typeface="Inter"/>
              <a:cs typeface="Inter"/>
              <a:sym typeface="Inter"/>
            </a:endParaRPr>
          </a:p>
          <a:p>
            <a:pPr indent="0" lvl="0" marL="0" rtl="0" algn="l">
              <a:spcBef>
                <a:spcPts val="0"/>
              </a:spcBef>
              <a:spcAft>
                <a:spcPts val="0"/>
              </a:spcAft>
              <a:buNone/>
            </a:pPr>
            <a:r>
              <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Author: </a:t>
            </a:r>
            <a:r>
              <a:rPr lang="en" sz="1200">
                <a:solidFill>
                  <a:srgbClr val="202122"/>
                </a:solidFill>
                <a:latin typeface="Inter"/>
                <a:ea typeface="Inter"/>
                <a:cs typeface="Inter"/>
                <a:sym typeface="Inter"/>
              </a:rPr>
              <a:t>Mark Christensen</a:t>
            </a:r>
            <a:endParaRPr b="1" sz="1200">
              <a:solidFill>
                <a:srgbClr val="202122"/>
              </a:solidFill>
              <a:latin typeface="Inter"/>
              <a:ea typeface="Inter"/>
              <a:cs typeface="Inter"/>
              <a:sym typeface="Inter"/>
            </a:endParaRPr>
          </a:p>
          <a:p>
            <a:pPr indent="0" lvl="0" marL="0" rtl="0" algn="l">
              <a:spcBef>
                <a:spcPts val="0"/>
              </a:spcBef>
              <a:spcAft>
                <a:spcPts val="0"/>
              </a:spcAft>
              <a:buNone/>
            </a:pPr>
            <a:r>
              <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Description: </a:t>
            </a:r>
            <a:r>
              <a:rPr lang="en" sz="1200">
                <a:solidFill>
                  <a:srgbClr val="202122"/>
                </a:solidFill>
                <a:latin typeface="Inter"/>
                <a:ea typeface="Inter"/>
                <a:cs typeface="Inter"/>
                <a:sym typeface="Inter"/>
              </a:rPr>
              <a:t>The Columbian Exchange of crop plants, livestock, and diseases in both directions between the Old World and the New World</a:t>
            </a:r>
            <a:endParaRPr sz="1200">
              <a:solidFill>
                <a:srgbClr val="202122"/>
              </a:solidFill>
              <a:latin typeface="Inter"/>
              <a:ea typeface="Inter"/>
              <a:cs typeface="Inter"/>
              <a:sym typeface="Inter"/>
            </a:endParaRPr>
          </a:p>
          <a:p>
            <a:pPr indent="0" lvl="0" marL="0" rtl="0" algn="l">
              <a:spcBef>
                <a:spcPts val="0"/>
              </a:spcBef>
              <a:spcAft>
                <a:spcPts val="0"/>
              </a:spcAft>
              <a:buNone/>
            </a:pPr>
            <a:r>
              <a:t/>
            </a:r>
            <a:endParaRPr sz="1200">
              <a:solidFill>
                <a:srgbClr val="202122"/>
              </a:solidFill>
              <a:latin typeface="Inter"/>
              <a:ea typeface="Inter"/>
              <a:cs typeface="Inter"/>
              <a:sym typeface="Inter"/>
            </a:endParaRPr>
          </a:p>
          <a:p>
            <a:pPr indent="0" lvl="0" marL="0" rtl="0" algn="l">
              <a:spcBef>
                <a:spcPts val="0"/>
              </a:spcBef>
              <a:spcAft>
                <a:spcPts val="0"/>
              </a:spcAft>
              <a:buNone/>
            </a:pPr>
            <a:r>
              <a:rPr lang="en" sz="1200">
                <a:solidFill>
                  <a:srgbClr val="3366BB"/>
                </a:solidFill>
                <a:uFill>
                  <a:noFill/>
                </a:uFill>
                <a:latin typeface="Inter"/>
                <a:ea typeface="Inter"/>
                <a:cs typeface="Inter"/>
                <a:sym typeface="Inter"/>
                <a:hlinkClick r:id="rId3">
                  <a:extLst>
                    <a:ext uri="{A12FA001-AC4F-418D-AE19-62706E023703}">
                      <ahyp:hlinkClr val="tx"/>
                    </a:ext>
                  </a:extLst>
                </a:hlinkClick>
              </a:rPr>
              <a:t>Creative Commons</a:t>
            </a:r>
            <a:r>
              <a:rPr lang="en" sz="1200">
                <a:solidFill>
                  <a:srgbClr val="202122"/>
                </a:solidFill>
                <a:latin typeface="Inter"/>
                <a:ea typeface="Inter"/>
                <a:cs typeface="Inter"/>
                <a:sym typeface="Inter"/>
              </a:rPr>
              <a:t> </a:t>
            </a:r>
            <a:r>
              <a:rPr lang="en" sz="1200">
                <a:solidFill>
                  <a:srgbClr val="3366BB"/>
                </a:solidFill>
                <a:uFill>
                  <a:noFill/>
                </a:uFill>
                <a:latin typeface="Inter"/>
                <a:ea typeface="Inter"/>
                <a:cs typeface="Inter"/>
                <a:sym typeface="Inter"/>
                <a:hlinkClick r:id="rId4">
                  <a:extLst>
                    <a:ext uri="{A12FA001-AC4F-418D-AE19-62706E023703}">
                      <ahyp:hlinkClr val="tx"/>
                    </a:ext>
                  </a:extLst>
                </a:hlinkClick>
              </a:rPr>
              <a:t>Attribution-Share Alike 4.0 International</a:t>
            </a:r>
            <a:r>
              <a:rPr lang="en" sz="1200">
                <a:solidFill>
                  <a:srgbClr val="202122"/>
                </a:solidFill>
                <a:latin typeface="Inter"/>
                <a:ea typeface="Inter"/>
                <a:cs typeface="Inter"/>
                <a:sym typeface="Inter"/>
              </a:rPr>
              <a:t> license</a:t>
            </a:r>
            <a:endParaRPr sz="1200">
              <a:solidFill>
                <a:srgbClr val="202122"/>
              </a:solidFill>
              <a:latin typeface="Inter"/>
              <a:ea typeface="Inter"/>
              <a:cs typeface="Inter"/>
              <a:sym typeface="Inter"/>
            </a:endParaRPr>
          </a:p>
        </p:txBody>
      </p:sp>
      <p:pic>
        <p:nvPicPr>
          <p:cNvPr id="72" name="Google Shape;72;p16"/>
          <p:cNvPicPr preferRelativeResize="0"/>
          <p:nvPr/>
        </p:nvPicPr>
        <p:blipFill>
          <a:blip r:embed="rId5">
            <a:alphaModFix/>
          </a:blip>
          <a:stretch>
            <a:fillRect/>
          </a:stretch>
        </p:blipFill>
        <p:spPr>
          <a:xfrm>
            <a:off x="3171000" y="304800"/>
            <a:ext cx="5820599" cy="458484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7"/>
          <p:cNvSpPr txBox="1"/>
          <p:nvPr/>
        </p:nvSpPr>
        <p:spPr>
          <a:xfrm>
            <a:off x="152400" y="509675"/>
            <a:ext cx="28662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4</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Source: </a:t>
            </a:r>
            <a:r>
              <a:rPr lang="en" sz="1200">
                <a:solidFill>
                  <a:srgbClr val="202122"/>
                </a:solidFill>
                <a:latin typeface="Inter"/>
                <a:ea typeface="Inter"/>
                <a:cs typeface="Inter"/>
                <a:sym typeface="Inter"/>
              </a:rPr>
              <a:t>Charles C. Mann, </a:t>
            </a:r>
            <a:r>
              <a:rPr i="1" lang="en" sz="1200">
                <a:solidFill>
                  <a:srgbClr val="202122"/>
                </a:solidFill>
                <a:latin typeface="Inter"/>
                <a:ea typeface="Inter"/>
                <a:cs typeface="Inter"/>
                <a:sym typeface="Inter"/>
              </a:rPr>
              <a:t>1491: New Revelations of the Americas before Columbus</a:t>
            </a:r>
            <a:r>
              <a:rPr lang="en" sz="1200">
                <a:solidFill>
                  <a:srgbClr val="202122"/>
                </a:solidFill>
                <a:latin typeface="Inter"/>
                <a:ea typeface="Inter"/>
                <a:cs typeface="Inter"/>
                <a:sym typeface="Inter"/>
              </a:rPr>
              <a:t>, 2005.</a:t>
            </a:r>
            <a:endParaRPr sz="1200">
              <a:solidFill>
                <a:srgbClr val="202122"/>
              </a:solidFill>
              <a:latin typeface="Inter"/>
              <a:ea typeface="Inter"/>
              <a:cs typeface="Inter"/>
              <a:sym typeface="Inter"/>
            </a:endParaRPr>
          </a:p>
          <a:p>
            <a:pPr indent="0" lvl="0" marL="0" rtl="0" algn="l">
              <a:spcBef>
                <a:spcPts val="0"/>
              </a:spcBef>
              <a:spcAft>
                <a:spcPts val="0"/>
              </a:spcAft>
              <a:buNone/>
            </a:pPr>
            <a:r>
              <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Note: </a:t>
            </a:r>
            <a:r>
              <a:rPr lang="en" sz="1200">
                <a:solidFill>
                  <a:srgbClr val="202122"/>
                </a:solidFill>
                <a:latin typeface="Inter"/>
                <a:ea typeface="Inter"/>
                <a:cs typeface="Inter"/>
                <a:sym typeface="Inter"/>
              </a:rPr>
              <a:t>Charles C. Mann is an American journalist and author. His works on the Americas in the late 15th century have received significant acclaim and have made notable contributions to the historical record.</a:t>
            </a:r>
            <a:endParaRPr sz="1200">
              <a:solidFill>
                <a:srgbClr val="202122"/>
              </a:solidFill>
              <a:latin typeface="Inter"/>
              <a:ea typeface="Inter"/>
              <a:cs typeface="Inter"/>
              <a:sym typeface="Inter"/>
            </a:endParaRPr>
          </a:p>
          <a:p>
            <a:pPr indent="0" lvl="0" marL="0" rtl="0" algn="l">
              <a:spcBef>
                <a:spcPts val="0"/>
              </a:spcBef>
              <a:spcAft>
                <a:spcPts val="0"/>
              </a:spcAft>
              <a:buNone/>
            </a:pPr>
            <a:r>
              <a:t/>
            </a:r>
            <a:endParaRPr sz="1100">
              <a:solidFill>
                <a:srgbClr val="202122"/>
              </a:solidFill>
              <a:highlight>
                <a:srgbClr val="F8F9FA"/>
              </a:highlight>
              <a:latin typeface="Inter"/>
              <a:ea typeface="Inter"/>
              <a:cs typeface="Inter"/>
              <a:sym typeface="Inter"/>
            </a:endParaRPr>
          </a:p>
        </p:txBody>
      </p:sp>
      <p:sp>
        <p:nvSpPr>
          <p:cNvPr id="78" name="Google Shape;78;p17"/>
          <p:cNvSpPr txBox="1"/>
          <p:nvPr/>
        </p:nvSpPr>
        <p:spPr>
          <a:xfrm>
            <a:off x="3395825" y="577025"/>
            <a:ext cx="5392500" cy="42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Inter"/>
                <a:ea typeface="Inter"/>
                <a:cs typeface="Inter"/>
                <a:sym typeface="Inter"/>
              </a:rPr>
              <a:t>“Smallpox has an incubation period of about twelve days, during which time sufferers, who may not know they are sick, can infect anyone they meet. With its fine roads and great population movements, Tawantinsuyu was perfectly positioned for a major epidemic. Smallpox radiated throughout the empire like ink spreading through tissue paper. Millions of people </a:t>
            </a:r>
            <a:r>
              <a:rPr lang="en">
                <a:solidFill>
                  <a:schemeClr val="dk1"/>
                </a:solidFill>
                <a:latin typeface="Inter"/>
                <a:ea typeface="Inter"/>
                <a:cs typeface="Inter"/>
                <a:sym typeface="Inter"/>
              </a:rPr>
              <a:t>simultaneously</a:t>
            </a:r>
            <a:r>
              <a:rPr lang="en">
                <a:solidFill>
                  <a:schemeClr val="dk1"/>
                </a:solidFill>
                <a:latin typeface="Inter"/>
                <a:ea typeface="Inter"/>
                <a:cs typeface="Inter"/>
                <a:sym typeface="Inter"/>
              </a:rPr>
              <a:t> experienced its </a:t>
            </a:r>
            <a:r>
              <a:rPr lang="en">
                <a:solidFill>
                  <a:schemeClr val="dk1"/>
                </a:solidFill>
                <a:latin typeface="Inter"/>
                <a:ea typeface="Inter"/>
                <a:cs typeface="Inter"/>
                <a:sym typeface="Inter"/>
              </a:rPr>
              <a:t>symptoms</a:t>
            </a:r>
            <a:r>
              <a:rPr lang="en">
                <a:solidFill>
                  <a:schemeClr val="dk1"/>
                </a:solidFill>
                <a:latin typeface="Inter"/>
                <a:ea typeface="Inter"/>
                <a:cs typeface="Inter"/>
                <a:sym typeface="Inter"/>
              </a:rPr>
              <a:t>: high fever, vomiting, severe pain, oozing blisters everywhere on the body. Unable to number the losses, the Jesuit Martín de Murúa said only that the toll was ‘infinite thousands.’</a:t>
            </a:r>
            <a:endParaRPr>
              <a:solidFill>
                <a:schemeClr val="dk1"/>
              </a:solidFill>
              <a:latin typeface="Inter"/>
              <a:ea typeface="Inter"/>
              <a:cs typeface="Inter"/>
              <a:sym typeface="Inter"/>
            </a:endParaRPr>
          </a:p>
          <a:p>
            <a:pPr indent="0" lvl="0" marL="0" rtl="0" algn="l">
              <a:spcBef>
                <a:spcPts val="0"/>
              </a:spcBef>
              <a:spcAft>
                <a:spcPts val="0"/>
              </a:spcAft>
              <a:buNone/>
            </a:pPr>
            <a:r>
              <a:t/>
            </a:r>
            <a:endParaRPr>
              <a:solidFill>
                <a:schemeClr val="dk1"/>
              </a:solidFill>
              <a:latin typeface="Inter"/>
              <a:ea typeface="Inter"/>
              <a:cs typeface="Inter"/>
              <a:sym typeface="Inter"/>
            </a:endParaRPr>
          </a:p>
          <a:p>
            <a:pPr indent="0" lvl="0" marL="0" rtl="0" algn="l">
              <a:spcBef>
                <a:spcPts val="0"/>
              </a:spcBef>
              <a:spcAft>
                <a:spcPts val="0"/>
              </a:spcAft>
              <a:buNone/>
            </a:pPr>
            <a:r>
              <a:rPr lang="en">
                <a:solidFill>
                  <a:schemeClr val="dk1"/>
                </a:solidFill>
                <a:latin typeface="Inter"/>
                <a:ea typeface="Inter"/>
                <a:cs typeface="Inter"/>
                <a:sym typeface="Inter"/>
              </a:rPr>
              <a:t>… In Europe, Asia, and Africa smallpox became a constant, terrible presence, infecting almost every child, killing many and leaving others with the disfigured pockmarks that are its telltale sign. Survivors became immune to the </a:t>
            </a:r>
            <a:r>
              <a:rPr lang="en">
                <a:solidFill>
                  <a:schemeClr val="dk1"/>
                </a:solidFill>
                <a:latin typeface="Inter"/>
                <a:ea typeface="Inter"/>
                <a:cs typeface="Inter"/>
                <a:sym typeface="Inter"/>
              </a:rPr>
              <a:t>disease</a:t>
            </a:r>
            <a:r>
              <a:rPr lang="en">
                <a:solidFill>
                  <a:schemeClr val="dk1"/>
                </a:solidFill>
                <a:latin typeface="Inter"/>
                <a:ea typeface="Inter"/>
                <a:cs typeface="Inter"/>
                <a:sym typeface="Inter"/>
              </a:rPr>
              <a:t>. Because most Europeans contracted the disease in childhood, the great majority of European adults, the conquistadors among them, were immune. Indians, by contrast, had never been exposed to it.”</a:t>
            </a:r>
            <a:endParaRPr>
              <a:solidFill>
                <a:schemeClr val="dk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8"/>
          <p:cNvSpPr txBox="1"/>
          <p:nvPr/>
        </p:nvSpPr>
        <p:spPr>
          <a:xfrm>
            <a:off x="152400" y="509675"/>
            <a:ext cx="28662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5</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Source: </a:t>
            </a:r>
            <a:r>
              <a:rPr lang="en" sz="1200">
                <a:solidFill>
                  <a:srgbClr val="202122"/>
                </a:solidFill>
                <a:latin typeface="Inter"/>
                <a:ea typeface="Inter"/>
                <a:cs typeface="Inter"/>
                <a:sym typeface="Inter"/>
              </a:rPr>
              <a:t>Scott Weidensaul, </a:t>
            </a:r>
            <a:r>
              <a:rPr i="1" lang="en" sz="1200">
                <a:solidFill>
                  <a:srgbClr val="202122"/>
                </a:solidFill>
                <a:latin typeface="Inter"/>
                <a:ea typeface="Inter"/>
                <a:cs typeface="Inter"/>
                <a:sym typeface="Inter"/>
              </a:rPr>
              <a:t>The First Frontier: The Forgotten History of Struggle, Savagery, and Endurance in Early America</a:t>
            </a:r>
            <a:r>
              <a:rPr lang="en" sz="1200">
                <a:solidFill>
                  <a:srgbClr val="202122"/>
                </a:solidFill>
                <a:latin typeface="Inter"/>
                <a:ea typeface="Inter"/>
                <a:cs typeface="Inter"/>
                <a:sym typeface="Inter"/>
              </a:rPr>
              <a:t>, 2012.</a:t>
            </a:r>
            <a:endParaRPr sz="1200">
              <a:solidFill>
                <a:srgbClr val="202122"/>
              </a:solidFill>
              <a:latin typeface="Inter"/>
              <a:ea typeface="Inter"/>
              <a:cs typeface="Inter"/>
              <a:sym typeface="Inter"/>
            </a:endParaRPr>
          </a:p>
          <a:p>
            <a:pPr indent="0" lvl="0" marL="0" rtl="0" algn="l">
              <a:spcBef>
                <a:spcPts val="0"/>
              </a:spcBef>
              <a:spcAft>
                <a:spcPts val="0"/>
              </a:spcAft>
              <a:buNone/>
            </a:pPr>
            <a:r>
              <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Note: </a:t>
            </a:r>
            <a:r>
              <a:rPr lang="en" sz="1200">
                <a:solidFill>
                  <a:srgbClr val="202122"/>
                </a:solidFill>
                <a:latin typeface="Inter"/>
                <a:ea typeface="Inter"/>
                <a:cs typeface="Inter"/>
                <a:sym typeface="Inter"/>
              </a:rPr>
              <a:t>Scott Weidensaul is a naturalist and author. His works on the natural world have earned several awards and appeared in dozens of publications.</a:t>
            </a:r>
            <a:endParaRPr sz="1200">
              <a:solidFill>
                <a:srgbClr val="202122"/>
              </a:solidFill>
              <a:latin typeface="Inter"/>
              <a:ea typeface="Inter"/>
              <a:cs typeface="Inter"/>
              <a:sym typeface="Inter"/>
            </a:endParaRPr>
          </a:p>
          <a:p>
            <a:pPr indent="0" lvl="0" marL="0" rtl="0" algn="l">
              <a:spcBef>
                <a:spcPts val="0"/>
              </a:spcBef>
              <a:spcAft>
                <a:spcPts val="0"/>
              </a:spcAft>
              <a:buNone/>
            </a:pPr>
            <a:r>
              <a:t/>
            </a:r>
            <a:endParaRPr sz="1100">
              <a:solidFill>
                <a:srgbClr val="202122"/>
              </a:solidFill>
              <a:highlight>
                <a:srgbClr val="F8F9FA"/>
              </a:highlight>
              <a:latin typeface="Inter"/>
              <a:ea typeface="Inter"/>
              <a:cs typeface="Inter"/>
              <a:sym typeface="Inter"/>
            </a:endParaRPr>
          </a:p>
        </p:txBody>
      </p:sp>
      <p:sp>
        <p:nvSpPr>
          <p:cNvPr id="84" name="Google Shape;84;p18"/>
          <p:cNvSpPr txBox="1"/>
          <p:nvPr/>
        </p:nvSpPr>
        <p:spPr>
          <a:xfrm>
            <a:off x="3395825" y="187125"/>
            <a:ext cx="5392500" cy="42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Inter"/>
                <a:ea typeface="Inter"/>
                <a:cs typeface="Inter"/>
                <a:sym typeface="Inter"/>
              </a:rPr>
              <a:t>“The European fashion for broad-brimmed felt hats drove this insatiable demand for beavers, whose plush undercoat made superb felt once the long brown guard hairs were removed. Beavers could easily be trapped in the winter near their lodges and bank dens, lured by bait sticks…</a:t>
            </a:r>
            <a:endParaRPr>
              <a:solidFill>
                <a:schemeClr val="dk1"/>
              </a:solidFill>
              <a:latin typeface="Inter"/>
              <a:ea typeface="Inter"/>
              <a:cs typeface="Inter"/>
              <a:sym typeface="Inter"/>
            </a:endParaRPr>
          </a:p>
          <a:p>
            <a:pPr indent="0" lvl="0" marL="0" rtl="0" algn="l">
              <a:spcBef>
                <a:spcPts val="0"/>
              </a:spcBef>
              <a:spcAft>
                <a:spcPts val="0"/>
              </a:spcAft>
              <a:buNone/>
            </a:pPr>
            <a:r>
              <a:t/>
            </a:r>
            <a:endParaRPr>
              <a:solidFill>
                <a:schemeClr val="dk1"/>
              </a:solidFill>
              <a:latin typeface="Inter"/>
              <a:ea typeface="Inter"/>
              <a:cs typeface="Inter"/>
              <a:sym typeface="Inter"/>
            </a:endParaRPr>
          </a:p>
          <a:p>
            <a:pPr indent="0" lvl="0" marL="0" rtl="0" algn="l">
              <a:spcBef>
                <a:spcPts val="0"/>
              </a:spcBef>
              <a:spcAft>
                <a:spcPts val="0"/>
              </a:spcAft>
              <a:buNone/>
            </a:pPr>
            <a:r>
              <a:rPr lang="en">
                <a:solidFill>
                  <a:schemeClr val="dk1"/>
                </a:solidFill>
                <a:latin typeface="Inter"/>
                <a:ea typeface="Inter"/>
                <a:cs typeface="Inter"/>
                <a:sym typeface="Inter"/>
              </a:rPr>
              <a:t>No matter where it arose, the fur trade caused profound changes in Indian life. The demand for European goods caused communities to alter their traditional seasonal movements, created middlemen, and intensified rivalries among tribes for access to goods and control of the flow of furs. It transformed a Native lifestyle that had been focused on subsistence and created a new economy based on an international trade triangle: beaver belts from the hinterlands, manufactured goods from Europe, and what may have been North America’s first mass-produced commodity, wampum.</a:t>
            </a:r>
            <a:endParaRPr>
              <a:solidFill>
                <a:schemeClr val="dk1"/>
              </a:solidFill>
              <a:latin typeface="Inter"/>
              <a:ea typeface="Inter"/>
              <a:cs typeface="Inter"/>
              <a:sym typeface="Inter"/>
            </a:endParaRPr>
          </a:p>
          <a:p>
            <a:pPr indent="0" lvl="0" marL="0" rtl="0" algn="l">
              <a:spcBef>
                <a:spcPts val="0"/>
              </a:spcBef>
              <a:spcAft>
                <a:spcPts val="0"/>
              </a:spcAft>
              <a:buNone/>
            </a:pPr>
            <a:r>
              <a:t/>
            </a:r>
            <a:endParaRPr>
              <a:solidFill>
                <a:schemeClr val="dk1"/>
              </a:solidFill>
              <a:latin typeface="Inter"/>
              <a:ea typeface="Inter"/>
              <a:cs typeface="Inter"/>
              <a:sym typeface="Inter"/>
            </a:endParaRPr>
          </a:p>
          <a:p>
            <a:pPr indent="0" lvl="0" marL="0" rtl="0" algn="l">
              <a:spcBef>
                <a:spcPts val="0"/>
              </a:spcBef>
              <a:spcAft>
                <a:spcPts val="0"/>
              </a:spcAft>
              <a:buNone/>
            </a:pPr>
            <a:r>
              <a:rPr lang="en">
                <a:solidFill>
                  <a:schemeClr val="dk1"/>
                </a:solidFill>
                <a:latin typeface="Inter"/>
                <a:ea typeface="Inter"/>
                <a:cs typeface="Inter"/>
                <a:sym typeface="Inter"/>
              </a:rPr>
              <a:t>Traders purchased beaver pelts with muskets, kettles, steel knives, dried peas, and liquor, among other goods, but wampum was ‘the source and the mother of the beaver trade,’ New Netherland governor Peter Stuyvesant told his backers, where were aghast at its price.”</a:t>
            </a:r>
            <a:endParaRPr>
              <a:solidFill>
                <a:schemeClr val="dk1"/>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9"/>
          <p:cNvSpPr txBox="1"/>
          <p:nvPr/>
        </p:nvSpPr>
        <p:spPr>
          <a:xfrm>
            <a:off x="152400" y="509675"/>
            <a:ext cx="28662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6</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David J. Silverman, </a:t>
            </a:r>
            <a:r>
              <a:rPr i="1" lang="en" sz="1200">
                <a:solidFill>
                  <a:schemeClr val="dk1"/>
                </a:solidFill>
                <a:latin typeface="Inter"/>
                <a:ea typeface="Inter"/>
                <a:cs typeface="Inter"/>
                <a:sym typeface="Inter"/>
              </a:rPr>
              <a:t>This Land is Their Land: The Wampanoag Indians, Plymouth Colony, and the Troubled History of Thanksgiving</a:t>
            </a:r>
            <a:r>
              <a:rPr lang="en" sz="1200">
                <a:solidFill>
                  <a:schemeClr val="dk1"/>
                </a:solidFill>
                <a:latin typeface="Inter"/>
                <a:ea typeface="Inter"/>
                <a:cs typeface="Inter"/>
                <a:sym typeface="Inter"/>
              </a:rPr>
              <a:t>, 2019.</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Note: </a:t>
            </a:r>
            <a:r>
              <a:rPr lang="en" sz="1200">
                <a:solidFill>
                  <a:schemeClr val="dk1"/>
                </a:solidFill>
                <a:latin typeface="Inter"/>
                <a:ea typeface="Inter"/>
                <a:cs typeface="Inter"/>
                <a:sym typeface="Inter"/>
              </a:rPr>
              <a:t>David J. Silverman is a professor at George Washington University, where he specializes in Native American, Colonial American, and American racial history.</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rgbClr val="202122"/>
              </a:solidFill>
              <a:highlight>
                <a:srgbClr val="F8F9FA"/>
              </a:highlight>
              <a:latin typeface="Inter"/>
              <a:ea typeface="Inter"/>
              <a:cs typeface="Inter"/>
              <a:sym typeface="Inter"/>
            </a:endParaRPr>
          </a:p>
        </p:txBody>
      </p:sp>
      <p:sp>
        <p:nvSpPr>
          <p:cNvPr id="90" name="Google Shape;90;p19"/>
          <p:cNvSpPr txBox="1"/>
          <p:nvPr/>
        </p:nvSpPr>
        <p:spPr>
          <a:xfrm>
            <a:off x="3395825" y="187125"/>
            <a:ext cx="5392500" cy="42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Inter"/>
                <a:ea typeface="Inter"/>
                <a:cs typeface="Inter"/>
                <a:sym typeface="Inter"/>
              </a:rPr>
              <a:t>“The Wampanoags had been dealing with shipboard European explorers since at least 1524 and nearly annually since 1602. Though these meetings tended to degenerate into bloodshed, the lure of trade was too enticing for either party to resist. Europeans sought furs, particularly beaver pelts, to sell back home and fresh food to relieve them from the </a:t>
            </a:r>
            <a:r>
              <a:rPr lang="en">
                <a:solidFill>
                  <a:schemeClr val="dk1"/>
                </a:solidFill>
                <a:latin typeface="Inter"/>
                <a:ea typeface="Inter"/>
                <a:cs typeface="Inter"/>
                <a:sym typeface="Inter"/>
              </a:rPr>
              <a:t>heavily</a:t>
            </a:r>
            <a:r>
              <a:rPr lang="en">
                <a:solidFill>
                  <a:schemeClr val="dk1"/>
                </a:solidFill>
                <a:latin typeface="Inter"/>
                <a:ea typeface="Inter"/>
                <a:cs typeface="Inter"/>
                <a:sym typeface="Inter"/>
              </a:rPr>
              <a:t> salted fare of their lengthy overseas journey. The Wampanoags, for their part, wanted to pick through the strangers’ merchandise. First and foremost there were goods made of exotic metals like iron, brass, and tin. They included axes, knives, kettles, awls, scissors, needles, fishhooks, and combs. Certainly the Wampanoags already had their own perfectly serviceable versions of such items made out of wood, stone, and bone, but the Europeans’ metal tools were sharper, more durable, and attractive by virtue of their novelty. The Europeans also carried kettles, earrings, necklaces, pendants, bracelets, and rings made of copper with a redder shine than indigenous copper, which Native people prized… Yes, these strangers could be dangerous, but some Native people judged that their exotic goods made dealing with them a worthwhile risk.”</a:t>
            </a:r>
            <a:endParaRPr>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0"/>
          <p:cNvSpPr txBox="1"/>
          <p:nvPr/>
        </p:nvSpPr>
        <p:spPr>
          <a:xfrm>
            <a:off x="152400" y="509675"/>
            <a:ext cx="28662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7</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Date: </a:t>
            </a:r>
            <a:r>
              <a:rPr lang="en" sz="1200">
                <a:solidFill>
                  <a:srgbClr val="202122"/>
                </a:solidFill>
                <a:latin typeface="Inter"/>
                <a:ea typeface="Inter"/>
                <a:cs typeface="Inter"/>
                <a:sym typeface="Inter"/>
              </a:rPr>
              <a:t>April 2002</a:t>
            </a:r>
            <a:endParaRPr sz="1200">
              <a:solidFill>
                <a:srgbClr val="202122"/>
              </a:solidFill>
              <a:latin typeface="Inter"/>
              <a:ea typeface="Inter"/>
              <a:cs typeface="Inter"/>
              <a:sym typeface="Inter"/>
            </a:endParaRPr>
          </a:p>
          <a:p>
            <a:pPr indent="0" lvl="0" marL="0" rtl="0" algn="l">
              <a:spcBef>
                <a:spcPts val="0"/>
              </a:spcBef>
              <a:spcAft>
                <a:spcPts val="0"/>
              </a:spcAft>
              <a:buNone/>
            </a:pPr>
            <a:r>
              <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Source: </a:t>
            </a:r>
            <a:r>
              <a:rPr lang="en" sz="1200">
                <a:solidFill>
                  <a:srgbClr val="202122"/>
                </a:solidFill>
                <a:latin typeface="Inter"/>
                <a:ea typeface="Inter"/>
                <a:cs typeface="Inter"/>
                <a:sym typeface="Inter"/>
              </a:rPr>
              <a:t>“</a:t>
            </a:r>
            <a:r>
              <a:rPr lang="en" sz="1200">
                <a:solidFill>
                  <a:srgbClr val="202122"/>
                </a:solidFill>
                <a:latin typeface="Inter"/>
                <a:ea typeface="Inter"/>
                <a:cs typeface="Inter"/>
                <a:sym typeface="Inter"/>
              </a:rPr>
              <a:t>Megadrought and Megadeath in 16th Century Mexico”</a:t>
            </a:r>
            <a:endParaRPr sz="1200">
              <a:solidFill>
                <a:srgbClr val="202122"/>
              </a:solidFill>
              <a:latin typeface="Inter"/>
              <a:ea typeface="Inter"/>
              <a:cs typeface="Inter"/>
              <a:sym typeface="Inter"/>
            </a:endParaRPr>
          </a:p>
          <a:p>
            <a:pPr indent="0" lvl="0" marL="0" rtl="0" algn="l">
              <a:spcBef>
                <a:spcPts val="0"/>
              </a:spcBef>
              <a:spcAft>
                <a:spcPts val="0"/>
              </a:spcAft>
              <a:buNone/>
            </a:pPr>
            <a:r>
              <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Author: </a:t>
            </a:r>
            <a:r>
              <a:rPr lang="en" sz="1200">
                <a:solidFill>
                  <a:srgbClr val="202122"/>
                </a:solidFill>
                <a:latin typeface="Inter"/>
                <a:ea typeface="Inter"/>
                <a:cs typeface="Inter"/>
                <a:sym typeface="Inter"/>
              </a:rPr>
              <a:t>Rodolfo Acuna-Soto, David W. Stahle, Malcolm K. </a:t>
            </a:r>
            <a:r>
              <a:rPr lang="en" sz="1200">
                <a:solidFill>
                  <a:srgbClr val="202122"/>
                </a:solidFill>
                <a:latin typeface="Inter"/>
                <a:ea typeface="Inter"/>
                <a:cs typeface="Inter"/>
                <a:sym typeface="Inter"/>
              </a:rPr>
              <a:t>Cleveland</a:t>
            </a:r>
            <a:r>
              <a:rPr lang="en" sz="1200">
                <a:solidFill>
                  <a:srgbClr val="202122"/>
                </a:solidFill>
                <a:latin typeface="Inter"/>
                <a:ea typeface="Inter"/>
                <a:cs typeface="Inter"/>
                <a:sym typeface="Inter"/>
              </a:rPr>
              <a:t>, and Matthew D. Therrell</a:t>
            </a:r>
            <a:endParaRPr b="1" sz="1200">
              <a:solidFill>
                <a:srgbClr val="202122"/>
              </a:solidFill>
              <a:latin typeface="Inter"/>
              <a:ea typeface="Inter"/>
              <a:cs typeface="Inter"/>
              <a:sym typeface="Inter"/>
            </a:endParaRPr>
          </a:p>
          <a:p>
            <a:pPr indent="0" lvl="0" marL="0" rtl="0" algn="l">
              <a:spcBef>
                <a:spcPts val="0"/>
              </a:spcBef>
              <a:spcAft>
                <a:spcPts val="0"/>
              </a:spcAft>
              <a:buNone/>
            </a:pPr>
            <a:r>
              <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Description: </a:t>
            </a:r>
            <a:r>
              <a:rPr lang="en" sz="1200">
                <a:solidFill>
                  <a:srgbClr val="202122"/>
                </a:solidFill>
                <a:latin typeface="Inter"/>
                <a:ea typeface="Inter"/>
                <a:cs typeface="Inter"/>
                <a:sym typeface="Inter"/>
              </a:rPr>
              <a:t>The Columbian Exchange of crop plants, livestock, and diseases in both directions between the Old World and the New World</a:t>
            </a:r>
            <a:endParaRPr sz="1200">
              <a:solidFill>
                <a:srgbClr val="202122"/>
              </a:solidFill>
              <a:latin typeface="Inter"/>
              <a:ea typeface="Inter"/>
              <a:cs typeface="Inter"/>
              <a:sym typeface="Inter"/>
            </a:endParaRPr>
          </a:p>
          <a:p>
            <a:pPr indent="0" lvl="0" marL="0" rtl="0" algn="l">
              <a:spcBef>
                <a:spcPts val="0"/>
              </a:spcBef>
              <a:spcAft>
                <a:spcPts val="0"/>
              </a:spcAft>
              <a:buNone/>
            </a:pPr>
            <a:r>
              <a:t/>
            </a:r>
            <a:endParaRPr sz="1200">
              <a:solidFill>
                <a:srgbClr val="202122"/>
              </a:solidFill>
              <a:latin typeface="Inter"/>
              <a:ea typeface="Inter"/>
              <a:cs typeface="Inter"/>
              <a:sym typeface="Inter"/>
            </a:endParaRPr>
          </a:p>
          <a:p>
            <a:pPr indent="0" lvl="0" marL="0" rtl="0" algn="l">
              <a:spcBef>
                <a:spcPts val="0"/>
              </a:spcBef>
              <a:spcAft>
                <a:spcPts val="0"/>
              </a:spcAft>
              <a:buNone/>
            </a:pPr>
            <a:r>
              <a:rPr lang="en" sz="1200">
                <a:solidFill>
                  <a:srgbClr val="3366BB"/>
                </a:solidFill>
                <a:uFill>
                  <a:noFill/>
                </a:uFill>
                <a:latin typeface="Inter"/>
                <a:ea typeface="Inter"/>
                <a:cs typeface="Inter"/>
                <a:sym typeface="Inter"/>
                <a:hlinkClick r:id="rId3">
                  <a:extLst>
                    <a:ext uri="{A12FA001-AC4F-418D-AE19-62706E023703}">
                      <ahyp:hlinkClr val="tx"/>
                    </a:ext>
                  </a:extLst>
                </a:hlinkClick>
              </a:rPr>
              <a:t>Creative Commons</a:t>
            </a:r>
            <a:r>
              <a:rPr lang="en" sz="1200">
                <a:solidFill>
                  <a:srgbClr val="202122"/>
                </a:solidFill>
                <a:latin typeface="Inter"/>
                <a:ea typeface="Inter"/>
                <a:cs typeface="Inter"/>
                <a:sym typeface="Inter"/>
              </a:rPr>
              <a:t> </a:t>
            </a:r>
            <a:r>
              <a:rPr lang="en" sz="1200" u="sng">
                <a:solidFill>
                  <a:srgbClr val="3366BB"/>
                </a:solidFill>
                <a:latin typeface="Inter"/>
                <a:ea typeface="Inter"/>
                <a:cs typeface="Inter"/>
                <a:sym typeface="Inter"/>
                <a:hlinkClick r:id="rId4">
                  <a:extLst>
                    <a:ext uri="{A12FA001-AC4F-418D-AE19-62706E023703}">
                      <ahyp:hlinkClr val="tx"/>
                    </a:ext>
                  </a:extLst>
                </a:hlinkClick>
              </a:rPr>
              <a:t>CC0 1.0 Universal Public Domain Dedication</a:t>
            </a:r>
            <a:endParaRPr sz="1200">
              <a:solidFill>
                <a:srgbClr val="202122"/>
              </a:solidFill>
              <a:latin typeface="Inter"/>
              <a:ea typeface="Inter"/>
              <a:cs typeface="Inter"/>
              <a:sym typeface="Inter"/>
            </a:endParaRPr>
          </a:p>
        </p:txBody>
      </p:sp>
      <p:pic>
        <p:nvPicPr>
          <p:cNvPr id="96" name="Google Shape;96;p20"/>
          <p:cNvPicPr preferRelativeResize="0"/>
          <p:nvPr/>
        </p:nvPicPr>
        <p:blipFill>
          <a:blip r:embed="rId5">
            <a:alphaModFix/>
          </a:blip>
          <a:stretch>
            <a:fillRect/>
          </a:stretch>
        </p:blipFill>
        <p:spPr>
          <a:xfrm>
            <a:off x="3181950" y="301863"/>
            <a:ext cx="5820601" cy="453976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1"/>
          <p:cNvSpPr txBox="1"/>
          <p:nvPr/>
        </p:nvSpPr>
        <p:spPr>
          <a:xfrm>
            <a:off x="152400" y="509675"/>
            <a:ext cx="28662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8</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202122"/>
                </a:solidFill>
                <a:highlight>
                  <a:srgbClr val="FFFFFF"/>
                </a:highlight>
                <a:latin typeface="Inter"/>
                <a:ea typeface="Inter"/>
                <a:cs typeface="Inter"/>
                <a:sym typeface="Inter"/>
              </a:rPr>
              <a:t>Source: </a:t>
            </a:r>
            <a:r>
              <a:rPr lang="en" sz="1200">
                <a:solidFill>
                  <a:srgbClr val="202122"/>
                </a:solidFill>
                <a:highlight>
                  <a:srgbClr val="FFFFFF"/>
                </a:highlight>
                <a:latin typeface="Inter"/>
                <a:ea typeface="Inter"/>
                <a:cs typeface="Inter"/>
                <a:sym typeface="Inter"/>
              </a:rPr>
              <a:t>Rebecca Earle</a:t>
            </a:r>
            <a:r>
              <a:rPr lang="en" sz="1200">
                <a:solidFill>
                  <a:srgbClr val="202122"/>
                </a:solidFill>
                <a:highlight>
                  <a:srgbClr val="FFFFFF"/>
                </a:highlight>
                <a:latin typeface="Inter"/>
                <a:ea typeface="Inter"/>
                <a:cs typeface="Inter"/>
                <a:sym typeface="Inter"/>
              </a:rPr>
              <a:t>, “The Columbian Exchange,” in </a:t>
            </a:r>
            <a:r>
              <a:rPr i="1" lang="en" sz="1200">
                <a:solidFill>
                  <a:srgbClr val="202122"/>
                </a:solidFill>
                <a:highlight>
                  <a:srgbClr val="FFFFFF"/>
                </a:highlight>
                <a:latin typeface="Inter"/>
                <a:ea typeface="Inter"/>
                <a:cs typeface="Inter"/>
                <a:sym typeface="Inter"/>
              </a:rPr>
              <a:t>The Oxford Handbook of Food History</a:t>
            </a:r>
            <a:r>
              <a:rPr lang="en" sz="1200">
                <a:solidFill>
                  <a:srgbClr val="202122"/>
                </a:solidFill>
                <a:highlight>
                  <a:srgbClr val="FFFFFF"/>
                </a:highlight>
                <a:latin typeface="Inter"/>
                <a:ea typeface="Inter"/>
                <a:cs typeface="Inter"/>
                <a:sym typeface="Inter"/>
              </a:rPr>
              <a:t>, 2012.</a:t>
            </a:r>
            <a:endParaRPr sz="1200">
              <a:solidFill>
                <a:srgbClr val="202122"/>
              </a:solidFill>
              <a:highlight>
                <a:srgbClr val="FFFFFF"/>
              </a:highlight>
              <a:latin typeface="Inter"/>
              <a:ea typeface="Inter"/>
              <a:cs typeface="Inter"/>
              <a:sym typeface="Inter"/>
            </a:endParaRPr>
          </a:p>
          <a:p>
            <a:pPr indent="0" lvl="0" marL="0" rtl="0" algn="l">
              <a:spcBef>
                <a:spcPts val="0"/>
              </a:spcBef>
              <a:spcAft>
                <a:spcPts val="0"/>
              </a:spcAft>
              <a:buNone/>
            </a:pPr>
            <a:r>
              <a:t/>
            </a:r>
            <a:endParaRPr b="1" sz="1200">
              <a:solidFill>
                <a:srgbClr val="202122"/>
              </a:solidFill>
              <a:highlight>
                <a:srgbClr val="FFFFFF"/>
              </a:highlight>
              <a:latin typeface="Inter"/>
              <a:ea typeface="Inter"/>
              <a:cs typeface="Inter"/>
              <a:sym typeface="Inter"/>
            </a:endParaRPr>
          </a:p>
          <a:p>
            <a:pPr indent="0" lvl="0" marL="0" rtl="0" algn="l">
              <a:spcBef>
                <a:spcPts val="0"/>
              </a:spcBef>
              <a:spcAft>
                <a:spcPts val="0"/>
              </a:spcAft>
              <a:buNone/>
            </a:pPr>
            <a:r>
              <a:rPr b="1" lang="en" sz="1200">
                <a:solidFill>
                  <a:srgbClr val="202122"/>
                </a:solidFill>
                <a:highlight>
                  <a:srgbClr val="FFFFFF"/>
                </a:highlight>
                <a:latin typeface="Inter"/>
                <a:ea typeface="Inter"/>
                <a:cs typeface="Inter"/>
                <a:sym typeface="Inter"/>
              </a:rPr>
              <a:t>Note: </a:t>
            </a:r>
            <a:r>
              <a:rPr lang="en" sz="1200">
                <a:solidFill>
                  <a:srgbClr val="202122"/>
                </a:solidFill>
                <a:highlight>
                  <a:srgbClr val="FFFFFF"/>
                </a:highlight>
                <a:latin typeface="Inter"/>
                <a:ea typeface="Inter"/>
                <a:cs typeface="Inter"/>
                <a:sym typeface="Inter"/>
              </a:rPr>
              <a:t>Rebecca Earle is a professor in the Department of History at the University of Warwick. She specializes in the history of food and Spanish American history.</a:t>
            </a:r>
            <a:endParaRPr sz="1200">
              <a:solidFill>
                <a:srgbClr val="202122"/>
              </a:solidFill>
              <a:highlight>
                <a:srgbClr val="F8F9FA"/>
              </a:highlight>
              <a:latin typeface="Inter"/>
              <a:ea typeface="Inter"/>
              <a:cs typeface="Inter"/>
              <a:sym typeface="Inter"/>
            </a:endParaRPr>
          </a:p>
        </p:txBody>
      </p:sp>
      <p:sp>
        <p:nvSpPr>
          <p:cNvPr id="102" name="Google Shape;102;p21"/>
          <p:cNvSpPr txBox="1"/>
          <p:nvPr/>
        </p:nvSpPr>
        <p:spPr>
          <a:xfrm>
            <a:off x="3395825" y="423150"/>
            <a:ext cx="5392500" cy="42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Inter"/>
                <a:ea typeface="Inter"/>
                <a:cs typeface="Inter"/>
                <a:sym typeface="Inter"/>
              </a:rPr>
              <a:t>“In [attempting to] “Europeanize” the American landscape… settlers also introduced a number of commercial crops and animals which radically transformed the history of the hemisphere. Paramount among these are sugar and coffee. Sugar, a native of New Guinea, had long been known in Europe, but only with the acquisition of suitable American colonies were </a:t>
            </a:r>
            <a:r>
              <a:rPr lang="en">
                <a:solidFill>
                  <a:schemeClr val="dk1"/>
                </a:solidFill>
                <a:latin typeface="Inter"/>
                <a:ea typeface="Inter"/>
                <a:cs typeface="Inter"/>
                <a:sym typeface="Inter"/>
              </a:rPr>
              <a:t>Europeans</a:t>
            </a:r>
            <a:r>
              <a:rPr lang="en">
                <a:solidFill>
                  <a:schemeClr val="dk1"/>
                </a:solidFill>
                <a:latin typeface="Inter"/>
                <a:ea typeface="Inter"/>
                <a:cs typeface="Inter"/>
                <a:sym typeface="Inter"/>
              </a:rPr>
              <a:t> able to </a:t>
            </a:r>
            <a:r>
              <a:rPr lang="en">
                <a:solidFill>
                  <a:schemeClr val="dk1"/>
                </a:solidFill>
                <a:latin typeface="Inter"/>
                <a:ea typeface="Inter"/>
                <a:cs typeface="Inter"/>
                <a:sym typeface="Inter"/>
              </a:rPr>
              <a:t>produce</a:t>
            </a:r>
            <a:r>
              <a:rPr lang="en">
                <a:solidFill>
                  <a:schemeClr val="dk1"/>
                </a:solidFill>
                <a:latin typeface="Inter"/>
                <a:ea typeface="Inter"/>
                <a:cs typeface="Inter"/>
                <a:sym typeface="Inter"/>
              </a:rPr>
              <a:t> it on a semi-industrial scale </a:t>
            </a:r>
            <a:r>
              <a:rPr lang="en">
                <a:solidFill>
                  <a:schemeClr val="dk1"/>
                </a:solidFill>
                <a:latin typeface="Inter"/>
                <a:ea typeface="Inter"/>
                <a:cs typeface="Inter"/>
                <a:sym typeface="Inter"/>
              </a:rPr>
              <a:t>through</a:t>
            </a:r>
            <a:r>
              <a:rPr lang="en">
                <a:solidFill>
                  <a:schemeClr val="dk1"/>
                </a:solidFill>
                <a:latin typeface="Inter"/>
                <a:ea typeface="Inter"/>
                <a:cs typeface="Inter"/>
                <a:sym typeface="Inter"/>
              </a:rPr>
              <a:t> the use of slave labor. From the sixteenth to the early nineteenth century the Americas dominated world sugar production, helped by an amenable climate and an abundant supply of slaves. Europe’s voracious demand for sugar fuelled the transatlantic slave trade, which dragged some ten million Africans to Brazil and the Caribbean, where they labored in the hellish environment of the new-world sugar plantation. Some indication of the working conditions may be gleaned from the fact that the expected lifespan of a slave on a sugar plantation was about fifteen years. Not without reason did </a:t>
            </a:r>
            <a:r>
              <a:rPr lang="en">
                <a:solidFill>
                  <a:schemeClr val="dk1"/>
                </a:solidFill>
                <a:latin typeface="Inter"/>
                <a:ea typeface="Inter"/>
                <a:cs typeface="Inter"/>
                <a:sym typeface="Inter"/>
              </a:rPr>
              <a:t>abolitionists</a:t>
            </a:r>
            <a:r>
              <a:rPr lang="en">
                <a:solidFill>
                  <a:schemeClr val="dk1"/>
                </a:solidFill>
                <a:latin typeface="Inter"/>
                <a:ea typeface="Inter"/>
                <a:cs typeface="Inter"/>
                <a:sym typeface="Inter"/>
              </a:rPr>
              <a:t> proclaim that sugar was made with blood.”</a:t>
            </a:r>
            <a:endParaRPr>
              <a:solidFill>
                <a:schemeClr val="dk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2"/>
          <p:cNvSpPr txBox="1"/>
          <p:nvPr/>
        </p:nvSpPr>
        <p:spPr>
          <a:xfrm>
            <a:off x="3721200" y="6875"/>
            <a:ext cx="1701600" cy="58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9</a:t>
            </a:r>
            <a:endParaRPr sz="1100">
              <a:solidFill>
                <a:srgbClr val="202122"/>
              </a:solidFill>
              <a:highlight>
                <a:srgbClr val="F8F9FA"/>
              </a:highlight>
              <a:latin typeface="Inter"/>
              <a:ea typeface="Inter"/>
              <a:cs typeface="Inter"/>
              <a:sym typeface="Inter"/>
            </a:endParaRPr>
          </a:p>
        </p:txBody>
      </p:sp>
      <p:sp>
        <p:nvSpPr>
          <p:cNvPr id="108" name="Google Shape;108;p22"/>
          <p:cNvSpPr txBox="1"/>
          <p:nvPr/>
        </p:nvSpPr>
        <p:spPr>
          <a:xfrm>
            <a:off x="152400" y="3952775"/>
            <a:ext cx="45207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rgbClr val="202122"/>
                </a:solidFill>
                <a:latin typeface="Inter"/>
                <a:ea typeface="Inter"/>
                <a:cs typeface="Inter"/>
                <a:sym typeface="Inter"/>
              </a:rPr>
              <a:t>Date: </a:t>
            </a:r>
            <a:r>
              <a:rPr lang="en" sz="1200">
                <a:solidFill>
                  <a:srgbClr val="202122"/>
                </a:solidFill>
                <a:latin typeface="Inter"/>
                <a:ea typeface="Inter"/>
                <a:cs typeface="Inter"/>
                <a:sym typeface="Inter"/>
              </a:rPr>
              <a:t>1832-1833</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Source: </a:t>
            </a:r>
            <a:r>
              <a:rPr lang="en" sz="1200">
                <a:solidFill>
                  <a:srgbClr val="202122"/>
                </a:solidFill>
                <a:latin typeface="Inter"/>
                <a:ea typeface="Inter"/>
                <a:cs typeface="Inter"/>
                <a:sym typeface="Inter"/>
              </a:rPr>
              <a:t>Smithsonian American Art Museum</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Author: </a:t>
            </a:r>
            <a:r>
              <a:rPr lang="en" sz="1200">
                <a:solidFill>
                  <a:srgbClr val="202122"/>
                </a:solidFill>
                <a:latin typeface="Inter"/>
                <a:ea typeface="Inter"/>
                <a:cs typeface="Inter"/>
                <a:sym typeface="Inter"/>
              </a:rPr>
              <a:t>George Catlin</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Description: </a:t>
            </a:r>
            <a:r>
              <a:rPr lang="en" sz="1200">
                <a:solidFill>
                  <a:srgbClr val="202122"/>
                </a:solidFill>
                <a:latin typeface="Inter"/>
                <a:ea typeface="Inter"/>
                <a:cs typeface="Inter"/>
                <a:sym typeface="Inter"/>
              </a:rPr>
              <a:t>“Buffalo Hunt under the Wolf-skin Mask”</a:t>
            </a:r>
            <a:endParaRPr sz="1200">
              <a:solidFill>
                <a:srgbClr val="202122"/>
              </a:solidFill>
              <a:latin typeface="Inter"/>
              <a:ea typeface="Inter"/>
              <a:cs typeface="Inter"/>
              <a:sym typeface="Inter"/>
            </a:endParaRPr>
          </a:p>
          <a:p>
            <a:pPr indent="0" lvl="0" marL="0" rtl="0" algn="l">
              <a:spcBef>
                <a:spcPts val="0"/>
              </a:spcBef>
              <a:spcAft>
                <a:spcPts val="0"/>
              </a:spcAft>
              <a:buNone/>
            </a:pPr>
            <a:r>
              <a:rPr lang="en" sz="1200">
                <a:solidFill>
                  <a:srgbClr val="202122"/>
                </a:solidFill>
                <a:latin typeface="Inter"/>
                <a:ea typeface="Inter"/>
                <a:cs typeface="Inter"/>
                <a:sym typeface="Inter"/>
              </a:rPr>
              <a:t>Public Domain</a:t>
            </a:r>
            <a:endParaRPr sz="1200">
              <a:solidFill>
                <a:srgbClr val="202122"/>
              </a:solidFill>
              <a:latin typeface="Inter"/>
              <a:ea typeface="Inter"/>
              <a:cs typeface="Inter"/>
              <a:sym typeface="Inter"/>
            </a:endParaRPr>
          </a:p>
        </p:txBody>
      </p:sp>
      <p:sp>
        <p:nvSpPr>
          <p:cNvPr id="109" name="Google Shape;109;p22"/>
          <p:cNvSpPr txBox="1"/>
          <p:nvPr/>
        </p:nvSpPr>
        <p:spPr>
          <a:xfrm>
            <a:off x="4722350" y="3952775"/>
            <a:ext cx="42942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rgbClr val="202122"/>
                </a:solidFill>
                <a:latin typeface="Inter"/>
                <a:ea typeface="Inter"/>
                <a:cs typeface="Inter"/>
                <a:sym typeface="Inter"/>
              </a:rPr>
              <a:t>Date: </a:t>
            </a:r>
            <a:r>
              <a:rPr lang="en" sz="1200">
                <a:solidFill>
                  <a:srgbClr val="202122"/>
                </a:solidFill>
                <a:latin typeface="Inter"/>
                <a:ea typeface="Inter"/>
                <a:cs typeface="Inter"/>
                <a:sym typeface="Inter"/>
              </a:rPr>
              <a:t>1832-1833</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Source: </a:t>
            </a:r>
            <a:r>
              <a:rPr lang="en" sz="1200">
                <a:solidFill>
                  <a:srgbClr val="202122"/>
                </a:solidFill>
                <a:latin typeface="Inter"/>
                <a:ea typeface="Inter"/>
                <a:cs typeface="Inter"/>
                <a:sym typeface="Inter"/>
              </a:rPr>
              <a:t>Smithsonian American Art Museum</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Author: </a:t>
            </a:r>
            <a:r>
              <a:rPr lang="en" sz="1200">
                <a:solidFill>
                  <a:srgbClr val="202122"/>
                </a:solidFill>
                <a:latin typeface="Inter"/>
                <a:ea typeface="Inter"/>
                <a:cs typeface="Inter"/>
                <a:sym typeface="Inter"/>
              </a:rPr>
              <a:t>George Catlin</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Description: </a:t>
            </a:r>
            <a:r>
              <a:rPr lang="en" sz="1200">
                <a:solidFill>
                  <a:srgbClr val="202122"/>
                </a:solidFill>
                <a:latin typeface="Inter"/>
                <a:ea typeface="Inter"/>
                <a:cs typeface="Inter"/>
                <a:sym typeface="Inter"/>
              </a:rPr>
              <a:t>“Buffalo Chase, a Surround by the Hidatsa”</a:t>
            </a:r>
            <a:endParaRPr sz="1200">
              <a:solidFill>
                <a:srgbClr val="202122"/>
              </a:solidFill>
              <a:latin typeface="Inter"/>
              <a:ea typeface="Inter"/>
              <a:cs typeface="Inter"/>
              <a:sym typeface="Inter"/>
            </a:endParaRPr>
          </a:p>
          <a:p>
            <a:pPr indent="0" lvl="0" marL="0" rtl="0" algn="l">
              <a:spcBef>
                <a:spcPts val="0"/>
              </a:spcBef>
              <a:spcAft>
                <a:spcPts val="0"/>
              </a:spcAft>
              <a:buNone/>
            </a:pPr>
            <a:r>
              <a:rPr lang="en" sz="1200">
                <a:solidFill>
                  <a:srgbClr val="202122"/>
                </a:solidFill>
                <a:latin typeface="Inter"/>
                <a:ea typeface="Inter"/>
                <a:cs typeface="Inter"/>
                <a:sym typeface="Inter"/>
              </a:rPr>
              <a:t>Public Domain</a:t>
            </a:r>
            <a:endParaRPr sz="1200">
              <a:solidFill>
                <a:srgbClr val="202122"/>
              </a:solidFill>
              <a:latin typeface="Inter"/>
              <a:ea typeface="Inter"/>
              <a:cs typeface="Inter"/>
              <a:sym typeface="Inter"/>
            </a:endParaRPr>
          </a:p>
        </p:txBody>
      </p:sp>
      <p:pic>
        <p:nvPicPr>
          <p:cNvPr id="110" name="Google Shape;110;p22"/>
          <p:cNvPicPr preferRelativeResize="0"/>
          <p:nvPr/>
        </p:nvPicPr>
        <p:blipFill>
          <a:blip r:embed="rId3">
            <a:alphaModFix/>
          </a:blip>
          <a:stretch>
            <a:fillRect/>
          </a:stretch>
        </p:blipFill>
        <p:spPr>
          <a:xfrm>
            <a:off x="321311" y="692700"/>
            <a:ext cx="4009325" cy="3237550"/>
          </a:xfrm>
          <a:prstGeom prst="rect">
            <a:avLst/>
          </a:prstGeom>
          <a:noFill/>
          <a:ln>
            <a:noFill/>
          </a:ln>
        </p:spPr>
      </p:pic>
      <p:pic>
        <p:nvPicPr>
          <p:cNvPr id="111" name="Google Shape;111;p22"/>
          <p:cNvPicPr preferRelativeResize="0"/>
          <p:nvPr/>
        </p:nvPicPr>
        <p:blipFill>
          <a:blip r:embed="rId4">
            <a:alphaModFix/>
          </a:blip>
          <a:stretch>
            <a:fillRect/>
          </a:stretch>
        </p:blipFill>
        <p:spPr>
          <a:xfrm>
            <a:off x="4840463" y="654600"/>
            <a:ext cx="3982230" cy="323754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