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5"/>
    <p:sldMasterId id="2147483693" r:id="rId6"/>
    <p:sldMasterId id="2147483694" r:id="rId7"/>
    <p:sldMasterId id="2147483695" r:id="rId8"/>
  </p:sldMasterIdLst>
  <p:notesMasterIdLst>
    <p:notesMasterId r:id="rId9"/>
  </p:notesMasterIdLst>
  <p:sldIdLst>
    <p:sldId id="256" r:id="rId10"/>
    <p:sldId id="257" r:id="rId11"/>
    <p:sldId id="258" r:id="rId12"/>
    <p:sldId id="259" r:id="rId13"/>
    <p:sldId id="260" r:id="rId14"/>
    <p:sldId id="261" r:id="rId15"/>
    <p:sldId id="262" r:id="rId16"/>
    <p:sldId id="263" r:id="rId17"/>
  </p:sldIdLst>
  <p:sldSz cy="10058400" cx="7772400"/>
  <p:notesSz cx="6858000" cy="9144000"/>
  <p:embeddedFontLst>
    <p:embeddedFont>
      <p:font typeface="Halant"/>
      <p:regular r:id="rId18"/>
      <p:bold r:id="rId19"/>
    </p:embeddedFont>
    <p:embeddedFont>
      <p:font typeface="Roboto"/>
      <p:regular r:id="rId20"/>
      <p:bold r:id="rId21"/>
      <p:italic r:id="rId22"/>
      <p:boldItalic r:id="rId23"/>
    </p:embeddedFont>
    <p:embeddedFont>
      <p:font typeface="Inter"/>
      <p:regular r:id="rId24"/>
      <p:bold r:id="rId25"/>
      <p:italic r:id="rId26"/>
      <p:boldItalic r:id="rId27"/>
    </p:embeddedFont>
    <p:embeddedFont>
      <p:font typeface="Plus Jakarta Sans"/>
      <p:regular r:id="rId28"/>
      <p:bold r:id="rId29"/>
      <p:italic r:id="rId30"/>
      <p:boldItalic r:id="rId31"/>
    </p:embeddedFont>
    <p:embeddedFont>
      <p:font typeface="Plus Jakarta Sans Medium"/>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1E7D38C-593B-4C21-9FCE-0409AD917A4B}">
  <a:tblStyle styleId="{C1E7D38C-593B-4C21-9FCE-0409AD917A4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22" Type="http://schemas.openxmlformats.org/officeDocument/2006/relationships/font" Target="fonts/Roboto-italic.fntdata"/><Relationship Id="rId21" Type="http://schemas.openxmlformats.org/officeDocument/2006/relationships/font" Target="fonts/Roboto-bold.fntdata"/><Relationship Id="rId24" Type="http://schemas.openxmlformats.org/officeDocument/2006/relationships/font" Target="fonts/Inter-regular.fntdata"/><Relationship Id="rId23" Type="http://schemas.openxmlformats.org/officeDocument/2006/relationships/font" Target="fonts/Roboto-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Inter-italic.fntdata"/><Relationship Id="rId25" Type="http://schemas.openxmlformats.org/officeDocument/2006/relationships/font" Target="fonts/Inter-bold.fntdata"/><Relationship Id="rId28" Type="http://schemas.openxmlformats.org/officeDocument/2006/relationships/font" Target="fonts/PlusJakartaSans-regular.fntdata"/><Relationship Id="rId27"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bold.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11" Type="http://schemas.openxmlformats.org/officeDocument/2006/relationships/slide" Target="slides/slide2.xml"/><Relationship Id="rId33" Type="http://schemas.openxmlformats.org/officeDocument/2006/relationships/font" Target="fonts/PlusJakartaSansMedium-bold.fntdata"/><Relationship Id="rId10" Type="http://schemas.openxmlformats.org/officeDocument/2006/relationships/slide" Target="slides/slide1.xml"/><Relationship Id="rId32" Type="http://schemas.openxmlformats.org/officeDocument/2006/relationships/font" Target="fonts/PlusJakartaSansMedium-regular.fntdata"/><Relationship Id="rId13" Type="http://schemas.openxmlformats.org/officeDocument/2006/relationships/slide" Target="slides/slide4.xml"/><Relationship Id="rId35" Type="http://schemas.openxmlformats.org/officeDocument/2006/relationships/font" Target="fonts/PlusJakartaSansMedium-boldItalic.fntdata"/><Relationship Id="rId12" Type="http://schemas.openxmlformats.org/officeDocument/2006/relationships/slide" Target="slides/slide3.xml"/><Relationship Id="rId34" Type="http://schemas.openxmlformats.org/officeDocument/2006/relationships/font" Target="fonts/PlusJakartaSansMedium-italic.fntdata"/><Relationship Id="rId15" Type="http://schemas.openxmlformats.org/officeDocument/2006/relationships/slide" Target="slides/slide6.xml"/><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font" Target="fonts/Halant-bold.fntdata"/><Relationship Id="rId18" Type="http://schemas.openxmlformats.org/officeDocument/2006/relationships/font" Target="fonts/Halant-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71fe84a99d_1_1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71fe84a99d_1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72e6e68a6d_1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72e6e68a6d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72e6e68a6d_1_1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72e6e68a6d_1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72e6e68a6d_1_25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72e6e68a6d_1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72e6e68a6d_1_1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372e6e68a6d_1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72e6e68a6d_1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72e6e68a6d_1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72e6e68a6d_1_17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372e6e68a6d_1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72e6e68a6d_1_38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372e6e68a6d_1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46" name="Google Shape;146;p38"/>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47" name="Google Shape;147;p3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0" name="Google Shape;150;p3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3" name="Google Shape;153;p40"/>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54" name="Google Shape;154;p4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7" name="Google Shape;157;p41"/>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8" name="Google Shape;158;p41"/>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9" name="Google Shape;159;p4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62" name="Google Shape;162;p4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65" name="Google Shape;165;p43"/>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66" name="Google Shape;166;p4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69" name="Google Shape;169;p4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73" name="Google Shape;173;p45"/>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74" name="Google Shape;174;p45"/>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75" name="Google Shape;175;p4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78" name="Google Shape;178;p4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81" name="Google Shape;181;p47"/>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82" name="Google Shape;182;p4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5.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142" name="Google Shape;142;p37"/>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143" name="Google Shape;143;p37"/>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hyperlink" Target="https://youtu.be/D53yGnJwjT0?feature=shared" TargetMode="External"/><Relationship Id="rId6"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hyperlink" Target="https://drive.google.com/file/d/1SoGA5bVu5okMH_q6k-CQRgcfRXbtZ0RN/view?usp=shari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hyperlink" Target="https://youtu.be/D53yGnJwjT0?feature=shared" TargetMode="External"/><Relationship Id="rId6"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hyperlink" Target="https://drive.google.com/file/d/1SoGA5bVu5okMH_q6k-CQRgcfRXbtZ0RN/view?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7.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sp>
        <p:nvSpPr>
          <p:cNvPr id="189" name="Google Shape;189;p4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Guided Notes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Origin Story</a:t>
            </a:r>
            <a:endParaRPr sz="2500">
              <a:solidFill>
                <a:schemeClr val="dk1"/>
              </a:solidFill>
              <a:latin typeface="Plus Jakarta Sans Medium"/>
              <a:ea typeface="Plus Jakarta Sans Medium"/>
              <a:cs typeface="Plus Jakarta Sans Medium"/>
              <a:sym typeface="Plus Jakarta Sans Medium"/>
            </a:endParaRPr>
          </a:p>
        </p:txBody>
      </p:sp>
      <p:sp>
        <p:nvSpPr>
          <p:cNvPr id="190" name="Google Shape;190;p49"/>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1" name="Google Shape;191;p49"/>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192" name="Google Shape;192;p49"/>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3" name="Google Shape;193;p49"/>
          <p:cNvSpPr txBox="1"/>
          <p:nvPr/>
        </p:nvSpPr>
        <p:spPr>
          <a:xfrm>
            <a:off x="670050" y="867888"/>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
        <p:nvSpPr>
          <p:cNvPr id="194" name="Google Shape;194;p49"/>
          <p:cNvSpPr txBox="1"/>
          <p:nvPr/>
        </p:nvSpPr>
        <p:spPr>
          <a:xfrm>
            <a:off x="411275" y="1735625"/>
            <a:ext cx="5342700" cy="1461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An origin story is a _______________- or story that explains how a 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______________________________________________ came to be. It delves into the _________________________________________________ that shaped its identity, purpose, and development.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Origin stories are often used to build ____________________, teach _____________, connect _______________________, and provide context for future actions.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95" name="Google Shape;195;p49"/>
          <p:cNvSpPr txBox="1"/>
          <p:nvPr/>
        </p:nvSpPr>
        <p:spPr>
          <a:xfrm>
            <a:off x="2412113" y="1232900"/>
            <a:ext cx="29040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Origin Story</a:t>
            </a:r>
            <a:endParaRPr b="1" sz="1200">
              <a:solidFill>
                <a:schemeClr val="dk1"/>
              </a:solidFill>
              <a:latin typeface="Inter"/>
              <a:ea typeface="Inter"/>
              <a:cs typeface="Inter"/>
              <a:sym typeface="Inter"/>
            </a:endParaRPr>
          </a:p>
        </p:txBody>
      </p:sp>
      <p:sp>
        <p:nvSpPr>
          <p:cNvPr id="196" name="Google Shape;196;p49"/>
          <p:cNvSpPr txBox="1"/>
          <p:nvPr/>
        </p:nvSpPr>
        <p:spPr>
          <a:xfrm>
            <a:off x="469050" y="4387988"/>
            <a:ext cx="4065600" cy="696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These stories are told in various ways and often reflect the ___________________________, ___________________________, and beliefs of the community that __________________ them.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pic>
        <p:nvPicPr>
          <p:cNvPr id="197" name="Google Shape;197;p49" title="Context@2x transparent.png"/>
          <p:cNvPicPr preferRelativeResize="0"/>
          <p:nvPr/>
        </p:nvPicPr>
        <p:blipFill>
          <a:blip r:embed="rId4">
            <a:alphaModFix/>
          </a:blip>
          <a:stretch>
            <a:fillRect/>
          </a:stretch>
        </p:blipFill>
        <p:spPr>
          <a:xfrm>
            <a:off x="6394963" y="1232904"/>
            <a:ext cx="801800" cy="801800"/>
          </a:xfrm>
          <a:prstGeom prst="rect">
            <a:avLst/>
          </a:prstGeom>
          <a:noFill/>
          <a:ln>
            <a:noFill/>
          </a:ln>
        </p:spPr>
      </p:pic>
      <p:pic>
        <p:nvPicPr>
          <p:cNvPr id="198" name="Google Shape;198;p49"/>
          <p:cNvPicPr preferRelativeResize="0"/>
          <p:nvPr/>
        </p:nvPicPr>
        <p:blipFill>
          <a:blip r:embed="rId5">
            <a:alphaModFix/>
          </a:blip>
          <a:stretch>
            <a:fillRect/>
          </a:stretch>
        </p:blipFill>
        <p:spPr>
          <a:xfrm>
            <a:off x="216272" y="110272"/>
            <a:ext cx="1056536" cy="438114"/>
          </a:xfrm>
          <a:prstGeom prst="rect">
            <a:avLst/>
          </a:prstGeom>
          <a:noFill/>
          <a:ln>
            <a:noFill/>
          </a:ln>
        </p:spPr>
      </p:pic>
      <p:sp>
        <p:nvSpPr>
          <p:cNvPr id="199" name="Google Shape;199;p49"/>
          <p:cNvSpPr txBox="1"/>
          <p:nvPr/>
        </p:nvSpPr>
        <p:spPr>
          <a:xfrm>
            <a:off x="1708375" y="3953663"/>
            <a:ext cx="42249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How are Origin Stories Told</a:t>
            </a:r>
            <a:endParaRPr b="1" sz="1200">
              <a:solidFill>
                <a:schemeClr val="dk1"/>
              </a:solidFill>
              <a:latin typeface="Inter"/>
              <a:ea typeface="Inter"/>
              <a:cs typeface="Inter"/>
              <a:sym typeface="Inter"/>
            </a:endParaRPr>
          </a:p>
        </p:txBody>
      </p:sp>
      <p:sp>
        <p:nvSpPr>
          <p:cNvPr id="200" name="Google Shape;200;p49"/>
          <p:cNvSpPr txBox="1"/>
          <p:nvPr/>
        </p:nvSpPr>
        <p:spPr>
          <a:xfrm>
            <a:off x="469050" y="5156563"/>
            <a:ext cx="4065600" cy="847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Origin stories serve as a ‘_________________________________’ by providing a ___________ story of origin, values, and ways to view the world, which supports the development of a ___________________________________.</a:t>
            </a:r>
            <a:endParaRPr sz="1100">
              <a:solidFill>
                <a:schemeClr val="dk1"/>
              </a:solidFill>
              <a:latin typeface="Inter"/>
              <a:ea typeface="Inter"/>
              <a:cs typeface="Inter"/>
              <a:sym typeface="Inter"/>
            </a:endParaRPr>
          </a:p>
        </p:txBody>
      </p:sp>
      <p:sp>
        <p:nvSpPr>
          <p:cNvPr id="201" name="Google Shape;201;p49"/>
          <p:cNvSpPr txBox="1"/>
          <p:nvPr/>
        </p:nvSpPr>
        <p:spPr>
          <a:xfrm>
            <a:off x="2505125" y="6275675"/>
            <a:ext cx="27180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Dominant Origin Stories</a:t>
            </a:r>
            <a:endParaRPr b="1" sz="1200">
              <a:solidFill>
                <a:schemeClr val="dk1"/>
              </a:solidFill>
              <a:latin typeface="Inter"/>
              <a:ea typeface="Inter"/>
              <a:cs typeface="Inter"/>
              <a:sym typeface="Inter"/>
            </a:endParaRPr>
          </a:p>
        </p:txBody>
      </p:sp>
      <p:sp>
        <p:nvSpPr>
          <p:cNvPr id="202" name="Google Shape;202;p49"/>
          <p:cNvSpPr txBox="1"/>
          <p:nvPr/>
        </p:nvSpPr>
        <p:spPr>
          <a:xfrm>
            <a:off x="469050" y="6772775"/>
            <a:ext cx="3084600" cy="1226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_______________ religious narrative is the origin story of _____________ and 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found in chapters 1 and 2 of the Book of Genesis in the ____________________.</a:t>
            </a:r>
            <a:endParaRPr sz="1100">
              <a:solidFill>
                <a:schemeClr val="dk1"/>
              </a:solidFill>
              <a:latin typeface="Inter"/>
              <a:ea typeface="Inter"/>
              <a:cs typeface="Inter"/>
              <a:sym typeface="Inter"/>
            </a:endParaRPr>
          </a:p>
        </p:txBody>
      </p:sp>
      <p:sp>
        <p:nvSpPr>
          <p:cNvPr id="203" name="Google Shape;203;p49"/>
          <p:cNvSpPr txBox="1"/>
          <p:nvPr/>
        </p:nvSpPr>
        <p:spPr>
          <a:xfrm>
            <a:off x="411275" y="3252675"/>
            <a:ext cx="5342700" cy="525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Many stories explain the creation of __________________________________________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—whether by gods, cosmic forces, or natural phenomena.</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204" name="Google Shape;204;p49"/>
          <p:cNvSpPr/>
          <p:nvPr/>
        </p:nvSpPr>
        <p:spPr>
          <a:xfrm>
            <a:off x="4696725" y="4447963"/>
            <a:ext cx="2638500" cy="1639800"/>
          </a:xfrm>
          <a:prstGeom prst="roundRect">
            <a:avLst>
              <a:gd fmla="val 16667" name="adj"/>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Methods of Dispersal</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sz="1000">
              <a:solidFill>
                <a:schemeClr val="dk1"/>
              </a:solidFill>
              <a:latin typeface="Inter"/>
              <a:ea typeface="Inter"/>
              <a:cs typeface="Inter"/>
              <a:sym typeface="Inter"/>
            </a:endParaRPr>
          </a:p>
          <a:p>
            <a:pPr indent="-292100" lvl="0" marL="457200" rtl="0" algn="l">
              <a:spcBef>
                <a:spcPts val="1000"/>
              </a:spcBef>
              <a:spcAft>
                <a:spcPts val="100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a:p>
        </p:txBody>
      </p:sp>
      <p:pic>
        <p:nvPicPr>
          <p:cNvPr id="205" name="Google Shape;205;p49"/>
          <p:cNvPicPr preferRelativeResize="0"/>
          <p:nvPr/>
        </p:nvPicPr>
        <p:blipFill>
          <a:blip r:embed="rId6">
            <a:alphaModFix/>
          </a:blip>
          <a:stretch>
            <a:fillRect/>
          </a:stretch>
        </p:blipFill>
        <p:spPr>
          <a:xfrm>
            <a:off x="6106674" y="2190049"/>
            <a:ext cx="1275578" cy="1639800"/>
          </a:xfrm>
          <a:prstGeom prst="rect">
            <a:avLst/>
          </a:prstGeom>
          <a:noFill/>
          <a:ln>
            <a:noFill/>
          </a:ln>
        </p:spPr>
      </p:pic>
      <p:sp>
        <p:nvSpPr>
          <p:cNvPr id="206" name="Google Shape;206;p49"/>
          <p:cNvSpPr txBox="1"/>
          <p:nvPr/>
        </p:nvSpPr>
        <p:spPr>
          <a:xfrm>
            <a:off x="469050" y="8122363"/>
            <a:ext cx="3084600" cy="12264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Jewish and Christian tradition holds that ____________ authored Genesis, likely during the 40 years the Israelites spent wandering in the wilderness after the Exodus from Egypt. This would place the writing around the mid-15th century BCE.</a:t>
            </a:r>
            <a:endParaRPr sz="1100">
              <a:solidFill>
                <a:schemeClr val="dk1"/>
              </a:solidFill>
              <a:latin typeface="Inter"/>
              <a:ea typeface="Inter"/>
              <a:cs typeface="Inter"/>
              <a:sym typeface="Inter"/>
            </a:endParaRPr>
          </a:p>
        </p:txBody>
      </p:sp>
      <p:cxnSp>
        <p:nvCxnSpPr>
          <p:cNvPr id="207" name="Google Shape;207;p49"/>
          <p:cNvCxnSpPr>
            <a:stCxn id="206" idx="0"/>
            <a:endCxn id="202" idx="2"/>
          </p:cNvCxnSpPr>
          <p:nvPr/>
        </p:nvCxnSpPr>
        <p:spPr>
          <a:xfrm rot="10800000">
            <a:off x="2011350" y="7999063"/>
            <a:ext cx="0" cy="123300"/>
          </a:xfrm>
          <a:prstGeom prst="straightConnector1">
            <a:avLst/>
          </a:prstGeom>
          <a:noFill/>
          <a:ln cap="flat" cmpd="sng" w="9525">
            <a:solidFill>
              <a:schemeClr val="dk2"/>
            </a:solidFill>
            <a:prstDash val="solid"/>
            <a:round/>
            <a:headEnd len="med" w="med" type="none"/>
            <a:tailEnd len="med" w="med" type="triangle"/>
          </a:ln>
        </p:spPr>
      </p:cxnSp>
      <p:sp>
        <p:nvSpPr>
          <p:cNvPr id="208" name="Google Shape;208;p49"/>
          <p:cNvSpPr txBox="1"/>
          <p:nvPr/>
        </p:nvSpPr>
        <p:spPr>
          <a:xfrm>
            <a:off x="4155225" y="6779613"/>
            <a:ext cx="3084600" cy="1226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_______________________________ is a _________________ theory that describes how the ___________________________________ from an initial state of high density and temperature.</a:t>
            </a:r>
            <a:endParaRPr sz="1100">
              <a:solidFill>
                <a:schemeClr val="dk1"/>
              </a:solidFill>
              <a:latin typeface="Inter"/>
              <a:ea typeface="Inter"/>
              <a:cs typeface="Inter"/>
              <a:sym typeface="Inter"/>
            </a:endParaRPr>
          </a:p>
        </p:txBody>
      </p:sp>
      <p:sp>
        <p:nvSpPr>
          <p:cNvPr id="209" name="Google Shape;209;p49"/>
          <p:cNvSpPr txBox="1"/>
          <p:nvPr/>
        </p:nvSpPr>
        <p:spPr>
          <a:xfrm>
            <a:off x="4155225" y="8129200"/>
            <a:ext cx="3084600" cy="801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Proposed by ______________________________, a Belgian priest and astronomer, in the 1920s and first appeared in scientific form in 1931.</a:t>
            </a:r>
            <a:endParaRPr sz="1100">
              <a:solidFill>
                <a:schemeClr val="dk1"/>
              </a:solidFill>
              <a:latin typeface="Inter"/>
              <a:ea typeface="Inter"/>
              <a:cs typeface="Inter"/>
              <a:sym typeface="Inter"/>
            </a:endParaRPr>
          </a:p>
        </p:txBody>
      </p:sp>
      <p:cxnSp>
        <p:nvCxnSpPr>
          <p:cNvPr id="210" name="Google Shape;210;p49"/>
          <p:cNvCxnSpPr>
            <a:stCxn id="209" idx="0"/>
            <a:endCxn id="208" idx="2"/>
          </p:cNvCxnSpPr>
          <p:nvPr/>
        </p:nvCxnSpPr>
        <p:spPr>
          <a:xfrm rot="10800000">
            <a:off x="5697525" y="8005900"/>
            <a:ext cx="0" cy="123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4" name="Shape 214"/>
        <p:cNvGrpSpPr/>
        <p:nvPr/>
      </p:nvGrpSpPr>
      <p:grpSpPr>
        <a:xfrm>
          <a:off x="0" y="0"/>
          <a:ext cx="0" cy="0"/>
          <a:chOff x="0" y="0"/>
          <a:chExt cx="0" cy="0"/>
        </a:xfrm>
      </p:grpSpPr>
      <p:sp>
        <p:nvSpPr>
          <p:cNvPr id="215" name="Google Shape;215;p5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Video Reflection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Medium"/>
                <a:ea typeface="Plus Jakarta Sans Medium"/>
                <a:cs typeface="Plus Jakarta Sans Medium"/>
                <a:sym typeface="Plus Jakarta Sans Medium"/>
              </a:rPr>
              <a:t>Hopi Origin Story</a:t>
            </a:r>
            <a:endParaRPr sz="2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216" name="Google Shape;216;p50"/>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17" name="Google Shape;217;p50"/>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218" name="Google Shape;218;p50"/>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9" name="Google Shape;219;p50"/>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220" name="Google Shape;220;p50"/>
          <p:cNvGraphicFramePr/>
          <p:nvPr/>
        </p:nvGraphicFramePr>
        <p:xfrm>
          <a:off x="315750" y="2050425"/>
          <a:ext cx="3000000" cy="3000000"/>
        </p:xfrm>
        <a:graphic>
          <a:graphicData uri="http://schemas.openxmlformats.org/drawingml/2006/table">
            <a:tbl>
              <a:tblPr>
                <a:noFill/>
                <a:tableStyleId>{C1E7D38C-593B-4C21-9FCE-0409AD917A4B}</a:tableStyleId>
              </a:tblPr>
              <a:tblGrid>
                <a:gridCol w="7140900"/>
              </a:tblGrid>
              <a:tr h="431125">
                <a:tc>
                  <a:txBody>
                    <a:bodyPr/>
                    <a:lstStyle/>
                    <a:p>
                      <a:pPr indent="0" lvl="0" marL="0" rtl="0" algn="l">
                        <a:spcBef>
                          <a:spcPts val="0"/>
                        </a:spcBef>
                        <a:spcAft>
                          <a:spcPts val="0"/>
                        </a:spcAft>
                        <a:buNone/>
                      </a:pPr>
                      <a:r>
                        <a:rPr b="1" lang="en" sz="1100" u="sng">
                          <a:solidFill>
                            <a:schemeClr val="hlink"/>
                          </a:solidFill>
                          <a:latin typeface="Halant"/>
                          <a:ea typeface="Halant"/>
                          <a:cs typeface="Halant"/>
                          <a:sym typeface="Halant"/>
                          <a:hlinkClick r:id="rId5"/>
                        </a:rPr>
                        <a:t>Video Transcript:</a:t>
                      </a:r>
                      <a:endParaRPr sz="1100">
                        <a:latin typeface="Halant"/>
                        <a:ea typeface="Halant"/>
                        <a:cs typeface="Halant"/>
                        <a:sym typeface="Halant"/>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English Translation: We lived beneath the earth and it came time for us to emerge. Here we met the caretaker of the earth and his name is Maasaw. Maasaw told us this world is a gift to us and we must care for this place. He said “To find your home, you must find the center place.” So we made a covenant to walk to the world’s farthest corners, to learn the earth with our feet and to become one with this new world and to find our center place.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their origin story, after they emerge from the earth, the Pueblo are given a sacred quest– find the Center Place.</a:t>
                      </a:r>
                      <a:endParaRPr sz="1100">
                        <a:solidFill>
                          <a:schemeClr val="dk1"/>
                        </a:solidFill>
                        <a:latin typeface="Inter"/>
                        <a:ea typeface="Inter"/>
                        <a:cs typeface="Inter"/>
                        <a:sym typeface="Inter"/>
                      </a:endParaRPr>
                    </a:p>
                    <a:p>
                      <a:pPr indent="0" lvl="0" marL="3810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So, some clans went clockwise and some clans went counterclockwise. And as the clans migrated, they placed an insignia where they were at that particular time and place, which is a spiral.</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English Translation: Maasaw, the caretaker of earth told us to watch for a great sign in the sky. It would be a symbol that we have reached the center plac</a:t>
                      </a:r>
                      <a:r>
                        <a:rPr lang="en" sz="1100">
                          <a:solidFill>
                            <a:schemeClr val="dk1"/>
                          </a:solidFill>
                          <a:latin typeface="Inter"/>
                          <a:ea typeface="Inter"/>
                          <a:cs typeface="Inter"/>
                          <a:sym typeface="Inter"/>
                        </a:rPr>
                        <a:t>e. So when we saw a bright light in the sky, we came to rest in the southwest. And we knew this is the center place</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Chaco was a place where people came together from vast distances.</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Chaco was a culmination of many years of learning and knowledge, and perfecting their ceremonies.</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People share knowledge and beliefs based on thousands of years of observing their world. Ceremonies to influence the very forces of nature. They are still practiced today.</a:t>
                      </a:r>
                      <a:endParaRPr sz="1100">
                        <a:solidFill>
                          <a:schemeClr val="dk1"/>
                        </a:solidFill>
                        <a:latin typeface="Inter"/>
                        <a:ea typeface="Inter"/>
                        <a:cs typeface="Inter"/>
                        <a:sym typeface="Inter"/>
                      </a:endParaRPr>
                    </a:p>
                  </a:txBody>
                  <a:tcPr marT="91425" marB="91425" marR="91425" marL="91425"/>
                </a:tc>
              </a:tr>
            </a:tbl>
          </a:graphicData>
        </a:graphic>
      </p:graphicFrame>
      <p:sp>
        <p:nvSpPr>
          <p:cNvPr id="221" name="Google Shape;221;p50"/>
          <p:cNvSpPr txBox="1"/>
          <p:nvPr/>
        </p:nvSpPr>
        <p:spPr>
          <a:xfrm>
            <a:off x="1700625" y="1041900"/>
            <a:ext cx="5673000" cy="10086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200">
                <a:latin typeface="Halant"/>
                <a:ea typeface="Halant"/>
                <a:cs typeface="Halant"/>
                <a:sym typeface="Halant"/>
              </a:rPr>
              <a:t>Evaluating Evidence</a:t>
            </a:r>
            <a:endParaRPr b="1" sz="12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Thinking historically means identifying the evidence related to a claim, assessing its validity, and corroborating it by comparing multiple sources' interpretations of events, developments, or processes.</a:t>
            </a:r>
            <a:endParaRPr sz="10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p:txBody>
      </p:sp>
      <p:sp>
        <p:nvSpPr>
          <p:cNvPr id="222" name="Google Shape;222;p50"/>
          <p:cNvSpPr txBox="1"/>
          <p:nvPr/>
        </p:nvSpPr>
        <p:spPr>
          <a:xfrm>
            <a:off x="315750" y="6119400"/>
            <a:ext cx="7140900" cy="292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quest are the Pueblo (Hopi) given after emerging from the earth?</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types of evidence could historians and anthropologists use to study or corroborate parts of this </a:t>
            </a:r>
            <a:r>
              <a:rPr lang="en" sz="1100">
                <a:solidFill>
                  <a:schemeClr val="dk1"/>
                </a:solidFill>
                <a:latin typeface="Inter"/>
                <a:ea typeface="Inter"/>
                <a:cs typeface="Inter"/>
                <a:sym typeface="Inter"/>
              </a:rPr>
              <a:t>origin</a:t>
            </a:r>
            <a:r>
              <a:rPr lang="en" sz="1100">
                <a:solidFill>
                  <a:schemeClr val="dk1"/>
                </a:solidFill>
                <a:latin typeface="Inter"/>
                <a:ea typeface="Inter"/>
                <a:cs typeface="Inter"/>
                <a:sym typeface="Inter"/>
              </a:rPr>
              <a:t> story?</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might hearing this story from a Pueblo storyteller feel different than reading it in a textbook?</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highlight>
                <a:srgbClr val="E95C3D"/>
              </a:highlight>
              <a:latin typeface="Inter"/>
              <a:ea typeface="Inter"/>
              <a:cs typeface="Inter"/>
              <a:sym typeface="Inter"/>
            </a:endParaRPr>
          </a:p>
        </p:txBody>
      </p:sp>
      <p:pic>
        <p:nvPicPr>
          <p:cNvPr id="223" name="Google Shape;223;p50"/>
          <p:cNvPicPr preferRelativeResize="0"/>
          <p:nvPr/>
        </p:nvPicPr>
        <p:blipFill>
          <a:blip r:embed="rId6">
            <a:alphaModFix/>
          </a:blip>
          <a:stretch>
            <a:fillRect/>
          </a:stretch>
        </p:blipFill>
        <p:spPr>
          <a:xfrm>
            <a:off x="777800" y="1034996"/>
            <a:ext cx="954525" cy="954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7" name="Shape 227"/>
        <p:cNvGrpSpPr/>
        <p:nvPr/>
      </p:nvGrpSpPr>
      <p:grpSpPr>
        <a:xfrm>
          <a:off x="0" y="0"/>
          <a:ext cx="0" cy="0"/>
          <a:chOff x="0" y="0"/>
          <a:chExt cx="0" cy="0"/>
        </a:xfrm>
      </p:grpSpPr>
      <p:sp>
        <p:nvSpPr>
          <p:cNvPr id="228" name="Google Shape;228;p5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3, 2, 1 Reading</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Medium"/>
                <a:ea typeface="Plus Jakarta Sans Medium"/>
                <a:cs typeface="Plus Jakarta Sans Medium"/>
                <a:sym typeface="Plus Jakarta Sans Medium"/>
              </a:rPr>
              <a:t>Haudenosaunee (Iroquois)</a:t>
            </a:r>
            <a:r>
              <a:rPr lang="en" sz="2300">
                <a:solidFill>
                  <a:schemeClr val="dk1"/>
                </a:solidFill>
                <a:latin typeface="Plus Jakarta Sans Medium"/>
                <a:ea typeface="Plus Jakarta Sans Medium"/>
                <a:cs typeface="Plus Jakarta Sans Medium"/>
                <a:sym typeface="Plus Jakarta Sans Medium"/>
              </a:rPr>
              <a:t> Origin Story</a:t>
            </a:r>
            <a:endParaRPr sz="2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229" name="Google Shape;229;p51"/>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30" name="Google Shape;230;p51"/>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231" name="Google Shape;231;p51"/>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2" name="Google Shape;232;p51"/>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233" name="Google Shape;233;p51"/>
          <p:cNvGraphicFramePr/>
          <p:nvPr/>
        </p:nvGraphicFramePr>
        <p:xfrm>
          <a:off x="315750" y="1136025"/>
          <a:ext cx="3000000" cy="3000000"/>
        </p:xfrm>
        <a:graphic>
          <a:graphicData uri="http://schemas.openxmlformats.org/drawingml/2006/table">
            <a:tbl>
              <a:tblPr>
                <a:noFill/>
                <a:tableStyleId>{C1E7D38C-593B-4C21-9FCE-0409AD917A4B}</a:tableStyleId>
              </a:tblPr>
              <a:tblGrid>
                <a:gridCol w="7140900"/>
              </a:tblGrid>
              <a:tr h="431125">
                <a:tc>
                  <a:txBody>
                    <a:bodyPr/>
                    <a:lstStyle/>
                    <a:p>
                      <a:pPr indent="0" lvl="0" marL="0" rtl="0" algn="l">
                        <a:spcBef>
                          <a:spcPts val="0"/>
                        </a:spcBef>
                        <a:spcAft>
                          <a:spcPts val="0"/>
                        </a:spcAft>
                        <a:buNone/>
                      </a:pPr>
                      <a:r>
                        <a:rPr b="1" lang="en" sz="1050">
                          <a:solidFill>
                            <a:schemeClr val="dk1"/>
                          </a:solidFill>
                          <a:latin typeface="Halant"/>
                          <a:ea typeface="Halant"/>
                          <a:cs typeface="Halant"/>
                          <a:sym typeface="Halant"/>
                        </a:rPr>
                        <a:t>Creation </a:t>
                      </a:r>
                      <a:r>
                        <a:rPr b="1" lang="en" sz="1050" u="sng">
                          <a:solidFill>
                            <a:schemeClr val="accent5"/>
                          </a:solidFill>
                          <a:latin typeface="Halant"/>
                          <a:ea typeface="Halant"/>
                          <a:cs typeface="Halant"/>
                          <a:sym typeface="Halant"/>
                          <a:hlinkClick r:id="rId5">
                            <a:extLst>
                              <a:ext uri="{A12FA001-AC4F-418D-AE19-62706E023703}">
                                <ahyp:hlinkClr val="tx"/>
                              </a:ext>
                            </a:extLst>
                          </a:hlinkClick>
                        </a:rPr>
                        <a:t>Click for audio reading.</a:t>
                      </a:r>
                      <a:endParaRPr b="1" sz="1050">
                        <a:solidFill>
                          <a:schemeClr val="dk1"/>
                        </a:solidFill>
                        <a:latin typeface="Halant"/>
                        <a:ea typeface="Halant"/>
                        <a:cs typeface="Halant"/>
                        <a:sym typeface="Halant"/>
                      </a:endParaRPr>
                    </a:p>
                    <a:p>
                      <a:pPr indent="0" lvl="0" marL="0" rtl="0" algn="l">
                        <a:spcBef>
                          <a:spcPts val="0"/>
                        </a:spcBef>
                        <a:spcAft>
                          <a:spcPts val="0"/>
                        </a:spcAft>
                        <a:buNone/>
                      </a:pPr>
                      <a:r>
                        <a:rPr lang="en" sz="1050">
                          <a:solidFill>
                            <a:schemeClr val="dk1"/>
                          </a:solidFill>
                          <a:latin typeface="Inter"/>
                          <a:ea typeface="Inter"/>
                          <a:cs typeface="Inter"/>
                          <a:sym typeface="Inter"/>
                        </a:rPr>
                        <a:t>Long, long ago, the earth was deep beneath the water. There was a great darkness because no sun or moon or stars shone. The only creatures living in this dark world were water animals such as the beaver, muskrat, duck and loon. Far above the water-covered earth was the Land of the Happy Spirits, where the Great Spirit dwelled. In the center of this upper realm was a giant apple tree with roots that sank deep into the ground. One day the Great Spirit pulled the tree up from its roots creating a pit in the ground. The Great Spirit called to his daughter, who lived in the Upper World. He commanded her to look into the pit. The woman did as she was told and peered through the hole. In the distance, she saw the Lower World covered by water and clouds. The Great Spirit spoke to his daughter, telling her to go into the world of darkness. He then tenderly picked her up and dropped her into the hole. The woman – who would be called Sky Woman by those watching her fall – began to slowly float downward.</a:t>
                      </a:r>
                      <a:endParaRPr sz="105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chemeClr val="dk1"/>
                        </a:solidFill>
                        <a:latin typeface="Inter"/>
                        <a:ea typeface="Inter"/>
                        <a:cs typeface="Inter"/>
                        <a:sym typeface="Inter"/>
                      </a:endParaRPr>
                    </a:p>
                    <a:p>
                      <a:pPr indent="0" lvl="0" marL="0" rtl="0" algn="l">
                        <a:spcBef>
                          <a:spcPts val="0"/>
                        </a:spcBef>
                        <a:spcAft>
                          <a:spcPts val="0"/>
                        </a:spcAft>
                        <a:buNone/>
                      </a:pPr>
                      <a:r>
                        <a:rPr lang="en" sz="1050">
                          <a:solidFill>
                            <a:schemeClr val="dk1"/>
                          </a:solidFill>
                          <a:latin typeface="Inter"/>
                          <a:ea typeface="Inter"/>
                          <a:cs typeface="Inter"/>
                          <a:sym typeface="Inter"/>
                        </a:rPr>
                        <a:t>As Sky Woman continued her descent, the water animals looked up. Far above them they saw a great light that was Sky Woman. The animals were initially afraid because of the light emanating from her. In their fear, they dove deep beneath the water. The animals eventually conquered their fear and came back up to the surface. Now they were concerned about the woman, and what would happen to her when she reached the water. The beaver told the others that they must find a dry place for her to rest upon. The beaver plunged deep beneath the water in search of earth. He was unsuccessful. After a time, his dead body surfaced to the top of the water. The loon was the next creature to try to find some earth. He, too, was unsuccessful. Many others tried, but each animal failed. At last, the muskrat said he would try. When his dead body floated to the top, his little claws were clenched tight. The others opened his claws and found a little bit of earth. The water animals summoned a great turtle and patted the earth upon its back. At once the turtle grew and grew, as did the amount of earth. This earth became North America, a great island.</a:t>
                      </a:r>
                      <a:endParaRPr sz="105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chemeClr val="dk1"/>
                        </a:solidFill>
                        <a:latin typeface="Inter"/>
                        <a:ea typeface="Inter"/>
                        <a:cs typeface="Inter"/>
                        <a:sym typeface="Inter"/>
                      </a:endParaRPr>
                    </a:p>
                    <a:p>
                      <a:pPr indent="0" lvl="0" marL="0" rtl="0" algn="l">
                        <a:spcBef>
                          <a:spcPts val="0"/>
                        </a:spcBef>
                        <a:spcAft>
                          <a:spcPts val="0"/>
                        </a:spcAft>
                        <a:buNone/>
                      </a:pPr>
                      <a:r>
                        <a:rPr lang="en" sz="1050">
                          <a:solidFill>
                            <a:schemeClr val="dk1"/>
                          </a:solidFill>
                          <a:latin typeface="Inter"/>
                          <a:ea typeface="Inter"/>
                          <a:cs typeface="Inter"/>
                          <a:sym typeface="Inter"/>
                        </a:rPr>
                        <a:t>During all this time, Sky Woman continued her gentle fall. The leader of the swans grew concerned as Sky Woman’s approach grew imminent. He gathered a flock of swans that flew upward and allowed Sky Woman to rest upon their back. With great care, they placed her upon the newly formed earth. Soon after her arrival, Sky Woman gave birth to twins. The first born became known as the Good Spirit. The other twin caused his mother so much pain that she died during his birth. He was to be known as the Evil Spirit. The Good Spirit took his mother’s head and hung it in the sky, and it became the sun. The Good Spirit also fashioned the stars and moon from his mother’s body. He buried the remaining parts of Sky Woman under the earth. Thus, living things may always find nourishment from the soil for it springs from Mother Earth. While the Good Spirit provided light, the Evil Spirit created the darkness. </a:t>
                      </a:r>
                      <a:endParaRPr sz="1050">
                        <a:solidFill>
                          <a:schemeClr val="dk1"/>
                        </a:solidFill>
                        <a:latin typeface="Inter"/>
                        <a:ea typeface="Inter"/>
                        <a:cs typeface="Inter"/>
                        <a:sym typeface="Inter"/>
                      </a:endParaRPr>
                    </a:p>
                    <a:p>
                      <a:pPr indent="0" lvl="0" marL="0" marR="495300" rtl="0" algn="l">
                        <a:spcBef>
                          <a:spcPts val="1100"/>
                        </a:spcBef>
                        <a:spcAft>
                          <a:spcPts val="0"/>
                        </a:spcAft>
                        <a:buNone/>
                      </a:pPr>
                      <a:r>
                        <a:rPr lang="en" sz="1050">
                          <a:solidFill>
                            <a:schemeClr val="dk1"/>
                          </a:solidFill>
                          <a:latin typeface="Inter"/>
                          <a:ea typeface="Inter"/>
                          <a:cs typeface="Inter"/>
                          <a:sym typeface="Inter"/>
                        </a:rPr>
                        <a:t>Source: Keller George, Wolf Clan Member of the Nation’s Council, Oneida Indian Nation</a:t>
                      </a:r>
                      <a:endParaRPr i="1" sz="1050">
                        <a:solidFill>
                          <a:srgbClr val="333333"/>
                        </a:solidFill>
                        <a:highlight>
                          <a:srgbClr val="FFFFFF"/>
                        </a:highlight>
                        <a:latin typeface="Roboto"/>
                        <a:ea typeface="Roboto"/>
                        <a:cs typeface="Roboto"/>
                        <a:sym typeface="Roboto"/>
                      </a:endParaRPr>
                    </a:p>
                  </a:txBody>
                  <a:tcPr marT="91425" marB="91425" marR="91425" marL="91425"/>
                </a:tc>
              </a:tr>
            </a:tbl>
          </a:graphicData>
        </a:graphic>
      </p:graphicFrame>
      <p:sp>
        <p:nvSpPr>
          <p:cNvPr id="234" name="Google Shape;234;p51"/>
          <p:cNvSpPr txBox="1"/>
          <p:nvPr/>
        </p:nvSpPr>
        <p:spPr>
          <a:xfrm>
            <a:off x="315750" y="6899250"/>
            <a:ext cx="7140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50">
                <a:solidFill>
                  <a:schemeClr val="dk1"/>
                </a:solidFill>
                <a:latin typeface="Halant"/>
                <a:ea typeface="Halant"/>
                <a:cs typeface="Halant"/>
                <a:sym typeface="Halant"/>
              </a:rPr>
              <a:t>Directions: </a:t>
            </a:r>
            <a:r>
              <a:rPr lang="en" sz="1050">
                <a:solidFill>
                  <a:schemeClr val="dk1"/>
                </a:solidFill>
                <a:latin typeface="Halant"/>
                <a:ea typeface="Halant"/>
                <a:cs typeface="Halant"/>
                <a:sym typeface="Halant"/>
              </a:rPr>
              <a:t>List three details from the source. Make two connections to other historical events, people, developments, etc. Write a one sentence summary.</a:t>
            </a:r>
            <a:endParaRPr sz="1050"/>
          </a:p>
        </p:txBody>
      </p:sp>
      <p:graphicFrame>
        <p:nvGraphicFramePr>
          <p:cNvPr id="235" name="Google Shape;235;p51"/>
          <p:cNvGraphicFramePr/>
          <p:nvPr/>
        </p:nvGraphicFramePr>
        <p:xfrm>
          <a:off x="381500" y="7353300"/>
          <a:ext cx="3000000" cy="3000000"/>
        </p:xfrm>
        <a:graphic>
          <a:graphicData uri="http://schemas.openxmlformats.org/drawingml/2006/table">
            <a:tbl>
              <a:tblPr>
                <a:noFill/>
                <a:tableStyleId>{C1E7D38C-593B-4C21-9FCE-0409AD917A4B}</a:tableStyleId>
              </a:tblPr>
              <a:tblGrid>
                <a:gridCol w="2358375"/>
                <a:gridCol w="2358375"/>
                <a:gridCol w="2358375"/>
              </a:tblGrid>
              <a:tr h="105050">
                <a:tc gridSpan="3">
                  <a:txBody>
                    <a:bodyPr/>
                    <a:lstStyle/>
                    <a:p>
                      <a:pPr indent="0" lvl="0" marL="0" rtl="0" algn="ctr">
                        <a:spcBef>
                          <a:spcPts val="0"/>
                        </a:spcBef>
                        <a:spcAft>
                          <a:spcPts val="0"/>
                        </a:spcAft>
                        <a:buNone/>
                      </a:pPr>
                      <a:r>
                        <a:rPr b="1" lang="en" sz="1050">
                          <a:latin typeface="Inter"/>
                          <a:ea typeface="Inter"/>
                          <a:cs typeface="Inter"/>
                          <a:sym typeface="Inter"/>
                        </a:rPr>
                        <a:t>THREE DETAILS</a:t>
                      </a:r>
                      <a:endParaRPr b="1" sz="1050">
                        <a:latin typeface="Inter"/>
                        <a:ea typeface="Inter"/>
                        <a:cs typeface="Inter"/>
                        <a:sym typeface="Inter"/>
                      </a:endParaRPr>
                    </a:p>
                  </a:txBody>
                  <a:tcPr marT="91425" marB="91425" marR="91425" marL="91425">
                    <a:solidFill>
                      <a:srgbClr val="CCCCCC"/>
                    </a:solidFill>
                  </a:tcPr>
                </a:tc>
                <a:tc hMerge="1"/>
                <a:tc hMerge="1"/>
              </a:tr>
              <a:tr h="190425">
                <a:tc gridSpan="3">
                  <a:txBody>
                    <a:bodyPr/>
                    <a:lstStyle/>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txBody>
                  <a:tcPr marT="91425" marB="91425" marR="91425" marL="91425"/>
                </a:tc>
                <a:tc hMerge="1"/>
                <a:tc hMerge="1"/>
              </a:tr>
              <a:tr h="105050">
                <a:tc>
                  <a:txBody>
                    <a:bodyPr/>
                    <a:lstStyle/>
                    <a:p>
                      <a:pPr indent="0" lvl="0" marL="0" rtl="0" algn="ctr">
                        <a:lnSpc>
                          <a:spcPct val="100000"/>
                        </a:lnSpc>
                        <a:spcBef>
                          <a:spcPts val="0"/>
                        </a:spcBef>
                        <a:spcAft>
                          <a:spcPts val="0"/>
                        </a:spcAft>
                        <a:buNone/>
                      </a:pPr>
                      <a:r>
                        <a:rPr b="1" lang="en" sz="1050">
                          <a:solidFill>
                            <a:srgbClr val="000000"/>
                          </a:solidFill>
                          <a:latin typeface="Inter"/>
                          <a:ea typeface="Inter"/>
                          <a:cs typeface="Inter"/>
                          <a:sym typeface="Inter"/>
                        </a:rPr>
                        <a:t>TWO CONNECTIONS</a:t>
                      </a:r>
                      <a:endParaRPr sz="1050">
                        <a:latin typeface="Inter"/>
                        <a:ea typeface="Inter"/>
                        <a:cs typeface="Inter"/>
                        <a:sym typeface="Inter"/>
                      </a:endParaRPr>
                    </a:p>
                  </a:txBody>
                  <a:tcPr marT="91425" marB="91425" marR="91425" marL="91425" anchor="ctr">
                    <a:solidFill>
                      <a:srgbClr val="CCCCCC"/>
                    </a:solidFill>
                  </a:tcPr>
                </a:tc>
                <a:tc gridSpan="2">
                  <a:txBody>
                    <a:bodyPr/>
                    <a:lstStyle/>
                    <a:p>
                      <a:pPr indent="0" lvl="0" marL="0" rtl="0" algn="ctr">
                        <a:lnSpc>
                          <a:spcPct val="100000"/>
                        </a:lnSpc>
                        <a:spcBef>
                          <a:spcPts val="0"/>
                        </a:spcBef>
                        <a:spcAft>
                          <a:spcPts val="0"/>
                        </a:spcAft>
                        <a:buNone/>
                      </a:pPr>
                      <a:r>
                        <a:rPr b="1" lang="en" sz="1050">
                          <a:solidFill>
                            <a:srgbClr val="000000"/>
                          </a:solidFill>
                          <a:latin typeface="Inter"/>
                          <a:ea typeface="Inter"/>
                          <a:cs typeface="Inter"/>
                          <a:sym typeface="Inter"/>
                        </a:rPr>
                        <a:t>ONE SENTENCE SUMMARY</a:t>
                      </a:r>
                      <a:endParaRPr sz="1050">
                        <a:solidFill>
                          <a:srgbClr val="000000"/>
                        </a:solidFill>
                        <a:latin typeface="Inter"/>
                        <a:ea typeface="Inter"/>
                        <a:cs typeface="Inter"/>
                        <a:sym typeface="Inter"/>
                      </a:endParaRPr>
                    </a:p>
                  </a:txBody>
                  <a:tcPr marT="91425" marB="91425" marR="91425" marL="91425" anchor="ctr">
                    <a:solidFill>
                      <a:srgbClr val="CCCCCC"/>
                    </a:solidFill>
                  </a:tcPr>
                </a:tc>
                <a:tc hMerge="1"/>
              </a:tr>
              <a:tr h="372100">
                <a:tc>
                  <a:txBody>
                    <a:bodyPr/>
                    <a:lstStyle/>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txBody>
                  <a:tcPr marT="91425" marB="91425" marR="91425" marL="91425"/>
                </a:tc>
                <a:tc gridSpan="2">
                  <a:txBody>
                    <a:bodyPr/>
                    <a:lstStyle/>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txBody>
                  <a:tcPr marT="91425" marB="91425" marR="91425" marL="91425"/>
                </a:tc>
                <a:tc h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9" name="Shape 239"/>
        <p:cNvGrpSpPr/>
        <p:nvPr/>
      </p:nvGrpSpPr>
      <p:grpSpPr>
        <a:xfrm>
          <a:off x="0" y="0"/>
          <a:ext cx="0" cy="0"/>
          <a:chOff x="0" y="0"/>
          <a:chExt cx="0" cy="0"/>
        </a:xfrm>
      </p:grpSpPr>
      <p:sp>
        <p:nvSpPr>
          <p:cNvPr id="240" name="Google Shape;240;p5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Historical Empathy</a:t>
            </a:r>
            <a:endParaRPr sz="2500">
              <a:solidFill>
                <a:schemeClr val="dk1"/>
              </a:solidFill>
              <a:latin typeface="Plus Jakarta Sans"/>
              <a:ea typeface="Plus Jakarta Sans"/>
              <a:cs typeface="Plus Jakarta Sans"/>
              <a:sym typeface="Plus Jakarta Sans"/>
            </a:endParaRPr>
          </a:p>
        </p:txBody>
      </p:sp>
      <p:sp>
        <p:nvSpPr>
          <p:cNvPr id="241" name="Google Shape;241;p5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42" name="Google Shape;242;p5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3" name="Google Shape;243;p5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44" name="Google Shape;244;p52"/>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5" name="Google Shape;245;p52"/>
          <p:cNvSpPr txBox="1"/>
          <p:nvPr/>
        </p:nvSpPr>
        <p:spPr>
          <a:xfrm>
            <a:off x="469050" y="4128088"/>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What was happening at this time that could influence past actors’ decisions?</a:t>
            </a:r>
            <a:endParaRPr sz="1100"/>
          </a:p>
        </p:txBody>
      </p:sp>
      <p:sp>
        <p:nvSpPr>
          <p:cNvPr id="246" name="Google Shape;246;p52"/>
          <p:cNvSpPr txBox="1"/>
          <p:nvPr/>
        </p:nvSpPr>
        <p:spPr>
          <a:xfrm>
            <a:off x="2829100" y="1364725"/>
            <a:ext cx="4474200" cy="1243500"/>
          </a:xfrm>
          <a:prstGeom prst="rect">
            <a:avLst/>
          </a:prstGeom>
          <a:solidFill>
            <a:srgbClr val="FFFFFF"/>
          </a:solidFill>
          <a:ln cap="flat" cmpd="sng" w="19050">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lang="en" sz="1200">
                <a:latin typeface="Inter"/>
                <a:ea typeface="Inter"/>
                <a:cs typeface="Inter"/>
                <a:sym typeface="Inter"/>
              </a:rPr>
              <a:t>What beliefs or assumptions do I have about this historical topic and era that I should be aware of as I study?</a:t>
            </a:r>
            <a:endParaRPr sz="1200">
              <a:latin typeface="Inter"/>
              <a:ea typeface="Inter"/>
              <a:cs typeface="Inter"/>
              <a:sym typeface="Inter"/>
            </a:endParaRPr>
          </a:p>
        </p:txBody>
      </p:sp>
      <p:sp>
        <p:nvSpPr>
          <p:cNvPr id="247" name="Google Shape;247;p52"/>
          <p:cNvSpPr txBox="1"/>
          <p:nvPr/>
        </p:nvSpPr>
        <p:spPr>
          <a:xfrm>
            <a:off x="1072825" y="1364725"/>
            <a:ext cx="1523700" cy="1848300"/>
          </a:xfrm>
          <a:prstGeom prst="rect">
            <a:avLst/>
          </a:prstGeom>
          <a:noFill/>
          <a:ln>
            <a:noFill/>
          </a:ln>
        </p:spPr>
        <p:txBody>
          <a:bodyPr anchorCtr="0" anchor="ctr" bIns="119600" lIns="119600" spcFirstLastPara="1" rIns="119600" wrap="square" tIns="119600">
            <a:noAutofit/>
          </a:bodyPr>
          <a:lstStyle/>
          <a:p>
            <a:pPr indent="0" lvl="0" marL="0" rtl="0" algn="ctr">
              <a:spcBef>
                <a:spcPts val="0"/>
              </a:spcBef>
              <a:spcAft>
                <a:spcPts val="0"/>
              </a:spcAft>
              <a:buNone/>
            </a:pPr>
            <a:r>
              <a:rPr b="1" i="1" lang="en" sz="1300">
                <a:latin typeface="Inter"/>
                <a:ea typeface="Inter"/>
                <a:cs typeface="Inter"/>
                <a:sym typeface="Inter"/>
              </a:rPr>
              <a:t>To show historical empathy is to listen to the past and to understand it on its own terms.</a:t>
            </a:r>
            <a:endParaRPr b="1" i="1" sz="1300">
              <a:latin typeface="Inter"/>
              <a:ea typeface="Inter"/>
              <a:cs typeface="Inter"/>
              <a:sym typeface="Inter"/>
            </a:endParaRPr>
          </a:p>
        </p:txBody>
      </p:sp>
      <p:sp>
        <p:nvSpPr>
          <p:cNvPr id="248" name="Google Shape;248;p52"/>
          <p:cNvSpPr txBox="1"/>
          <p:nvPr/>
        </p:nvSpPr>
        <p:spPr>
          <a:xfrm>
            <a:off x="2991530" y="2755400"/>
            <a:ext cx="1708200" cy="4242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lang="en" sz="1500">
                <a:latin typeface="Inter"/>
                <a:ea typeface="Inter"/>
                <a:cs typeface="Inter"/>
                <a:sym typeface="Inter"/>
              </a:rPr>
              <a:t>Historical Topic</a:t>
            </a:r>
            <a:endParaRPr sz="1500">
              <a:latin typeface="Inter"/>
              <a:ea typeface="Inter"/>
              <a:cs typeface="Inter"/>
              <a:sym typeface="Inter"/>
            </a:endParaRPr>
          </a:p>
        </p:txBody>
      </p:sp>
      <p:sp>
        <p:nvSpPr>
          <p:cNvPr id="249" name="Google Shape;249;p52"/>
          <p:cNvSpPr txBox="1"/>
          <p:nvPr/>
        </p:nvSpPr>
        <p:spPr>
          <a:xfrm>
            <a:off x="2864775" y="3213050"/>
            <a:ext cx="1961700" cy="540900"/>
          </a:xfrm>
          <a:prstGeom prst="rect">
            <a:avLst/>
          </a:prstGeom>
          <a:solidFill>
            <a:schemeClr val="lt1"/>
          </a:solidFill>
          <a:ln cap="flat" cmpd="sng" w="9525">
            <a:solidFill>
              <a:srgbClr val="666666"/>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Indigenous Creation Stories</a:t>
            </a:r>
            <a:endParaRPr b="1" sz="1500">
              <a:latin typeface="Inter"/>
              <a:ea typeface="Inter"/>
              <a:cs typeface="Inter"/>
              <a:sym typeface="Inter"/>
            </a:endParaRPr>
          </a:p>
        </p:txBody>
      </p:sp>
      <p:sp>
        <p:nvSpPr>
          <p:cNvPr id="250" name="Google Shape;250;p52"/>
          <p:cNvSpPr txBox="1"/>
          <p:nvPr/>
        </p:nvSpPr>
        <p:spPr>
          <a:xfrm>
            <a:off x="2864775" y="4128100"/>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List at least 3 different sources that could be used to uncover more about this topic.</a:t>
            </a:r>
            <a:endParaRPr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t/>
            </a:r>
            <a:endParaRPr sz="1100">
              <a:solidFill>
                <a:schemeClr val="dk1"/>
              </a:solidFill>
              <a:latin typeface="Inter"/>
              <a:ea typeface="Inter"/>
              <a:cs typeface="Inter"/>
              <a:sym typeface="Inter"/>
            </a:endParaRPr>
          </a:p>
        </p:txBody>
      </p:sp>
      <p:sp>
        <p:nvSpPr>
          <p:cNvPr id="251" name="Google Shape;251;p52"/>
          <p:cNvSpPr txBox="1"/>
          <p:nvPr/>
        </p:nvSpPr>
        <p:spPr>
          <a:xfrm>
            <a:off x="5341650" y="4128088"/>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Are there any moral judgements I want to make about this topic? Why?</a:t>
            </a:r>
            <a:endParaRPr sz="1100"/>
          </a:p>
        </p:txBody>
      </p:sp>
      <p:sp>
        <p:nvSpPr>
          <p:cNvPr id="252" name="Google Shape;252;p52"/>
          <p:cNvSpPr txBox="1"/>
          <p:nvPr/>
        </p:nvSpPr>
        <p:spPr>
          <a:xfrm>
            <a:off x="598200" y="6795525"/>
            <a:ext cx="6576000" cy="10935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If someone were to employ presentism (which historians should avoid), what might they say about this topic?</a:t>
            </a:r>
            <a:endParaRPr sz="1100"/>
          </a:p>
        </p:txBody>
      </p:sp>
      <p:sp>
        <p:nvSpPr>
          <p:cNvPr id="253" name="Google Shape;253;p52"/>
          <p:cNvSpPr txBox="1"/>
          <p:nvPr/>
        </p:nvSpPr>
        <p:spPr>
          <a:xfrm>
            <a:off x="477200" y="8155250"/>
            <a:ext cx="6825900" cy="9198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lnSpc>
                <a:spcPct val="150000"/>
              </a:lnSpc>
              <a:spcBef>
                <a:spcPts val="0"/>
              </a:spcBef>
              <a:spcAft>
                <a:spcPts val="0"/>
              </a:spcAft>
              <a:buNone/>
            </a:pPr>
            <a:r>
              <a:rPr b="1" lang="en" sz="1300">
                <a:latin typeface="Inter"/>
                <a:ea typeface="Inter"/>
                <a:cs typeface="Inter"/>
                <a:sym typeface="Inter"/>
              </a:rPr>
              <a:t>One way we might empathize with </a:t>
            </a:r>
            <a:r>
              <a:rPr lang="en" sz="1300">
                <a:latin typeface="Inter"/>
                <a:ea typeface="Inter"/>
                <a:cs typeface="Inter"/>
                <a:sym typeface="Inter"/>
              </a:rPr>
              <a:t> ___________________ is by: ________________________ ________________________________________________________________________________________</a:t>
            </a:r>
            <a:endParaRPr sz="1300">
              <a:latin typeface="Inter"/>
              <a:ea typeface="Inter"/>
              <a:cs typeface="Inter"/>
              <a:sym typeface="Inter"/>
            </a:endParaRPr>
          </a:p>
        </p:txBody>
      </p:sp>
      <p:cxnSp>
        <p:nvCxnSpPr>
          <p:cNvPr id="254" name="Google Shape;254;p52"/>
          <p:cNvCxnSpPr>
            <a:stCxn id="249" idx="2"/>
            <a:endCxn id="245" idx="0"/>
          </p:cNvCxnSpPr>
          <p:nvPr/>
        </p:nvCxnSpPr>
        <p:spPr>
          <a:xfrm flipH="1">
            <a:off x="1449825" y="3753950"/>
            <a:ext cx="2395800" cy="374100"/>
          </a:xfrm>
          <a:prstGeom prst="straightConnector1">
            <a:avLst/>
          </a:prstGeom>
          <a:noFill/>
          <a:ln cap="flat" cmpd="sng" w="9525">
            <a:solidFill>
              <a:srgbClr val="595959"/>
            </a:solidFill>
            <a:prstDash val="solid"/>
            <a:round/>
            <a:headEnd len="med" w="med" type="none"/>
            <a:tailEnd len="med" w="med" type="triangle"/>
          </a:ln>
        </p:spPr>
      </p:cxnSp>
      <p:cxnSp>
        <p:nvCxnSpPr>
          <p:cNvPr id="255" name="Google Shape;255;p52"/>
          <p:cNvCxnSpPr>
            <a:stCxn id="249" idx="2"/>
            <a:endCxn id="251" idx="0"/>
          </p:cNvCxnSpPr>
          <p:nvPr/>
        </p:nvCxnSpPr>
        <p:spPr>
          <a:xfrm>
            <a:off x="3845625" y="3753950"/>
            <a:ext cx="2476800" cy="374100"/>
          </a:xfrm>
          <a:prstGeom prst="straightConnector1">
            <a:avLst/>
          </a:prstGeom>
          <a:noFill/>
          <a:ln cap="flat" cmpd="sng" w="9525">
            <a:solidFill>
              <a:srgbClr val="595959"/>
            </a:solidFill>
            <a:prstDash val="solid"/>
            <a:round/>
            <a:headEnd len="med" w="med" type="none"/>
            <a:tailEnd len="med" w="med" type="triangle"/>
          </a:ln>
        </p:spPr>
      </p:cxnSp>
      <p:cxnSp>
        <p:nvCxnSpPr>
          <p:cNvPr id="256" name="Google Shape;256;p52"/>
          <p:cNvCxnSpPr>
            <a:stCxn id="249" idx="2"/>
            <a:endCxn id="250" idx="0"/>
          </p:cNvCxnSpPr>
          <p:nvPr/>
        </p:nvCxnSpPr>
        <p:spPr>
          <a:xfrm>
            <a:off x="3845625" y="3753950"/>
            <a:ext cx="0" cy="374100"/>
          </a:xfrm>
          <a:prstGeom prst="straightConnector1">
            <a:avLst/>
          </a:prstGeom>
          <a:noFill/>
          <a:ln cap="flat" cmpd="sng" w="9525">
            <a:solidFill>
              <a:srgbClr val="595959"/>
            </a:solidFill>
            <a:prstDash val="solid"/>
            <a:round/>
            <a:headEnd len="med" w="med" type="none"/>
            <a:tailEnd len="med" w="med" type="triangle"/>
          </a:ln>
        </p:spPr>
      </p:cxnSp>
      <p:pic>
        <p:nvPicPr>
          <p:cNvPr id="257" name="Google Shape;257;p52"/>
          <p:cNvPicPr preferRelativeResize="0"/>
          <p:nvPr/>
        </p:nvPicPr>
        <p:blipFill>
          <a:blip r:embed="rId5">
            <a:alphaModFix/>
          </a:blip>
          <a:stretch>
            <a:fillRect/>
          </a:stretch>
        </p:blipFill>
        <p:spPr>
          <a:xfrm>
            <a:off x="381550" y="1877425"/>
            <a:ext cx="822875" cy="8228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1" name="Shape 261"/>
        <p:cNvGrpSpPr/>
        <p:nvPr/>
      </p:nvGrpSpPr>
      <p:grpSpPr>
        <a:xfrm>
          <a:off x="0" y="0"/>
          <a:ext cx="0" cy="0"/>
          <a:chOff x="0" y="0"/>
          <a:chExt cx="0" cy="0"/>
        </a:xfrm>
      </p:grpSpPr>
      <p:sp>
        <p:nvSpPr>
          <p:cNvPr id="262" name="Google Shape;262;p53"/>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Guided Notes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Origin Story (Exemplar)</a:t>
            </a:r>
            <a:endParaRPr sz="2500">
              <a:solidFill>
                <a:schemeClr val="dk1"/>
              </a:solidFill>
              <a:latin typeface="Plus Jakarta Sans Medium"/>
              <a:ea typeface="Plus Jakarta Sans Medium"/>
              <a:cs typeface="Plus Jakarta Sans Medium"/>
              <a:sym typeface="Plus Jakarta Sans Medium"/>
            </a:endParaRPr>
          </a:p>
        </p:txBody>
      </p:sp>
      <p:sp>
        <p:nvSpPr>
          <p:cNvPr id="263" name="Google Shape;263;p53"/>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64" name="Google Shape;264;p53"/>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265" name="Google Shape;265;p53"/>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66" name="Google Shape;266;p53"/>
          <p:cNvSpPr txBox="1"/>
          <p:nvPr/>
        </p:nvSpPr>
        <p:spPr>
          <a:xfrm>
            <a:off x="670050" y="867888"/>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
        <p:nvSpPr>
          <p:cNvPr id="267" name="Google Shape;267;p53"/>
          <p:cNvSpPr txBox="1"/>
          <p:nvPr/>
        </p:nvSpPr>
        <p:spPr>
          <a:xfrm>
            <a:off x="411275" y="1735625"/>
            <a:ext cx="5342700" cy="1461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An origin story is a </a:t>
            </a:r>
            <a:r>
              <a:rPr b="1" lang="en" sz="1100" u="sng">
                <a:solidFill>
                  <a:srgbClr val="E95C3D"/>
                </a:solidFill>
                <a:latin typeface="Inter"/>
                <a:ea typeface="Inter"/>
                <a:cs typeface="Inter"/>
                <a:sym typeface="Inter"/>
              </a:rPr>
              <a:t>narrative</a:t>
            </a:r>
            <a:r>
              <a:rPr lang="en" sz="1100">
                <a:solidFill>
                  <a:schemeClr val="dk1"/>
                </a:solidFill>
                <a:latin typeface="Inter"/>
                <a:ea typeface="Inter"/>
                <a:cs typeface="Inter"/>
                <a:sym typeface="Inter"/>
              </a:rPr>
              <a:t> or story that explains how a </a:t>
            </a:r>
            <a:r>
              <a:rPr b="1" lang="en" sz="1100" u="sng">
                <a:solidFill>
                  <a:srgbClr val="E95C3D"/>
                </a:solidFill>
                <a:latin typeface="Inter"/>
                <a:ea typeface="Inter"/>
                <a:cs typeface="Inter"/>
                <a:sym typeface="Inter"/>
              </a:rPr>
              <a:t>community, culture, or </a:t>
            </a:r>
            <a:r>
              <a:rPr b="1" lang="en" sz="1100" u="sng">
                <a:solidFill>
                  <a:srgbClr val="E95C3D"/>
                </a:solidFill>
                <a:latin typeface="Inter"/>
                <a:ea typeface="Inter"/>
                <a:cs typeface="Inter"/>
                <a:sym typeface="Inter"/>
              </a:rPr>
              <a:t>individual</a:t>
            </a:r>
            <a:r>
              <a:rPr lang="en" sz="1100">
                <a:solidFill>
                  <a:schemeClr val="dk1"/>
                </a:solidFill>
                <a:latin typeface="Inter"/>
                <a:ea typeface="Inter"/>
                <a:cs typeface="Inter"/>
                <a:sym typeface="Inter"/>
              </a:rPr>
              <a:t> came to be. It delves into the </a:t>
            </a:r>
            <a:r>
              <a:rPr b="1" lang="en" sz="1100" u="sng">
                <a:solidFill>
                  <a:srgbClr val="E95C3D"/>
                </a:solidFill>
                <a:latin typeface="Inter"/>
                <a:ea typeface="Inter"/>
                <a:cs typeface="Inter"/>
                <a:sym typeface="Inter"/>
              </a:rPr>
              <a:t>circumstances, events, and motivations</a:t>
            </a:r>
            <a:r>
              <a:rPr lang="en" sz="1100">
                <a:solidFill>
                  <a:schemeClr val="dk1"/>
                </a:solidFill>
                <a:latin typeface="Inter"/>
                <a:ea typeface="Inter"/>
                <a:cs typeface="Inter"/>
                <a:sym typeface="Inter"/>
              </a:rPr>
              <a:t> that shaped its identity, purpose, and development.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Origin stories are often used to build </a:t>
            </a:r>
            <a:r>
              <a:rPr b="1" lang="en" sz="1100" u="sng">
                <a:solidFill>
                  <a:srgbClr val="E95C3D"/>
                </a:solidFill>
                <a:latin typeface="Inter"/>
                <a:ea typeface="Inter"/>
                <a:cs typeface="Inter"/>
                <a:sym typeface="Inter"/>
              </a:rPr>
              <a:t>connections</a:t>
            </a:r>
            <a:r>
              <a:rPr lang="en" sz="1100">
                <a:solidFill>
                  <a:schemeClr val="dk1"/>
                </a:solidFill>
                <a:latin typeface="Inter"/>
                <a:ea typeface="Inter"/>
                <a:cs typeface="Inter"/>
                <a:sym typeface="Inter"/>
              </a:rPr>
              <a:t>, teach </a:t>
            </a:r>
            <a:r>
              <a:rPr b="1" lang="en" sz="1100" u="sng">
                <a:solidFill>
                  <a:srgbClr val="E95C3D"/>
                </a:solidFill>
                <a:latin typeface="Inter"/>
                <a:ea typeface="Inter"/>
                <a:cs typeface="Inter"/>
                <a:sym typeface="Inter"/>
              </a:rPr>
              <a:t>values</a:t>
            </a:r>
            <a:r>
              <a:rPr lang="en" sz="1100">
                <a:solidFill>
                  <a:schemeClr val="dk1"/>
                </a:solidFill>
                <a:latin typeface="Inter"/>
                <a:ea typeface="Inter"/>
                <a:cs typeface="Inter"/>
                <a:sym typeface="Inter"/>
              </a:rPr>
              <a:t>, connect </a:t>
            </a:r>
            <a:r>
              <a:rPr b="1" lang="en" sz="1100" u="sng">
                <a:solidFill>
                  <a:srgbClr val="E95C3D"/>
                </a:solidFill>
                <a:latin typeface="Inter"/>
                <a:ea typeface="Inter"/>
                <a:cs typeface="Inter"/>
                <a:sym typeface="Inter"/>
              </a:rPr>
              <a:t>generations</a:t>
            </a:r>
            <a:r>
              <a:rPr lang="en" sz="1100">
                <a:solidFill>
                  <a:schemeClr val="dk1"/>
                </a:solidFill>
                <a:latin typeface="Inter"/>
                <a:ea typeface="Inter"/>
                <a:cs typeface="Inter"/>
                <a:sym typeface="Inter"/>
              </a:rPr>
              <a:t>, and provide context for future actions.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268" name="Google Shape;268;p53"/>
          <p:cNvSpPr txBox="1"/>
          <p:nvPr/>
        </p:nvSpPr>
        <p:spPr>
          <a:xfrm>
            <a:off x="2412113" y="1232900"/>
            <a:ext cx="29040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Origin Story</a:t>
            </a:r>
            <a:endParaRPr b="1" sz="1200">
              <a:solidFill>
                <a:schemeClr val="dk1"/>
              </a:solidFill>
              <a:latin typeface="Inter"/>
              <a:ea typeface="Inter"/>
              <a:cs typeface="Inter"/>
              <a:sym typeface="Inter"/>
            </a:endParaRPr>
          </a:p>
        </p:txBody>
      </p:sp>
      <p:sp>
        <p:nvSpPr>
          <p:cNvPr id="269" name="Google Shape;269;p53"/>
          <p:cNvSpPr txBox="1"/>
          <p:nvPr/>
        </p:nvSpPr>
        <p:spPr>
          <a:xfrm>
            <a:off x="469050" y="4387988"/>
            <a:ext cx="4065600" cy="696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These stories are told in various ways and often reflect the </a:t>
            </a:r>
            <a:r>
              <a:rPr b="1" lang="en" sz="1100" u="sng">
                <a:solidFill>
                  <a:srgbClr val="E95C3D"/>
                </a:solidFill>
                <a:latin typeface="Inter"/>
                <a:ea typeface="Inter"/>
                <a:cs typeface="Inter"/>
                <a:sym typeface="Inter"/>
              </a:rPr>
              <a:t>cultural values, social structures</a:t>
            </a:r>
            <a:r>
              <a:rPr lang="en" sz="1100">
                <a:solidFill>
                  <a:schemeClr val="dk1"/>
                </a:solidFill>
                <a:latin typeface="Inter"/>
                <a:ea typeface="Inter"/>
                <a:cs typeface="Inter"/>
                <a:sym typeface="Inter"/>
              </a:rPr>
              <a:t>, and beliefs of the community that </a:t>
            </a:r>
            <a:r>
              <a:rPr b="1" lang="en" sz="1100" u="sng">
                <a:solidFill>
                  <a:srgbClr val="E95C3D"/>
                </a:solidFill>
                <a:latin typeface="Inter"/>
                <a:ea typeface="Inter"/>
                <a:cs typeface="Inter"/>
                <a:sym typeface="Inter"/>
              </a:rPr>
              <a:t>preserves</a:t>
            </a:r>
            <a:r>
              <a:rPr lang="en" sz="1100">
                <a:solidFill>
                  <a:schemeClr val="dk1"/>
                </a:solidFill>
                <a:latin typeface="Inter"/>
                <a:ea typeface="Inter"/>
                <a:cs typeface="Inter"/>
                <a:sym typeface="Inter"/>
              </a:rPr>
              <a:t> them.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pic>
        <p:nvPicPr>
          <p:cNvPr id="270" name="Google Shape;270;p53" title="Context@2x transparent.png"/>
          <p:cNvPicPr preferRelativeResize="0"/>
          <p:nvPr/>
        </p:nvPicPr>
        <p:blipFill>
          <a:blip r:embed="rId4">
            <a:alphaModFix/>
          </a:blip>
          <a:stretch>
            <a:fillRect/>
          </a:stretch>
        </p:blipFill>
        <p:spPr>
          <a:xfrm>
            <a:off x="6394963" y="1232904"/>
            <a:ext cx="801800" cy="801800"/>
          </a:xfrm>
          <a:prstGeom prst="rect">
            <a:avLst/>
          </a:prstGeom>
          <a:noFill/>
          <a:ln>
            <a:noFill/>
          </a:ln>
        </p:spPr>
      </p:pic>
      <p:pic>
        <p:nvPicPr>
          <p:cNvPr id="271" name="Google Shape;271;p53"/>
          <p:cNvPicPr preferRelativeResize="0"/>
          <p:nvPr/>
        </p:nvPicPr>
        <p:blipFill>
          <a:blip r:embed="rId5">
            <a:alphaModFix/>
          </a:blip>
          <a:stretch>
            <a:fillRect/>
          </a:stretch>
        </p:blipFill>
        <p:spPr>
          <a:xfrm>
            <a:off x="216272" y="110272"/>
            <a:ext cx="1056536" cy="438114"/>
          </a:xfrm>
          <a:prstGeom prst="rect">
            <a:avLst/>
          </a:prstGeom>
          <a:noFill/>
          <a:ln>
            <a:noFill/>
          </a:ln>
        </p:spPr>
      </p:pic>
      <p:sp>
        <p:nvSpPr>
          <p:cNvPr id="272" name="Google Shape;272;p53"/>
          <p:cNvSpPr txBox="1"/>
          <p:nvPr/>
        </p:nvSpPr>
        <p:spPr>
          <a:xfrm>
            <a:off x="1708375" y="3953663"/>
            <a:ext cx="42249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How are Origin Stories Told</a:t>
            </a:r>
            <a:endParaRPr b="1" sz="1200">
              <a:solidFill>
                <a:schemeClr val="dk1"/>
              </a:solidFill>
              <a:latin typeface="Inter"/>
              <a:ea typeface="Inter"/>
              <a:cs typeface="Inter"/>
              <a:sym typeface="Inter"/>
            </a:endParaRPr>
          </a:p>
        </p:txBody>
      </p:sp>
      <p:sp>
        <p:nvSpPr>
          <p:cNvPr id="273" name="Google Shape;273;p53"/>
          <p:cNvSpPr txBox="1"/>
          <p:nvPr/>
        </p:nvSpPr>
        <p:spPr>
          <a:xfrm>
            <a:off x="469050" y="5156563"/>
            <a:ext cx="4065600" cy="847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Origin stories serve as a ‘</a:t>
            </a:r>
            <a:r>
              <a:rPr b="1" lang="en" sz="1100" u="sng">
                <a:solidFill>
                  <a:srgbClr val="E95C3D"/>
                </a:solidFill>
                <a:latin typeface="Inter"/>
                <a:ea typeface="Inter"/>
                <a:cs typeface="Inter"/>
                <a:sym typeface="Inter"/>
              </a:rPr>
              <a:t>cultural glue</a:t>
            </a:r>
            <a:r>
              <a:rPr lang="en" sz="1100">
                <a:solidFill>
                  <a:schemeClr val="dk1"/>
                </a:solidFill>
                <a:latin typeface="Inter"/>
                <a:ea typeface="Inter"/>
                <a:cs typeface="Inter"/>
                <a:sym typeface="Inter"/>
              </a:rPr>
              <a:t>’ by providing a </a:t>
            </a:r>
            <a:r>
              <a:rPr b="1" lang="en" sz="1100" u="sng">
                <a:solidFill>
                  <a:srgbClr val="E95C3D"/>
                </a:solidFill>
                <a:latin typeface="Inter"/>
                <a:ea typeface="Inter"/>
                <a:cs typeface="Inter"/>
                <a:sym typeface="Inter"/>
              </a:rPr>
              <a:t>shared</a:t>
            </a:r>
            <a:r>
              <a:rPr lang="en" sz="1100">
                <a:solidFill>
                  <a:schemeClr val="dk1"/>
                </a:solidFill>
                <a:latin typeface="Inter"/>
                <a:ea typeface="Inter"/>
                <a:cs typeface="Inter"/>
                <a:sym typeface="Inter"/>
              </a:rPr>
              <a:t> story of origin, values, and ways to view the world, which supports the development of a </a:t>
            </a:r>
            <a:r>
              <a:rPr b="1" lang="en" sz="1100" u="sng">
                <a:solidFill>
                  <a:srgbClr val="E95C3D"/>
                </a:solidFill>
                <a:latin typeface="Inter"/>
                <a:ea typeface="Inter"/>
                <a:cs typeface="Inter"/>
                <a:sym typeface="Inter"/>
              </a:rPr>
              <a:t>collective identity</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p:txBody>
      </p:sp>
      <p:sp>
        <p:nvSpPr>
          <p:cNvPr id="274" name="Google Shape;274;p53"/>
          <p:cNvSpPr txBox="1"/>
          <p:nvPr/>
        </p:nvSpPr>
        <p:spPr>
          <a:xfrm>
            <a:off x="2505125" y="6275675"/>
            <a:ext cx="27180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Dominant Origin Stories</a:t>
            </a:r>
            <a:endParaRPr b="1" sz="1200">
              <a:solidFill>
                <a:schemeClr val="dk1"/>
              </a:solidFill>
              <a:latin typeface="Inter"/>
              <a:ea typeface="Inter"/>
              <a:cs typeface="Inter"/>
              <a:sym typeface="Inter"/>
            </a:endParaRPr>
          </a:p>
        </p:txBody>
      </p:sp>
      <p:sp>
        <p:nvSpPr>
          <p:cNvPr id="275" name="Google Shape;275;p53"/>
          <p:cNvSpPr txBox="1"/>
          <p:nvPr/>
        </p:nvSpPr>
        <p:spPr>
          <a:xfrm>
            <a:off x="469050" y="6772775"/>
            <a:ext cx="3084600" cy="1226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a:t>
            </a:r>
            <a:r>
              <a:rPr b="1" lang="en" sz="1100" u="sng">
                <a:solidFill>
                  <a:srgbClr val="E95C3D"/>
                </a:solidFill>
                <a:latin typeface="Inter"/>
                <a:ea typeface="Inter"/>
                <a:cs typeface="Inter"/>
                <a:sym typeface="Inter"/>
              </a:rPr>
              <a:t>Genesis</a:t>
            </a:r>
            <a:r>
              <a:rPr lang="en" sz="1100">
                <a:solidFill>
                  <a:schemeClr val="dk1"/>
                </a:solidFill>
                <a:latin typeface="Inter"/>
                <a:ea typeface="Inter"/>
                <a:cs typeface="Inter"/>
                <a:sym typeface="Inter"/>
              </a:rPr>
              <a:t> religious narrative is the origin story of </a:t>
            </a:r>
            <a:r>
              <a:rPr b="1" lang="en" sz="1100" u="sng">
                <a:solidFill>
                  <a:srgbClr val="E95C3D"/>
                </a:solidFill>
                <a:latin typeface="Inter"/>
                <a:ea typeface="Inter"/>
                <a:cs typeface="Inter"/>
                <a:sym typeface="Inter"/>
              </a:rPr>
              <a:t>Judaism</a:t>
            </a:r>
            <a:r>
              <a:rPr lang="en" sz="1100">
                <a:solidFill>
                  <a:schemeClr val="dk1"/>
                </a:solidFill>
                <a:latin typeface="Inter"/>
                <a:ea typeface="Inter"/>
                <a:cs typeface="Inter"/>
                <a:sym typeface="Inter"/>
              </a:rPr>
              <a:t> and </a:t>
            </a:r>
            <a:r>
              <a:rPr b="1" lang="en" sz="1100" u="sng">
                <a:solidFill>
                  <a:srgbClr val="E95C3D"/>
                </a:solidFill>
                <a:latin typeface="Inter"/>
                <a:ea typeface="Inter"/>
                <a:cs typeface="Inter"/>
                <a:sym typeface="Inter"/>
              </a:rPr>
              <a:t>Christianity</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found in chapters 1 and 2 of the Book of Genesis in the </a:t>
            </a:r>
            <a:r>
              <a:rPr b="1" lang="en" sz="1100" u="sng">
                <a:solidFill>
                  <a:srgbClr val="E95C3D"/>
                </a:solidFill>
                <a:latin typeface="Inter"/>
                <a:ea typeface="Inter"/>
                <a:cs typeface="Inter"/>
                <a:sym typeface="Inter"/>
              </a:rPr>
              <a:t>Holy Bible</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p:txBody>
      </p:sp>
      <p:sp>
        <p:nvSpPr>
          <p:cNvPr id="276" name="Google Shape;276;p53"/>
          <p:cNvSpPr txBox="1"/>
          <p:nvPr/>
        </p:nvSpPr>
        <p:spPr>
          <a:xfrm>
            <a:off x="411275" y="3252675"/>
            <a:ext cx="5342700" cy="525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Many stories explain the creation of </a:t>
            </a:r>
            <a:r>
              <a:rPr b="1" lang="en" sz="1100" u="sng">
                <a:solidFill>
                  <a:srgbClr val="E95C3D"/>
                </a:solidFill>
                <a:latin typeface="Inter"/>
                <a:ea typeface="Inter"/>
                <a:cs typeface="Inter"/>
                <a:sym typeface="Inter"/>
              </a:rPr>
              <a:t>Earth, sky, water, and life</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—whether by gods, cosmic forces, or natural phenomena.</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277" name="Google Shape;277;p53"/>
          <p:cNvSpPr/>
          <p:nvPr/>
        </p:nvSpPr>
        <p:spPr>
          <a:xfrm>
            <a:off x="4696725" y="4447963"/>
            <a:ext cx="2638500" cy="1639800"/>
          </a:xfrm>
          <a:prstGeom prst="roundRect">
            <a:avLst>
              <a:gd fmla="val 16667" name="adj"/>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Methods of Dispersal</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b="1" lang="en" sz="1100" u="sng">
                <a:solidFill>
                  <a:srgbClr val="E95C3D"/>
                </a:solidFill>
                <a:latin typeface="Inter"/>
                <a:ea typeface="Inter"/>
                <a:cs typeface="Inter"/>
                <a:sym typeface="Inter"/>
              </a:rPr>
              <a:t>Oral Tradition</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b="1" lang="en" sz="1100" u="sng">
                <a:solidFill>
                  <a:srgbClr val="E95C3D"/>
                </a:solidFill>
                <a:latin typeface="Inter"/>
                <a:ea typeface="Inter"/>
                <a:cs typeface="Inter"/>
                <a:sym typeface="Inter"/>
              </a:rPr>
              <a:t>Visual Art</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b="1" lang="en" sz="1100" u="sng">
                <a:solidFill>
                  <a:srgbClr val="E95C3D"/>
                </a:solidFill>
                <a:latin typeface="Inter"/>
                <a:ea typeface="Inter"/>
                <a:cs typeface="Inter"/>
                <a:sym typeface="Inter"/>
              </a:rPr>
              <a:t>Written Texts</a:t>
            </a:r>
            <a:endParaRPr sz="1000">
              <a:solidFill>
                <a:schemeClr val="dk1"/>
              </a:solidFill>
              <a:latin typeface="Inter"/>
              <a:ea typeface="Inter"/>
              <a:cs typeface="Inter"/>
              <a:sym typeface="Inter"/>
            </a:endParaRPr>
          </a:p>
          <a:p>
            <a:pPr indent="-292100" lvl="0" marL="457200" rtl="0" algn="l">
              <a:spcBef>
                <a:spcPts val="1000"/>
              </a:spcBef>
              <a:spcAft>
                <a:spcPts val="1000"/>
              </a:spcAft>
              <a:buClr>
                <a:schemeClr val="dk1"/>
              </a:buClr>
              <a:buSzPts val="1000"/>
              <a:buFont typeface="Inter"/>
              <a:buChar char="●"/>
            </a:pPr>
            <a:r>
              <a:rPr b="1" lang="en" sz="1100" u="sng">
                <a:solidFill>
                  <a:srgbClr val="E95C3D"/>
                </a:solidFill>
                <a:latin typeface="Inter"/>
                <a:ea typeface="Inter"/>
                <a:cs typeface="Inter"/>
                <a:sym typeface="Inter"/>
              </a:rPr>
              <a:t>Performance and Ritual</a:t>
            </a:r>
            <a:endParaRPr/>
          </a:p>
        </p:txBody>
      </p:sp>
      <p:pic>
        <p:nvPicPr>
          <p:cNvPr id="278" name="Google Shape;278;p53"/>
          <p:cNvPicPr preferRelativeResize="0"/>
          <p:nvPr/>
        </p:nvPicPr>
        <p:blipFill>
          <a:blip r:embed="rId6">
            <a:alphaModFix/>
          </a:blip>
          <a:stretch>
            <a:fillRect/>
          </a:stretch>
        </p:blipFill>
        <p:spPr>
          <a:xfrm>
            <a:off x="6106674" y="2190049"/>
            <a:ext cx="1275578" cy="1639800"/>
          </a:xfrm>
          <a:prstGeom prst="rect">
            <a:avLst/>
          </a:prstGeom>
          <a:noFill/>
          <a:ln>
            <a:noFill/>
          </a:ln>
        </p:spPr>
      </p:pic>
      <p:sp>
        <p:nvSpPr>
          <p:cNvPr id="279" name="Google Shape;279;p53"/>
          <p:cNvSpPr txBox="1"/>
          <p:nvPr/>
        </p:nvSpPr>
        <p:spPr>
          <a:xfrm>
            <a:off x="469050" y="8122363"/>
            <a:ext cx="3084600" cy="12264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Jewish and Christian tradition holds that </a:t>
            </a:r>
            <a:r>
              <a:rPr b="1" lang="en" sz="1100" u="sng">
                <a:solidFill>
                  <a:srgbClr val="E95C3D"/>
                </a:solidFill>
                <a:latin typeface="Inter"/>
                <a:ea typeface="Inter"/>
                <a:cs typeface="Inter"/>
                <a:sym typeface="Inter"/>
              </a:rPr>
              <a:t>Moses</a:t>
            </a:r>
            <a:r>
              <a:rPr lang="en" sz="1100">
                <a:solidFill>
                  <a:schemeClr val="dk1"/>
                </a:solidFill>
                <a:latin typeface="Inter"/>
                <a:ea typeface="Inter"/>
                <a:cs typeface="Inter"/>
                <a:sym typeface="Inter"/>
              </a:rPr>
              <a:t> authored Genesis, likely during the 40 years the Israelites spent wandering in the wilderness after the Exodus from Egypt. This would place the writing around the mid-15th century BCE.</a:t>
            </a:r>
            <a:endParaRPr sz="1100">
              <a:solidFill>
                <a:schemeClr val="dk1"/>
              </a:solidFill>
              <a:latin typeface="Inter"/>
              <a:ea typeface="Inter"/>
              <a:cs typeface="Inter"/>
              <a:sym typeface="Inter"/>
            </a:endParaRPr>
          </a:p>
        </p:txBody>
      </p:sp>
      <p:cxnSp>
        <p:nvCxnSpPr>
          <p:cNvPr id="280" name="Google Shape;280;p53"/>
          <p:cNvCxnSpPr>
            <a:stCxn id="279" idx="0"/>
            <a:endCxn id="275" idx="2"/>
          </p:cNvCxnSpPr>
          <p:nvPr/>
        </p:nvCxnSpPr>
        <p:spPr>
          <a:xfrm rot="10800000">
            <a:off x="2011350" y="7999063"/>
            <a:ext cx="0" cy="123300"/>
          </a:xfrm>
          <a:prstGeom prst="straightConnector1">
            <a:avLst/>
          </a:prstGeom>
          <a:noFill/>
          <a:ln cap="flat" cmpd="sng" w="9525">
            <a:solidFill>
              <a:schemeClr val="dk2"/>
            </a:solidFill>
            <a:prstDash val="solid"/>
            <a:round/>
            <a:headEnd len="med" w="med" type="none"/>
            <a:tailEnd len="med" w="med" type="triangle"/>
          </a:ln>
        </p:spPr>
      </p:cxnSp>
      <p:sp>
        <p:nvSpPr>
          <p:cNvPr id="281" name="Google Shape;281;p53"/>
          <p:cNvSpPr txBox="1"/>
          <p:nvPr/>
        </p:nvSpPr>
        <p:spPr>
          <a:xfrm>
            <a:off x="4155225" y="6779613"/>
            <a:ext cx="3084600" cy="1226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a:t>
            </a:r>
            <a:r>
              <a:rPr b="1" lang="en" sz="1100" u="sng">
                <a:solidFill>
                  <a:srgbClr val="E95C3D"/>
                </a:solidFill>
                <a:latin typeface="Inter"/>
                <a:ea typeface="Inter"/>
                <a:cs typeface="Inter"/>
                <a:sym typeface="Inter"/>
              </a:rPr>
              <a:t>Big Bang theory</a:t>
            </a:r>
            <a:r>
              <a:rPr lang="en" sz="1100">
                <a:solidFill>
                  <a:schemeClr val="dk1"/>
                </a:solidFill>
                <a:latin typeface="Inter"/>
                <a:ea typeface="Inter"/>
                <a:cs typeface="Inter"/>
                <a:sym typeface="Inter"/>
              </a:rPr>
              <a:t> is a </a:t>
            </a:r>
            <a:r>
              <a:rPr b="1" lang="en" sz="1100" u="sng">
                <a:solidFill>
                  <a:srgbClr val="E95C3D"/>
                </a:solidFill>
                <a:latin typeface="Inter"/>
                <a:ea typeface="Inter"/>
                <a:cs typeface="Inter"/>
                <a:sym typeface="Inter"/>
              </a:rPr>
              <a:t>scientific</a:t>
            </a:r>
            <a:r>
              <a:rPr lang="en" sz="1100">
                <a:solidFill>
                  <a:schemeClr val="dk1"/>
                </a:solidFill>
                <a:latin typeface="Inter"/>
                <a:ea typeface="Inter"/>
                <a:cs typeface="Inter"/>
                <a:sym typeface="Inter"/>
              </a:rPr>
              <a:t> theory that describes how the </a:t>
            </a:r>
            <a:r>
              <a:rPr b="1" lang="en" sz="1100" u="sng">
                <a:solidFill>
                  <a:srgbClr val="E95C3D"/>
                </a:solidFill>
                <a:latin typeface="Inter"/>
                <a:ea typeface="Inter"/>
                <a:cs typeface="Inter"/>
                <a:sym typeface="Inter"/>
              </a:rPr>
              <a:t>universe expanded</a:t>
            </a:r>
            <a:r>
              <a:rPr lang="en" sz="1100">
                <a:solidFill>
                  <a:schemeClr val="dk1"/>
                </a:solidFill>
                <a:latin typeface="Inter"/>
                <a:ea typeface="Inter"/>
                <a:cs typeface="Inter"/>
                <a:sym typeface="Inter"/>
              </a:rPr>
              <a:t> from an initial state of high density and temperature.</a:t>
            </a:r>
            <a:endParaRPr sz="1100">
              <a:solidFill>
                <a:schemeClr val="dk1"/>
              </a:solidFill>
              <a:latin typeface="Inter"/>
              <a:ea typeface="Inter"/>
              <a:cs typeface="Inter"/>
              <a:sym typeface="Inter"/>
            </a:endParaRPr>
          </a:p>
        </p:txBody>
      </p:sp>
      <p:sp>
        <p:nvSpPr>
          <p:cNvPr id="282" name="Google Shape;282;p53"/>
          <p:cNvSpPr txBox="1"/>
          <p:nvPr/>
        </p:nvSpPr>
        <p:spPr>
          <a:xfrm>
            <a:off x="4155225" y="8129200"/>
            <a:ext cx="3084600" cy="801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Proposed by </a:t>
            </a:r>
            <a:r>
              <a:rPr b="1" lang="en" sz="1100" u="sng">
                <a:solidFill>
                  <a:srgbClr val="E95C3D"/>
                </a:solidFill>
                <a:latin typeface="Inter"/>
                <a:ea typeface="Inter"/>
                <a:cs typeface="Inter"/>
                <a:sym typeface="Inter"/>
              </a:rPr>
              <a:t>Georges Lemaître</a:t>
            </a:r>
            <a:r>
              <a:rPr lang="en" sz="1100">
                <a:solidFill>
                  <a:schemeClr val="dk1"/>
                </a:solidFill>
                <a:latin typeface="Inter"/>
                <a:ea typeface="Inter"/>
                <a:cs typeface="Inter"/>
                <a:sym typeface="Inter"/>
              </a:rPr>
              <a:t>, a Belgian priest and astronomer, in the 1920s and first appeared in scientific form in 1931.</a:t>
            </a:r>
            <a:endParaRPr sz="1100">
              <a:solidFill>
                <a:schemeClr val="dk1"/>
              </a:solidFill>
              <a:latin typeface="Inter"/>
              <a:ea typeface="Inter"/>
              <a:cs typeface="Inter"/>
              <a:sym typeface="Inter"/>
            </a:endParaRPr>
          </a:p>
        </p:txBody>
      </p:sp>
      <p:cxnSp>
        <p:nvCxnSpPr>
          <p:cNvPr id="283" name="Google Shape;283;p53"/>
          <p:cNvCxnSpPr>
            <a:stCxn id="282" idx="0"/>
            <a:endCxn id="281" idx="2"/>
          </p:cNvCxnSpPr>
          <p:nvPr/>
        </p:nvCxnSpPr>
        <p:spPr>
          <a:xfrm rot="10800000">
            <a:off x="5697525" y="8005900"/>
            <a:ext cx="0" cy="123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87" name="Shape 287"/>
        <p:cNvGrpSpPr/>
        <p:nvPr/>
      </p:nvGrpSpPr>
      <p:grpSpPr>
        <a:xfrm>
          <a:off x="0" y="0"/>
          <a:ext cx="0" cy="0"/>
          <a:chOff x="0" y="0"/>
          <a:chExt cx="0" cy="0"/>
        </a:xfrm>
      </p:grpSpPr>
      <p:sp>
        <p:nvSpPr>
          <p:cNvPr id="288" name="Google Shape;288;p5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Video Reflection: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Medium"/>
                <a:ea typeface="Plus Jakarta Sans Medium"/>
                <a:cs typeface="Plus Jakarta Sans Medium"/>
                <a:sym typeface="Plus Jakarta Sans Medium"/>
              </a:rPr>
              <a:t>Hopi Origin Story (Exemplar)</a:t>
            </a:r>
            <a:endParaRPr sz="2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289" name="Google Shape;289;p54"/>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90" name="Google Shape;290;p54"/>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291" name="Google Shape;291;p54"/>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92" name="Google Shape;292;p54"/>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293" name="Google Shape;293;p54"/>
          <p:cNvGraphicFramePr/>
          <p:nvPr/>
        </p:nvGraphicFramePr>
        <p:xfrm>
          <a:off x="315750" y="2050425"/>
          <a:ext cx="3000000" cy="3000000"/>
        </p:xfrm>
        <a:graphic>
          <a:graphicData uri="http://schemas.openxmlformats.org/drawingml/2006/table">
            <a:tbl>
              <a:tblPr>
                <a:noFill/>
                <a:tableStyleId>{C1E7D38C-593B-4C21-9FCE-0409AD917A4B}</a:tableStyleId>
              </a:tblPr>
              <a:tblGrid>
                <a:gridCol w="7140900"/>
              </a:tblGrid>
              <a:tr h="431125">
                <a:tc>
                  <a:txBody>
                    <a:bodyPr/>
                    <a:lstStyle/>
                    <a:p>
                      <a:pPr indent="0" lvl="0" marL="0" rtl="0" algn="l">
                        <a:spcBef>
                          <a:spcPts val="0"/>
                        </a:spcBef>
                        <a:spcAft>
                          <a:spcPts val="0"/>
                        </a:spcAft>
                        <a:buNone/>
                      </a:pPr>
                      <a:r>
                        <a:rPr b="1" lang="en" sz="1100" u="sng">
                          <a:solidFill>
                            <a:schemeClr val="hlink"/>
                          </a:solidFill>
                          <a:latin typeface="Halant"/>
                          <a:ea typeface="Halant"/>
                          <a:cs typeface="Halant"/>
                          <a:sym typeface="Halant"/>
                          <a:hlinkClick r:id="rId5"/>
                        </a:rPr>
                        <a:t>Video Transcript:</a:t>
                      </a:r>
                      <a:endParaRPr sz="1100">
                        <a:latin typeface="Halant"/>
                        <a:ea typeface="Halant"/>
                        <a:cs typeface="Halant"/>
                        <a:sym typeface="Halant"/>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English Translation: We lived beneath the earth and it came time for us to emerge. Here we met the caretaker of the earth and his name is Maasaw. Maasaw told us this world is a gift to us and we must care for this place. He said “To find your home, you must find the center place.” So we made a covenant to walk to the world’s farthest corners, to learn the earth with our feet and to become one with this new world and to find our center place.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In their origin story, after they emerge from the earth, the Pueblo are given a sacred quest– find the Center Place.</a:t>
                      </a:r>
                      <a:endParaRPr sz="1100">
                        <a:solidFill>
                          <a:schemeClr val="dk1"/>
                        </a:solidFill>
                        <a:latin typeface="Inter"/>
                        <a:ea typeface="Inter"/>
                        <a:cs typeface="Inter"/>
                        <a:sym typeface="Inter"/>
                      </a:endParaRPr>
                    </a:p>
                    <a:p>
                      <a:pPr indent="0" lvl="0" marL="3810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So, some clans went clockwise and some clans went counterclockwise. And as the clans migrated, they placed an insignia where they were at that particular time and place, which is a spiral.</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English Translation: Maasaw, the caretaker of earth told us to watch for a great sign in the sky. It would be a symbol that we have reached the center place. So when we saw a bright light in the sky, we came to rest in the southwest. And we knew this is the center place</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Chaco was a place where people came together from vast distances.</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Chaco was a culmination of many years of learning and knowledge, and perfecting their ceremonies.</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People share knowledge and beliefs based on thousands of years of observing their world. Ceremonies to influence the very forces of nature. They are still practiced today.</a:t>
                      </a:r>
                      <a:endParaRPr sz="1100">
                        <a:solidFill>
                          <a:schemeClr val="dk1"/>
                        </a:solidFill>
                        <a:latin typeface="Inter"/>
                        <a:ea typeface="Inter"/>
                        <a:cs typeface="Inter"/>
                        <a:sym typeface="Inter"/>
                      </a:endParaRPr>
                    </a:p>
                  </a:txBody>
                  <a:tcPr marT="91425" marB="91425" marR="91425" marL="91425"/>
                </a:tc>
              </a:tr>
            </a:tbl>
          </a:graphicData>
        </a:graphic>
      </p:graphicFrame>
      <p:sp>
        <p:nvSpPr>
          <p:cNvPr id="294" name="Google Shape;294;p54"/>
          <p:cNvSpPr txBox="1"/>
          <p:nvPr/>
        </p:nvSpPr>
        <p:spPr>
          <a:xfrm>
            <a:off x="1700625" y="1041900"/>
            <a:ext cx="5673000" cy="10086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200">
                <a:latin typeface="Halant"/>
                <a:ea typeface="Halant"/>
                <a:cs typeface="Halant"/>
                <a:sym typeface="Halant"/>
              </a:rPr>
              <a:t>Evaluating Evidence</a:t>
            </a:r>
            <a:endParaRPr b="1" sz="12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Thinking historically means identifying the evidence related to a claim, assessing its validity, and corroborating it by comparing multiple sources' interpretations of events, developments, or processes.</a:t>
            </a:r>
            <a:endParaRPr sz="10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p:txBody>
      </p:sp>
      <p:sp>
        <p:nvSpPr>
          <p:cNvPr id="295" name="Google Shape;295;p54"/>
          <p:cNvSpPr txBox="1"/>
          <p:nvPr/>
        </p:nvSpPr>
        <p:spPr>
          <a:xfrm>
            <a:off x="315750" y="6119400"/>
            <a:ext cx="71409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quest are the Pueblo (Hopi) given after emerging from the earth?</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The Pueblo are given the quest to find the "Center Place." They are told by Maasaw, the caretaker of the earth, to walk across the land in all directions and learn the earth with their feet until they find a sign in the sky that shows them they’ve reached the center.</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types of evidence could historians and anthropologists use to study or corroborate parts of this origin story?</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They could use oral histories passed down by Pueblo people, archaeological evidence like spiral symbols or migration paths, and ruins or artifacts found in places like Chaco. They might also look at how ceremonies are practiced today to connect them to ancient traditions.</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might hearing this story from a Pueblo storyteller feel different than reading it in a textbook?</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Hearing it from a Pueblo storyteller might feel more personal and meaningful. It could include emotion, tone, and body language that help you feel connected to the story. A textbook might just give the facts, but a storyteller helps you understand the culture and values behind it.</a:t>
            </a:r>
            <a:endParaRPr b="1" sz="1100">
              <a:solidFill>
                <a:srgbClr val="E95C3D"/>
              </a:solidFill>
              <a:highlight>
                <a:srgbClr val="E95C3D"/>
              </a:highlight>
              <a:latin typeface="Inter"/>
              <a:ea typeface="Inter"/>
              <a:cs typeface="Inter"/>
              <a:sym typeface="Inter"/>
            </a:endParaRPr>
          </a:p>
        </p:txBody>
      </p:sp>
      <p:pic>
        <p:nvPicPr>
          <p:cNvPr id="296" name="Google Shape;296;p54"/>
          <p:cNvPicPr preferRelativeResize="0"/>
          <p:nvPr/>
        </p:nvPicPr>
        <p:blipFill>
          <a:blip r:embed="rId6">
            <a:alphaModFix/>
          </a:blip>
          <a:stretch>
            <a:fillRect/>
          </a:stretch>
        </p:blipFill>
        <p:spPr>
          <a:xfrm>
            <a:off x="777800" y="1034996"/>
            <a:ext cx="954525" cy="954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0" name="Shape 300"/>
        <p:cNvGrpSpPr/>
        <p:nvPr/>
      </p:nvGrpSpPr>
      <p:grpSpPr>
        <a:xfrm>
          <a:off x="0" y="0"/>
          <a:ext cx="0" cy="0"/>
          <a:chOff x="0" y="0"/>
          <a:chExt cx="0" cy="0"/>
        </a:xfrm>
      </p:grpSpPr>
      <p:sp>
        <p:nvSpPr>
          <p:cNvPr id="301" name="Google Shape;301;p5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3, 2, 1 Reading</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Medium"/>
                <a:ea typeface="Plus Jakarta Sans Medium"/>
                <a:cs typeface="Plus Jakarta Sans Medium"/>
                <a:sym typeface="Plus Jakarta Sans Medium"/>
              </a:rPr>
              <a:t>Haudenosaunee (Iroquois) Origin Story (Exemplar)</a:t>
            </a:r>
            <a:endParaRPr sz="2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302" name="Google Shape;302;p55"/>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03" name="Google Shape;303;p55"/>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304" name="Google Shape;304;p55"/>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05" name="Google Shape;305;p55"/>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306" name="Google Shape;306;p55"/>
          <p:cNvGraphicFramePr/>
          <p:nvPr/>
        </p:nvGraphicFramePr>
        <p:xfrm>
          <a:off x="315750" y="1136025"/>
          <a:ext cx="3000000" cy="3000000"/>
        </p:xfrm>
        <a:graphic>
          <a:graphicData uri="http://schemas.openxmlformats.org/drawingml/2006/table">
            <a:tbl>
              <a:tblPr>
                <a:noFill/>
                <a:tableStyleId>{C1E7D38C-593B-4C21-9FCE-0409AD917A4B}</a:tableStyleId>
              </a:tblPr>
              <a:tblGrid>
                <a:gridCol w="7140900"/>
              </a:tblGrid>
              <a:tr h="431125">
                <a:tc>
                  <a:txBody>
                    <a:bodyPr/>
                    <a:lstStyle/>
                    <a:p>
                      <a:pPr indent="0" lvl="0" marL="0" rtl="0" algn="l">
                        <a:spcBef>
                          <a:spcPts val="0"/>
                        </a:spcBef>
                        <a:spcAft>
                          <a:spcPts val="0"/>
                        </a:spcAft>
                        <a:buNone/>
                      </a:pPr>
                      <a:r>
                        <a:rPr b="1" lang="en" sz="1050">
                          <a:solidFill>
                            <a:schemeClr val="dk1"/>
                          </a:solidFill>
                          <a:latin typeface="Halant"/>
                          <a:ea typeface="Halant"/>
                          <a:cs typeface="Halant"/>
                          <a:sym typeface="Halant"/>
                        </a:rPr>
                        <a:t>Creation </a:t>
                      </a:r>
                      <a:r>
                        <a:rPr b="1" lang="en" sz="1050" u="sng">
                          <a:solidFill>
                            <a:schemeClr val="accent5"/>
                          </a:solidFill>
                          <a:latin typeface="Halant"/>
                          <a:ea typeface="Halant"/>
                          <a:cs typeface="Halant"/>
                          <a:sym typeface="Halant"/>
                          <a:hlinkClick r:id="rId5">
                            <a:extLst>
                              <a:ext uri="{A12FA001-AC4F-418D-AE19-62706E023703}">
                                <ahyp:hlinkClr val="tx"/>
                              </a:ext>
                            </a:extLst>
                          </a:hlinkClick>
                        </a:rPr>
                        <a:t>Click for audio reading.</a:t>
                      </a:r>
                      <a:endParaRPr b="1" sz="1050">
                        <a:solidFill>
                          <a:schemeClr val="dk1"/>
                        </a:solidFill>
                        <a:latin typeface="Halant"/>
                        <a:ea typeface="Halant"/>
                        <a:cs typeface="Halant"/>
                        <a:sym typeface="Halant"/>
                      </a:endParaRPr>
                    </a:p>
                    <a:p>
                      <a:pPr indent="0" lvl="0" marL="0" rtl="0" algn="l">
                        <a:spcBef>
                          <a:spcPts val="0"/>
                        </a:spcBef>
                        <a:spcAft>
                          <a:spcPts val="0"/>
                        </a:spcAft>
                        <a:buNone/>
                      </a:pPr>
                      <a:r>
                        <a:rPr lang="en" sz="1050">
                          <a:solidFill>
                            <a:schemeClr val="dk1"/>
                          </a:solidFill>
                          <a:latin typeface="Inter"/>
                          <a:ea typeface="Inter"/>
                          <a:cs typeface="Inter"/>
                          <a:sym typeface="Inter"/>
                        </a:rPr>
                        <a:t>Long, long ago, the earth was deep beneath the water. There was a great darkness because no sun or moon or stars shone. The only creatures living in this dark world were water animals such as the beaver, muskrat, duck and loon. Far above the water-covered earth was the Land of the Happy Spirits, where the Great Spirit dwelled. In the center of this upper realm was a giant apple tree with roots that sank deep into the ground. One day the Great Spirit pulled the tree up from its roots creating a pit in the ground. The Great Spirit called to his daughter, who lived in the Upper World. He commanded her to look into the pit. The woman did as she was told and peered through the hole. In the distance, she saw the Lower World covered by water and clouds. The Great Spirit spoke to his daughter, telling her to go into the world of darkness. He then tenderly picked her up and dropped her into the hole. The woman – who would be called Sky Woman by those watching her fall – began to slowly float downward.</a:t>
                      </a:r>
                      <a:endParaRPr sz="105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chemeClr val="dk1"/>
                        </a:solidFill>
                        <a:latin typeface="Inter"/>
                        <a:ea typeface="Inter"/>
                        <a:cs typeface="Inter"/>
                        <a:sym typeface="Inter"/>
                      </a:endParaRPr>
                    </a:p>
                    <a:p>
                      <a:pPr indent="0" lvl="0" marL="0" rtl="0" algn="l">
                        <a:spcBef>
                          <a:spcPts val="0"/>
                        </a:spcBef>
                        <a:spcAft>
                          <a:spcPts val="0"/>
                        </a:spcAft>
                        <a:buNone/>
                      </a:pPr>
                      <a:r>
                        <a:rPr lang="en" sz="1050">
                          <a:solidFill>
                            <a:schemeClr val="dk1"/>
                          </a:solidFill>
                          <a:latin typeface="Inter"/>
                          <a:ea typeface="Inter"/>
                          <a:cs typeface="Inter"/>
                          <a:sym typeface="Inter"/>
                        </a:rPr>
                        <a:t>As Sky Woman continued her descent, the water animals looked up. Far above them they saw a great light that was Sky Woman. The animals were initially afraid because of the light emanating from her. In their fear, they dove deep beneath the water. The animals eventually conquered their fear and came back up to the surface. Now they were concerned about the woman, and what would happen to her when she reached the water. The beaver told the others that they must find a dry place for her to rest upon. The beaver plunged deep beneath the water in search of earth. He was unsuccessful. After a time, his dead body surfaced to the top of the water. The loon was the next creature to try to find some earth. He, too, was unsuccessful. Many others tried, but each animal failed. At last, the muskrat said he would try. When his dead body floated to the top, his little claws were clenched tight. The others opened his claws and found a little bit of earth. The water animals summoned a great turtle and patted the earth upon its back. At once the turtle grew and grew, as did the amount of earth. This earth became North America, a great island.</a:t>
                      </a:r>
                      <a:endParaRPr sz="105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chemeClr val="dk1"/>
                        </a:solidFill>
                        <a:latin typeface="Inter"/>
                        <a:ea typeface="Inter"/>
                        <a:cs typeface="Inter"/>
                        <a:sym typeface="Inter"/>
                      </a:endParaRPr>
                    </a:p>
                    <a:p>
                      <a:pPr indent="0" lvl="0" marL="0" rtl="0" algn="l">
                        <a:spcBef>
                          <a:spcPts val="0"/>
                        </a:spcBef>
                        <a:spcAft>
                          <a:spcPts val="0"/>
                        </a:spcAft>
                        <a:buNone/>
                      </a:pPr>
                      <a:r>
                        <a:rPr lang="en" sz="1050">
                          <a:solidFill>
                            <a:schemeClr val="dk1"/>
                          </a:solidFill>
                          <a:latin typeface="Inter"/>
                          <a:ea typeface="Inter"/>
                          <a:cs typeface="Inter"/>
                          <a:sym typeface="Inter"/>
                        </a:rPr>
                        <a:t>During all this time, Sky Woman continued her gentle fall. The leader of the swans grew concerned as Sky Woman’s approach grew imminent. He gathered a flock of swans that flew upward and allowed Sky Woman to rest upon their back. With great care, they placed her upon the newly formed earth. Soon after her arrival, Sky Woman gave birth to twins. The first born became known as the Good Spirit. The other twin caused his mother so much pain that she died during his birth. He was to be known as the Evil Spirit. The Good Spirit took his mother’s head and hung it in the sky, and it became the sun. The Good Spirit also fashioned the stars and moon from his mother’s body. He buried the remaining parts of Sky Woman under the earth. Thus, living things may always find nourishment from the soil for it springs from Mother Earth. While the Good Spirit provided light, the Evil Spirit created the darkness. </a:t>
                      </a:r>
                      <a:endParaRPr sz="1050">
                        <a:solidFill>
                          <a:schemeClr val="dk1"/>
                        </a:solidFill>
                        <a:latin typeface="Inter"/>
                        <a:ea typeface="Inter"/>
                        <a:cs typeface="Inter"/>
                        <a:sym typeface="Inter"/>
                      </a:endParaRPr>
                    </a:p>
                    <a:p>
                      <a:pPr indent="0" lvl="0" marL="0" marR="495300" rtl="0" algn="l">
                        <a:spcBef>
                          <a:spcPts val="1100"/>
                        </a:spcBef>
                        <a:spcAft>
                          <a:spcPts val="0"/>
                        </a:spcAft>
                        <a:buNone/>
                      </a:pPr>
                      <a:r>
                        <a:rPr lang="en" sz="1050">
                          <a:solidFill>
                            <a:schemeClr val="dk1"/>
                          </a:solidFill>
                          <a:latin typeface="Inter"/>
                          <a:ea typeface="Inter"/>
                          <a:cs typeface="Inter"/>
                          <a:sym typeface="Inter"/>
                        </a:rPr>
                        <a:t>Source: Keller George, Wolf Clan Member of the Nation’s Council, Oneida Indian Nation</a:t>
                      </a:r>
                      <a:endParaRPr i="1" sz="1050">
                        <a:solidFill>
                          <a:srgbClr val="333333"/>
                        </a:solidFill>
                        <a:highlight>
                          <a:srgbClr val="FFFFFF"/>
                        </a:highlight>
                        <a:latin typeface="Roboto"/>
                        <a:ea typeface="Roboto"/>
                        <a:cs typeface="Roboto"/>
                        <a:sym typeface="Roboto"/>
                      </a:endParaRPr>
                    </a:p>
                  </a:txBody>
                  <a:tcPr marT="91425" marB="91425" marR="91425" marL="91425"/>
                </a:tc>
              </a:tr>
            </a:tbl>
          </a:graphicData>
        </a:graphic>
      </p:graphicFrame>
      <p:sp>
        <p:nvSpPr>
          <p:cNvPr id="307" name="Google Shape;307;p55"/>
          <p:cNvSpPr txBox="1"/>
          <p:nvPr/>
        </p:nvSpPr>
        <p:spPr>
          <a:xfrm>
            <a:off x="315750" y="6899250"/>
            <a:ext cx="7140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50">
                <a:solidFill>
                  <a:schemeClr val="dk1"/>
                </a:solidFill>
                <a:latin typeface="Halant"/>
                <a:ea typeface="Halant"/>
                <a:cs typeface="Halant"/>
                <a:sym typeface="Halant"/>
              </a:rPr>
              <a:t>Directions: </a:t>
            </a:r>
            <a:r>
              <a:rPr lang="en" sz="1050">
                <a:solidFill>
                  <a:schemeClr val="dk1"/>
                </a:solidFill>
                <a:latin typeface="Halant"/>
                <a:ea typeface="Halant"/>
                <a:cs typeface="Halant"/>
                <a:sym typeface="Halant"/>
              </a:rPr>
              <a:t>List three details from the source. Make two connections to other historical events, people, developments, etc. Write a one sentence summary.</a:t>
            </a:r>
            <a:endParaRPr sz="1050"/>
          </a:p>
        </p:txBody>
      </p:sp>
      <p:graphicFrame>
        <p:nvGraphicFramePr>
          <p:cNvPr id="308" name="Google Shape;308;p55"/>
          <p:cNvGraphicFramePr/>
          <p:nvPr/>
        </p:nvGraphicFramePr>
        <p:xfrm>
          <a:off x="381500" y="7353300"/>
          <a:ext cx="3000000" cy="3000000"/>
        </p:xfrm>
        <a:graphic>
          <a:graphicData uri="http://schemas.openxmlformats.org/drawingml/2006/table">
            <a:tbl>
              <a:tblPr>
                <a:noFill/>
                <a:tableStyleId>{C1E7D38C-593B-4C21-9FCE-0409AD917A4B}</a:tableStyleId>
              </a:tblPr>
              <a:tblGrid>
                <a:gridCol w="2358375"/>
                <a:gridCol w="2358375"/>
                <a:gridCol w="2358375"/>
              </a:tblGrid>
              <a:tr h="105050">
                <a:tc gridSpan="3">
                  <a:txBody>
                    <a:bodyPr/>
                    <a:lstStyle/>
                    <a:p>
                      <a:pPr indent="0" lvl="0" marL="0" rtl="0" algn="ctr">
                        <a:spcBef>
                          <a:spcPts val="0"/>
                        </a:spcBef>
                        <a:spcAft>
                          <a:spcPts val="0"/>
                        </a:spcAft>
                        <a:buNone/>
                      </a:pPr>
                      <a:r>
                        <a:rPr b="1" lang="en" sz="1050">
                          <a:latin typeface="Inter"/>
                          <a:ea typeface="Inter"/>
                          <a:cs typeface="Inter"/>
                          <a:sym typeface="Inter"/>
                        </a:rPr>
                        <a:t>THREE DETAILS</a:t>
                      </a:r>
                      <a:endParaRPr b="1" sz="1050">
                        <a:latin typeface="Inter"/>
                        <a:ea typeface="Inter"/>
                        <a:cs typeface="Inter"/>
                        <a:sym typeface="Inter"/>
                      </a:endParaRPr>
                    </a:p>
                  </a:txBody>
                  <a:tcPr marT="91425" marB="91425" marR="91425" marL="91425">
                    <a:solidFill>
                      <a:srgbClr val="CCCCCC"/>
                    </a:solidFill>
                  </a:tcPr>
                </a:tc>
                <a:tc hMerge="1"/>
                <a:tc hMerge="1"/>
              </a:tr>
              <a:tr h="190425">
                <a:tc gridSpan="3">
                  <a:txBody>
                    <a:bodyPr/>
                    <a:lstStyle/>
                    <a:p>
                      <a:pPr indent="-295275" lvl="0" marL="457200" rtl="0" algn="l">
                        <a:lnSpc>
                          <a:spcPct val="100000"/>
                        </a:lnSpc>
                        <a:spcBef>
                          <a:spcPts val="0"/>
                        </a:spcBef>
                        <a:spcAft>
                          <a:spcPts val="0"/>
                        </a:spcAft>
                        <a:buClr>
                          <a:srgbClr val="E95C3D"/>
                        </a:buClr>
                        <a:buSzPts val="1050"/>
                        <a:buFont typeface="Inter"/>
                        <a:buAutoNum type="arabicPeriod"/>
                      </a:pPr>
                      <a:r>
                        <a:rPr b="1" lang="en" sz="1050">
                          <a:solidFill>
                            <a:srgbClr val="E95C3D"/>
                          </a:solidFill>
                          <a:latin typeface="Inter"/>
                          <a:ea typeface="Inter"/>
                          <a:cs typeface="Inter"/>
                          <a:sym typeface="Inter"/>
                        </a:rPr>
                        <a:t>Sky Woman fell from the Upper World through a hole created by a tree</a:t>
                      </a:r>
                      <a:endParaRPr b="1" sz="1050">
                        <a:solidFill>
                          <a:srgbClr val="E95C3D"/>
                        </a:solidFill>
                        <a:latin typeface="Inter"/>
                        <a:ea typeface="Inter"/>
                        <a:cs typeface="Inter"/>
                        <a:sym typeface="Inter"/>
                      </a:endParaRPr>
                    </a:p>
                    <a:p>
                      <a:pPr indent="-295275" lvl="0" marL="457200" rtl="0" algn="l">
                        <a:lnSpc>
                          <a:spcPct val="100000"/>
                        </a:lnSpc>
                        <a:spcBef>
                          <a:spcPts val="0"/>
                        </a:spcBef>
                        <a:spcAft>
                          <a:spcPts val="0"/>
                        </a:spcAft>
                        <a:buClr>
                          <a:srgbClr val="E95C3D"/>
                        </a:buClr>
                        <a:buSzPts val="1050"/>
                        <a:buFont typeface="Inter"/>
                        <a:buAutoNum type="arabicPeriod"/>
                      </a:pPr>
                      <a:r>
                        <a:rPr b="1" lang="en" sz="1050">
                          <a:solidFill>
                            <a:srgbClr val="E95C3D"/>
                          </a:solidFill>
                          <a:latin typeface="Inter"/>
                          <a:ea typeface="Inter"/>
                          <a:cs typeface="Inter"/>
                          <a:sym typeface="Inter"/>
                        </a:rPr>
                        <a:t>Animals like the muskrat and turtle helped create land on the water</a:t>
                      </a:r>
                      <a:endParaRPr b="1" sz="1050">
                        <a:solidFill>
                          <a:srgbClr val="E95C3D"/>
                        </a:solidFill>
                        <a:latin typeface="Inter"/>
                        <a:ea typeface="Inter"/>
                        <a:cs typeface="Inter"/>
                        <a:sym typeface="Inter"/>
                      </a:endParaRPr>
                    </a:p>
                    <a:p>
                      <a:pPr indent="-295275" lvl="0" marL="457200" rtl="0" algn="l">
                        <a:lnSpc>
                          <a:spcPct val="100000"/>
                        </a:lnSpc>
                        <a:spcBef>
                          <a:spcPts val="0"/>
                        </a:spcBef>
                        <a:spcAft>
                          <a:spcPts val="0"/>
                        </a:spcAft>
                        <a:buClr>
                          <a:srgbClr val="E95C3D"/>
                        </a:buClr>
                        <a:buSzPts val="1050"/>
                        <a:buFont typeface="Inter"/>
                        <a:buAutoNum type="arabicPeriod"/>
                      </a:pPr>
                      <a:r>
                        <a:rPr b="1" lang="en" sz="1050">
                          <a:solidFill>
                            <a:srgbClr val="E95C3D"/>
                          </a:solidFill>
                          <a:latin typeface="Inter"/>
                          <a:ea typeface="Inter"/>
                          <a:cs typeface="Inter"/>
                          <a:sym typeface="Inter"/>
                        </a:rPr>
                        <a:t>Sky Woman gave birth to twins who brought light and darkness</a:t>
                      </a:r>
                      <a:endParaRPr sz="1050">
                        <a:latin typeface="Inter"/>
                        <a:ea typeface="Inter"/>
                        <a:cs typeface="Inter"/>
                        <a:sym typeface="Inter"/>
                      </a:endParaRPr>
                    </a:p>
                  </a:txBody>
                  <a:tcPr marT="91425" marB="91425" marR="91425" marL="91425"/>
                </a:tc>
                <a:tc hMerge="1"/>
                <a:tc hMerge="1"/>
              </a:tr>
              <a:tr h="105050">
                <a:tc>
                  <a:txBody>
                    <a:bodyPr/>
                    <a:lstStyle/>
                    <a:p>
                      <a:pPr indent="0" lvl="0" marL="0" rtl="0" algn="ctr">
                        <a:lnSpc>
                          <a:spcPct val="100000"/>
                        </a:lnSpc>
                        <a:spcBef>
                          <a:spcPts val="0"/>
                        </a:spcBef>
                        <a:spcAft>
                          <a:spcPts val="0"/>
                        </a:spcAft>
                        <a:buNone/>
                      </a:pPr>
                      <a:r>
                        <a:rPr b="1" lang="en" sz="1050">
                          <a:solidFill>
                            <a:srgbClr val="000000"/>
                          </a:solidFill>
                          <a:latin typeface="Inter"/>
                          <a:ea typeface="Inter"/>
                          <a:cs typeface="Inter"/>
                          <a:sym typeface="Inter"/>
                        </a:rPr>
                        <a:t>TWO CONNECTIONS</a:t>
                      </a:r>
                      <a:endParaRPr sz="1050">
                        <a:latin typeface="Inter"/>
                        <a:ea typeface="Inter"/>
                        <a:cs typeface="Inter"/>
                        <a:sym typeface="Inter"/>
                      </a:endParaRPr>
                    </a:p>
                  </a:txBody>
                  <a:tcPr marT="91425" marB="91425" marR="91425" marL="91425" anchor="ctr">
                    <a:solidFill>
                      <a:srgbClr val="CCCCCC"/>
                    </a:solidFill>
                  </a:tcPr>
                </a:tc>
                <a:tc gridSpan="2">
                  <a:txBody>
                    <a:bodyPr/>
                    <a:lstStyle/>
                    <a:p>
                      <a:pPr indent="0" lvl="0" marL="0" rtl="0" algn="ctr">
                        <a:lnSpc>
                          <a:spcPct val="100000"/>
                        </a:lnSpc>
                        <a:spcBef>
                          <a:spcPts val="0"/>
                        </a:spcBef>
                        <a:spcAft>
                          <a:spcPts val="0"/>
                        </a:spcAft>
                        <a:buNone/>
                      </a:pPr>
                      <a:r>
                        <a:rPr b="1" lang="en" sz="1050">
                          <a:solidFill>
                            <a:srgbClr val="000000"/>
                          </a:solidFill>
                          <a:latin typeface="Inter"/>
                          <a:ea typeface="Inter"/>
                          <a:cs typeface="Inter"/>
                          <a:sym typeface="Inter"/>
                        </a:rPr>
                        <a:t>ONE SENTENCE SUMMARY</a:t>
                      </a:r>
                      <a:endParaRPr sz="1050">
                        <a:solidFill>
                          <a:srgbClr val="000000"/>
                        </a:solidFill>
                        <a:latin typeface="Inter"/>
                        <a:ea typeface="Inter"/>
                        <a:cs typeface="Inter"/>
                        <a:sym typeface="Inter"/>
                      </a:endParaRPr>
                    </a:p>
                  </a:txBody>
                  <a:tcPr marT="91425" marB="91425" marR="91425" marL="91425" anchor="ctr">
                    <a:solidFill>
                      <a:srgbClr val="CCCCCC"/>
                    </a:solidFill>
                  </a:tcPr>
                </a:tc>
                <a:tc hMerge="1"/>
              </a:tr>
              <a:tr h="372100">
                <a:tc>
                  <a:txBody>
                    <a:bodyPr/>
                    <a:lstStyle/>
                    <a:p>
                      <a:pPr indent="-295275" lvl="0" marL="457200" rtl="0" algn="l">
                        <a:lnSpc>
                          <a:spcPct val="100000"/>
                        </a:lnSpc>
                        <a:spcBef>
                          <a:spcPts val="0"/>
                        </a:spcBef>
                        <a:spcAft>
                          <a:spcPts val="0"/>
                        </a:spcAft>
                        <a:buClr>
                          <a:srgbClr val="E95C3D"/>
                        </a:buClr>
                        <a:buSzPts val="1050"/>
                        <a:buFont typeface="Inter"/>
                        <a:buChar char="●"/>
                      </a:pPr>
                      <a:r>
                        <a:rPr b="1" lang="en" sz="1050">
                          <a:solidFill>
                            <a:srgbClr val="E95C3D"/>
                          </a:solidFill>
                          <a:latin typeface="Inter"/>
                          <a:ea typeface="Inter"/>
                          <a:cs typeface="Inter"/>
                          <a:sym typeface="Inter"/>
                        </a:rPr>
                        <a:t>Hopi Origin Story</a:t>
                      </a:r>
                      <a:endParaRPr b="1" sz="1050">
                        <a:solidFill>
                          <a:srgbClr val="E95C3D"/>
                        </a:solidFill>
                        <a:latin typeface="Inter"/>
                        <a:ea typeface="Inter"/>
                        <a:cs typeface="Inter"/>
                        <a:sym typeface="Inter"/>
                      </a:endParaRPr>
                    </a:p>
                    <a:p>
                      <a:pPr indent="-295275" lvl="0" marL="457200" rtl="0" algn="l">
                        <a:lnSpc>
                          <a:spcPct val="100000"/>
                        </a:lnSpc>
                        <a:spcBef>
                          <a:spcPts val="0"/>
                        </a:spcBef>
                        <a:spcAft>
                          <a:spcPts val="0"/>
                        </a:spcAft>
                        <a:buClr>
                          <a:srgbClr val="E95C3D"/>
                        </a:buClr>
                        <a:buSzPts val="1050"/>
                        <a:buFont typeface="Inter"/>
                        <a:buChar char="●"/>
                      </a:pPr>
                      <a:r>
                        <a:rPr b="1" lang="en" sz="1050">
                          <a:solidFill>
                            <a:srgbClr val="E95C3D"/>
                          </a:solidFill>
                          <a:latin typeface="Inter"/>
                          <a:ea typeface="Inter"/>
                          <a:cs typeface="Inter"/>
                          <a:sym typeface="Inter"/>
                        </a:rPr>
                        <a:t>Good v. Evil</a:t>
                      </a:r>
                      <a:endParaRPr b="1" sz="1050">
                        <a:solidFill>
                          <a:srgbClr val="E95C3D"/>
                        </a:solidFill>
                        <a:latin typeface="Inter"/>
                        <a:ea typeface="Inter"/>
                        <a:cs typeface="Inter"/>
                        <a:sym typeface="Inter"/>
                      </a:endParaRPr>
                    </a:p>
                  </a:txBody>
                  <a:tcPr marT="91425" marB="91425" marR="91425" marL="91425"/>
                </a:tc>
                <a:tc gridSpan="2">
                  <a:txBody>
                    <a:bodyPr/>
                    <a:lstStyle/>
                    <a:p>
                      <a:pPr indent="0" lvl="0" marL="0" rtl="0" algn="l">
                        <a:lnSpc>
                          <a:spcPct val="100000"/>
                        </a:lnSpc>
                        <a:spcBef>
                          <a:spcPts val="1200"/>
                        </a:spcBef>
                        <a:spcAft>
                          <a:spcPts val="1200"/>
                        </a:spcAft>
                        <a:buNone/>
                      </a:pPr>
                      <a:r>
                        <a:rPr b="1" lang="en" sz="1050">
                          <a:solidFill>
                            <a:srgbClr val="E95C3D"/>
                          </a:solidFill>
                          <a:latin typeface="Inter"/>
                          <a:ea typeface="Inter"/>
                          <a:cs typeface="Inter"/>
                          <a:sym typeface="Inter"/>
                        </a:rPr>
                        <a:t>The Haudenosaunee origin story explains how the earth was formed with the help of animals and Sky Woman, and how balance was created through her twin sons—the Good Spirit and the Evil Spirit.</a:t>
                      </a:r>
                      <a:endParaRPr b="1" sz="1050">
                        <a:solidFill>
                          <a:srgbClr val="E95C3D"/>
                        </a:solidFill>
                        <a:latin typeface="Inter"/>
                        <a:ea typeface="Inter"/>
                        <a:cs typeface="Inter"/>
                        <a:sym typeface="Inter"/>
                      </a:endParaRPr>
                    </a:p>
                  </a:txBody>
                  <a:tcPr marT="91425" marB="91425" marR="91425" marL="91425"/>
                </a:tc>
                <a:tc hMerge="1"/>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12" name="Shape 312"/>
        <p:cNvGrpSpPr/>
        <p:nvPr/>
      </p:nvGrpSpPr>
      <p:grpSpPr>
        <a:xfrm>
          <a:off x="0" y="0"/>
          <a:ext cx="0" cy="0"/>
          <a:chOff x="0" y="0"/>
          <a:chExt cx="0" cy="0"/>
        </a:xfrm>
      </p:grpSpPr>
      <p:sp>
        <p:nvSpPr>
          <p:cNvPr id="313" name="Google Shape;313;p5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Historical Empathy (Exemplar)</a:t>
            </a:r>
            <a:endParaRPr sz="2500">
              <a:solidFill>
                <a:schemeClr val="dk1"/>
              </a:solidFill>
              <a:latin typeface="Plus Jakarta Sans"/>
              <a:ea typeface="Plus Jakarta Sans"/>
              <a:cs typeface="Plus Jakarta Sans"/>
              <a:sym typeface="Plus Jakarta Sans"/>
            </a:endParaRPr>
          </a:p>
        </p:txBody>
      </p:sp>
      <p:sp>
        <p:nvSpPr>
          <p:cNvPr id="314" name="Google Shape;314;p5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15" name="Google Shape;315;p5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6" name="Google Shape;316;p5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7" name="Google Shape;317;p5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18" name="Google Shape;318;p56"/>
          <p:cNvSpPr txBox="1"/>
          <p:nvPr/>
        </p:nvSpPr>
        <p:spPr>
          <a:xfrm>
            <a:off x="469050" y="4128088"/>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What was happening at this time that could influence past actors’ decisions?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When the creation stories were being told, people were trying to understand their world and their place into. They were very influenced by their environment.</a:t>
            </a:r>
            <a:endParaRPr b="1" sz="1100">
              <a:solidFill>
                <a:srgbClr val="E95C3D"/>
              </a:solidFill>
              <a:latin typeface="Inter"/>
              <a:ea typeface="Inter"/>
              <a:cs typeface="Inter"/>
              <a:sym typeface="Inter"/>
            </a:endParaRPr>
          </a:p>
        </p:txBody>
      </p:sp>
      <p:sp>
        <p:nvSpPr>
          <p:cNvPr id="319" name="Google Shape;319;p56"/>
          <p:cNvSpPr txBox="1"/>
          <p:nvPr/>
        </p:nvSpPr>
        <p:spPr>
          <a:xfrm>
            <a:off x="2829100" y="1364725"/>
            <a:ext cx="4474200" cy="1243500"/>
          </a:xfrm>
          <a:prstGeom prst="rect">
            <a:avLst/>
          </a:prstGeom>
          <a:solidFill>
            <a:srgbClr val="FFFFFF"/>
          </a:solidFill>
          <a:ln cap="flat" cmpd="sng" w="19050">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lang="en" sz="1200">
                <a:latin typeface="Inter"/>
                <a:ea typeface="Inter"/>
                <a:cs typeface="Inter"/>
                <a:sym typeface="Inter"/>
              </a:rPr>
              <a:t>What beliefs or assumptions do I have about this historical topic and era that I should be aware of as I study?</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 assumed that creation stories only differed across continents, but I need to be aware the even groups within the same continent may have different views.</a:t>
            </a:r>
            <a:endParaRPr b="1" sz="1200">
              <a:solidFill>
                <a:srgbClr val="E95C3D"/>
              </a:solidFill>
              <a:latin typeface="Inter"/>
              <a:ea typeface="Inter"/>
              <a:cs typeface="Inter"/>
              <a:sym typeface="Inter"/>
            </a:endParaRPr>
          </a:p>
        </p:txBody>
      </p:sp>
      <p:sp>
        <p:nvSpPr>
          <p:cNvPr id="320" name="Google Shape;320;p56"/>
          <p:cNvSpPr txBox="1"/>
          <p:nvPr/>
        </p:nvSpPr>
        <p:spPr>
          <a:xfrm>
            <a:off x="1072825" y="1364725"/>
            <a:ext cx="1523700" cy="1848300"/>
          </a:xfrm>
          <a:prstGeom prst="rect">
            <a:avLst/>
          </a:prstGeom>
          <a:noFill/>
          <a:ln>
            <a:noFill/>
          </a:ln>
        </p:spPr>
        <p:txBody>
          <a:bodyPr anchorCtr="0" anchor="ctr" bIns="119600" lIns="119600" spcFirstLastPara="1" rIns="119600" wrap="square" tIns="119600">
            <a:noAutofit/>
          </a:bodyPr>
          <a:lstStyle/>
          <a:p>
            <a:pPr indent="0" lvl="0" marL="0" rtl="0" algn="ctr">
              <a:spcBef>
                <a:spcPts val="0"/>
              </a:spcBef>
              <a:spcAft>
                <a:spcPts val="0"/>
              </a:spcAft>
              <a:buNone/>
            </a:pPr>
            <a:r>
              <a:rPr b="1" i="1" lang="en" sz="1300">
                <a:latin typeface="Inter"/>
                <a:ea typeface="Inter"/>
                <a:cs typeface="Inter"/>
                <a:sym typeface="Inter"/>
              </a:rPr>
              <a:t>To show historical empathy is to listen to the past and to understand it on its own terms.</a:t>
            </a:r>
            <a:endParaRPr b="1" i="1" sz="1300">
              <a:latin typeface="Inter"/>
              <a:ea typeface="Inter"/>
              <a:cs typeface="Inter"/>
              <a:sym typeface="Inter"/>
            </a:endParaRPr>
          </a:p>
        </p:txBody>
      </p:sp>
      <p:sp>
        <p:nvSpPr>
          <p:cNvPr id="321" name="Google Shape;321;p56"/>
          <p:cNvSpPr txBox="1"/>
          <p:nvPr/>
        </p:nvSpPr>
        <p:spPr>
          <a:xfrm>
            <a:off x="2991530" y="2755400"/>
            <a:ext cx="1708200" cy="4242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lang="en" sz="1500">
                <a:latin typeface="Inter"/>
                <a:ea typeface="Inter"/>
                <a:cs typeface="Inter"/>
                <a:sym typeface="Inter"/>
              </a:rPr>
              <a:t>Historical Topic</a:t>
            </a:r>
            <a:endParaRPr sz="1500">
              <a:latin typeface="Inter"/>
              <a:ea typeface="Inter"/>
              <a:cs typeface="Inter"/>
              <a:sym typeface="Inter"/>
            </a:endParaRPr>
          </a:p>
        </p:txBody>
      </p:sp>
      <p:sp>
        <p:nvSpPr>
          <p:cNvPr id="322" name="Google Shape;322;p56"/>
          <p:cNvSpPr txBox="1"/>
          <p:nvPr/>
        </p:nvSpPr>
        <p:spPr>
          <a:xfrm>
            <a:off x="2864775" y="3213050"/>
            <a:ext cx="1961700" cy="540900"/>
          </a:xfrm>
          <a:prstGeom prst="rect">
            <a:avLst/>
          </a:prstGeom>
          <a:solidFill>
            <a:schemeClr val="lt1"/>
          </a:solidFill>
          <a:ln cap="flat" cmpd="sng" w="9525">
            <a:solidFill>
              <a:srgbClr val="666666"/>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Indigenous Creation Stories</a:t>
            </a:r>
            <a:endParaRPr b="1" sz="1500">
              <a:latin typeface="Inter"/>
              <a:ea typeface="Inter"/>
              <a:cs typeface="Inter"/>
              <a:sym typeface="Inter"/>
            </a:endParaRPr>
          </a:p>
        </p:txBody>
      </p:sp>
      <p:sp>
        <p:nvSpPr>
          <p:cNvPr id="323" name="Google Shape;323;p56"/>
          <p:cNvSpPr txBox="1"/>
          <p:nvPr/>
        </p:nvSpPr>
        <p:spPr>
          <a:xfrm>
            <a:off x="2864775" y="4128100"/>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List at least 3 different sources that could be used to uncover more about this topic.</a:t>
            </a:r>
            <a:endParaRPr sz="1100">
              <a:solidFill>
                <a:schemeClr val="dk1"/>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AutoNum type="arabicPeriod"/>
            </a:pPr>
            <a:r>
              <a:rPr b="1" lang="en" sz="1100">
                <a:solidFill>
                  <a:srgbClr val="E95C3D"/>
                </a:solidFill>
                <a:latin typeface="Inter"/>
                <a:ea typeface="Inter"/>
                <a:cs typeface="Inter"/>
                <a:sym typeface="Inter"/>
              </a:rPr>
              <a:t>Oral histories from other parts of the world</a:t>
            </a:r>
            <a:endParaRPr b="1" sz="1100">
              <a:solidFill>
                <a:schemeClr val="dk1"/>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AutoNum type="arabicPeriod"/>
            </a:pPr>
            <a:r>
              <a:rPr b="1" lang="en" sz="1100">
                <a:solidFill>
                  <a:srgbClr val="E95C3D"/>
                </a:solidFill>
                <a:latin typeface="Inter"/>
                <a:ea typeface="Inter"/>
                <a:cs typeface="Inter"/>
                <a:sym typeface="Inter"/>
              </a:rPr>
              <a:t>Interview about the importance of Indigenous storytelling</a:t>
            </a:r>
            <a:endParaRPr b="1" sz="1100">
              <a:solidFill>
                <a:schemeClr val="dk1"/>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AutoNum type="arabicPeriod"/>
            </a:pPr>
            <a:r>
              <a:rPr b="1" lang="en" sz="1100">
                <a:solidFill>
                  <a:srgbClr val="E95C3D"/>
                </a:solidFill>
                <a:latin typeface="Inter"/>
                <a:ea typeface="Inter"/>
                <a:cs typeface="Inter"/>
                <a:sym typeface="Inter"/>
              </a:rPr>
              <a:t>Indigenous cultural artifacts</a:t>
            </a:r>
            <a:endParaRPr b="1" sz="1100">
              <a:solidFill>
                <a:srgbClr val="E95C3D"/>
              </a:solidFill>
              <a:latin typeface="Inter"/>
              <a:ea typeface="Inter"/>
              <a:cs typeface="Inter"/>
              <a:sym typeface="Inter"/>
            </a:endParaRPr>
          </a:p>
        </p:txBody>
      </p:sp>
      <p:sp>
        <p:nvSpPr>
          <p:cNvPr id="324" name="Google Shape;324;p56"/>
          <p:cNvSpPr txBox="1"/>
          <p:nvPr/>
        </p:nvSpPr>
        <p:spPr>
          <a:xfrm>
            <a:off x="5341650" y="4128088"/>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Are there any moral judgements I want to make about this topic? Why?</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I think these stories aren’t worth studying because they can’t be proven by traditional evidence.</a:t>
            </a:r>
            <a:endParaRPr b="1" sz="1100">
              <a:solidFill>
                <a:srgbClr val="E95C3D"/>
              </a:solidFill>
              <a:latin typeface="Inter"/>
              <a:ea typeface="Inter"/>
              <a:cs typeface="Inter"/>
              <a:sym typeface="Inter"/>
            </a:endParaRPr>
          </a:p>
        </p:txBody>
      </p:sp>
      <p:sp>
        <p:nvSpPr>
          <p:cNvPr id="325" name="Google Shape;325;p56"/>
          <p:cNvSpPr txBox="1"/>
          <p:nvPr/>
        </p:nvSpPr>
        <p:spPr>
          <a:xfrm>
            <a:off x="598200" y="6795525"/>
            <a:ext cx="6576000" cy="10935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If someone were to employ presentism (which historians should avoid), what might they say about this topic?</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They might say that these stories are outdated or irrelevant compared to modern scientific explanations. They may view these stories as primitive or less valid.</a:t>
            </a:r>
            <a:endParaRPr b="1" sz="1100">
              <a:solidFill>
                <a:srgbClr val="E95C3D"/>
              </a:solidFill>
              <a:latin typeface="Inter"/>
              <a:ea typeface="Inter"/>
              <a:cs typeface="Inter"/>
              <a:sym typeface="Inter"/>
            </a:endParaRPr>
          </a:p>
        </p:txBody>
      </p:sp>
      <p:sp>
        <p:nvSpPr>
          <p:cNvPr id="326" name="Google Shape;326;p56"/>
          <p:cNvSpPr txBox="1"/>
          <p:nvPr/>
        </p:nvSpPr>
        <p:spPr>
          <a:xfrm>
            <a:off x="477200" y="8155250"/>
            <a:ext cx="6825900" cy="10935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lnSpc>
                <a:spcPct val="100000"/>
              </a:lnSpc>
              <a:spcBef>
                <a:spcPts val="0"/>
              </a:spcBef>
              <a:spcAft>
                <a:spcPts val="0"/>
              </a:spcAft>
              <a:buNone/>
            </a:pPr>
            <a:r>
              <a:rPr b="1" lang="en" sz="1300">
                <a:latin typeface="Inter"/>
                <a:ea typeface="Inter"/>
                <a:cs typeface="Inter"/>
                <a:sym typeface="Inter"/>
              </a:rPr>
              <a:t>One way we might empathize with </a:t>
            </a:r>
            <a:r>
              <a:rPr b="1" lang="en" sz="1300">
                <a:solidFill>
                  <a:srgbClr val="E95C3D"/>
                </a:solidFill>
                <a:latin typeface="Inter"/>
                <a:ea typeface="Inter"/>
                <a:cs typeface="Inter"/>
                <a:sym typeface="Inter"/>
              </a:rPr>
              <a:t>Indigenous Creation Stories</a:t>
            </a:r>
            <a:r>
              <a:rPr lang="en" sz="1300">
                <a:latin typeface="Inter"/>
                <a:ea typeface="Inter"/>
                <a:cs typeface="Inter"/>
                <a:sym typeface="Inter"/>
              </a:rPr>
              <a:t> is by: </a:t>
            </a:r>
            <a:r>
              <a:rPr b="1" lang="en" sz="1300">
                <a:solidFill>
                  <a:srgbClr val="E95C3D"/>
                </a:solidFill>
                <a:latin typeface="Inter"/>
                <a:ea typeface="Inter"/>
                <a:cs typeface="Inter"/>
                <a:sym typeface="Inter"/>
              </a:rPr>
              <a:t>engaging with the cultural context and values of the people of past. Actively listening to the perspectives of the communities will help understand diverse worldviews and recognize their significance in shaping identity and preserving traditions.</a:t>
            </a:r>
            <a:endParaRPr b="1" sz="1300">
              <a:solidFill>
                <a:srgbClr val="E95C3D"/>
              </a:solidFill>
              <a:latin typeface="Inter"/>
              <a:ea typeface="Inter"/>
              <a:cs typeface="Inter"/>
              <a:sym typeface="Inter"/>
            </a:endParaRPr>
          </a:p>
        </p:txBody>
      </p:sp>
      <p:cxnSp>
        <p:nvCxnSpPr>
          <p:cNvPr id="327" name="Google Shape;327;p56"/>
          <p:cNvCxnSpPr>
            <a:stCxn id="322" idx="2"/>
            <a:endCxn id="318" idx="0"/>
          </p:cNvCxnSpPr>
          <p:nvPr/>
        </p:nvCxnSpPr>
        <p:spPr>
          <a:xfrm flipH="1">
            <a:off x="1449825" y="3753950"/>
            <a:ext cx="2395800" cy="374100"/>
          </a:xfrm>
          <a:prstGeom prst="straightConnector1">
            <a:avLst/>
          </a:prstGeom>
          <a:noFill/>
          <a:ln cap="flat" cmpd="sng" w="9525">
            <a:solidFill>
              <a:srgbClr val="595959"/>
            </a:solidFill>
            <a:prstDash val="solid"/>
            <a:round/>
            <a:headEnd len="med" w="med" type="none"/>
            <a:tailEnd len="med" w="med" type="triangle"/>
          </a:ln>
        </p:spPr>
      </p:cxnSp>
      <p:cxnSp>
        <p:nvCxnSpPr>
          <p:cNvPr id="328" name="Google Shape;328;p56"/>
          <p:cNvCxnSpPr>
            <a:stCxn id="322" idx="2"/>
            <a:endCxn id="324" idx="0"/>
          </p:cNvCxnSpPr>
          <p:nvPr/>
        </p:nvCxnSpPr>
        <p:spPr>
          <a:xfrm>
            <a:off x="3845625" y="3753950"/>
            <a:ext cx="2476800" cy="374100"/>
          </a:xfrm>
          <a:prstGeom prst="straightConnector1">
            <a:avLst/>
          </a:prstGeom>
          <a:noFill/>
          <a:ln cap="flat" cmpd="sng" w="9525">
            <a:solidFill>
              <a:srgbClr val="595959"/>
            </a:solidFill>
            <a:prstDash val="solid"/>
            <a:round/>
            <a:headEnd len="med" w="med" type="none"/>
            <a:tailEnd len="med" w="med" type="triangle"/>
          </a:ln>
        </p:spPr>
      </p:cxnSp>
      <p:cxnSp>
        <p:nvCxnSpPr>
          <p:cNvPr id="329" name="Google Shape;329;p56"/>
          <p:cNvCxnSpPr>
            <a:stCxn id="322" idx="2"/>
            <a:endCxn id="323" idx="0"/>
          </p:cNvCxnSpPr>
          <p:nvPr/>
        </p:nvCxnSpPr>
        <p:spPr>
          <a:xfrm>
            <a:off x="3845625" y="3753950"/>
            <a:ext cx="0" cy="374100"/>
          </a:xfrm>
          <a:prstGeom prst="straightConnector1">
            <a:avLst/>
          </a:prstGeom>
          <a:noFill/>
          <a:ln cap="flat" cmpd="sng" w="9525">
            <a:solidFill>
              <a:srgbClr val="595959"/>
            </a:solidFill>
            <a:prstDash val="solid"/>
            <a:round/>
            <a:headEnd len="med" w="med" type="none"/>
            <a:tailEnd len="med" w="med" type="triangle"/>
          </a:ln>
        </p:spPr>
      </p:cxnSp>
      <p:pic>
        <p:nvPicPr>
          <p:cNvPr id="330" name="Google Shape;330;p56"/>
          <p:cNvPicPr preferRelativeResize="0"/>
          <p:nvPr/>
        </p:nvPicPr>
        <p:blipFill>
          <a:blip r:embed="rId5">
            <a:alphaModFix/>
          </a:blip>
          <a:stretch>
            <a:fillRect/>
          </a:stretch>
        </p:blipFill>
        <p:spPr>
          <a:xfrm>
            <a:off x="381550" y="1877425"/>
            <a:ext cx="822875" cy="82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