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10287000" cx="18288000"/>
  <p:notesSz cx="6858000" cy="9144000"/>
  <p:embeddedFontLst>
    <p:embeddedFont>
      <p:font typeface="Halant"/>
      <p:bold r:id="rId11"/>
    </p:embeddedFont>
    <p:embeddedFont>
      <p:font typeface="Inter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alant-bold.fntdata"/><Relationship Id="rId10" Type="http://schemas.openxmlformats.org/officeDocument/2006/relationships/slide" Target="slides/slide5.xml"/><Relationship Id="rId13" Type="http://schemas.openxmlformats.org/officeDocument/2006/relationships/font" Target="fonts/Inter-bold.fntdata"/><Relationship Id="rId12" Type="http://schemas.openxmlformats.org/officeDocument/2006/relationships/font" Target="fonts/Inter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Inter-boldItalic.fntdata"/><Relationship Id="rId14" Type="http://schemas.openxmlformats.org/officeDocument/2006/relationships/font" Target="fonts/Inter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7887a6bb3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27887a6bb36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72dffe210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372dffe2107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72dffe2107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g372dffe2107_0_1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72dffe2107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g372dffe2107_0_18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8.png"/><Relationship Id="rId6" Type="http://schemas.openxmlformats.org/officeDocument/2006/relationships/image" Target="../media/image12.png"/><Relationship Id="rId7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3"/>
          <p:cNvGrpSpPr/>
          <p:nvPr/>
        </p:nvGrpSpPr>
        <p:grpSpPr>
          <a:xfrm>
            <a:off x="-31071" y="-180826"/>
            <a:ext cx="4239084" cy="10467826"/>
            <a:chOff x="0" y="-241102"/>
            <a:chExt cx="5652112" cy="13957102"/>
          </a:xfrm>
        </p:grpSpPr>
        <p:grpSp>
          <p:nvGrpSpPr>
            <p:cNvPr id="85" name="Google Shape;85;p13"/>
            <p:cNvGrpSpPr/>
            <p:nvPr/>
          </p:nvGrpSpPr>
          <p:grpSpPr>
            <a:xfrm>
              <a:off x="2826056" y="-241102"/>
              <a:ext cx="2826056" cy="13957102"/>
              <a:chOff x="0" y="-47625"/>
              <a:chExt cx="558233" cy="2756958"/>
            </a:xfrm>
          </p:grpSpPr>
          <p:sp>
            <p:nvSpPr>
              <p:cNvPr id="86" name="Google Shape;86;p13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87" name="Google Shape;87;p13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8" name="Google Shape;88;p13"/>
            <p:cNvGrpSpPr/>
            <p:nvPr/>
          </p:nvGrpSpPr>
          <p:grpSpPr>
            <a:xfrm>
              <a:off x="1413028" y="-241102"/>
              <a:ext cx="2826056" cy="13957102"/>
              <a:chOff x="0" y="-47625"/>
              <a:chExt cx="558233" cy="2756958"/>
            </a:xfrm>
          </p:grpSpPr>
          <p:sp>
            <p:nvSpPr>
              <p:cNvPr id="89" name="Google Shape;89;p13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90" name="Google Shape;90;p13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1" name="Google Shape;91;p13"/>
            <p:cNvGrpSpPr/>
            <p:nvPr/>
          </p:nvGrpSpPr>
          <p:grpSpPr>
            <a:xfrm>
              <a:off x="0" y="-241102"/>
              <a:ext cx="2826056" cy="13957102"/>
              <a:chOff x="0" y="-47625"/>
              <a:chExt cx="558233" cy="2756958"/>
            </a:xfrm>
          </p:grpSpPr>
          <p:sp>
            <p:nvSpPr>
              <p:cNvPr id="92" name="Google Shape;92;p13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93" name="Google Shape;93;p13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94" name="Google Shape;94;p13"/>
          <p:cNvSpPr txBox="1"/>
          <p:nvPr/>
        </p:nvSpPr>
        <p:spPr>
          <a:xfrm>
            <a:off x="4353388" y="2548891"/>
            <a:ext cx="14079900" cy="34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WAYS OF </a:t>
            </a:r>
            <a:endParaRPr b="1" sz="110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KNOWING</a:t>
            </a:r>
            <a:endParaRPr sz="100"/>
          </a:p>
        </p:txBody>
      </p:sp>
      <p:sp>
        <p:nvSpPr>
          <p:cNvPr id="95" name="Google Shape;95;p13"/>
          <p:cNvSpPr/>
          <p:nvPr/>
        </p:nvSpPr>
        <p:spPr>
          <a:xfrm>
            <a:off x="12646898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6" name="Google Shape;96;p13"/>
          <p:cNvSpPr txBox="1"/>
          <p:nvPr/>
        </p:nvSpPr>
        <p:spPr>
          <a:xfrm>
            <a:off x="4633952" y="6043996"/>
            <a:ext cx="12625200" cy="26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2: Origin Stories and Ways of Knowing</a:t>
            </a:r>
            <a:endParaRPr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735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7" name="Google Shape;97;p13"/>
          <p:cNvSpPr/>
          <p:nvPr/>
        </p:nvSpPr>
        <p:spPr>
          <a:xfrm>
            <a:off x="11118095" y="925830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8" name="Google Shape;98;p13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/>
          </a:p>
        </p:txBody>
      </p:sp>
      <p:cxnSp>
        <p:nvCxnSpPr>
          <p:cNvPr id="99" name="Google Shape;99;p13"/>
          <p:cNvCxnSpPr/>
          <p:nvPr/>
        </p:nvCxnSpPr>
        <p:spPr>
          <a:xfrm flipH="1" rot="10800000">
            <a:off x="653933" y="-2969"/>
            <a:ext cx="3600" cy="28959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0" name="Google Shape;100;p13"/>
          <p:cNvCxnSpPr/>
          <p:nvPr/>
        </p:nvCxnSpPr>
        <p:spPr>
          <a:xfrm rot="10800000">
            <a:off x="643893" y="72892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4"/>
          <p:cNvSpPr txBox="1"/>
          <p:nvPr/>
        </p:nvSpPr>
        <p:spPr>
          <a:xfrm>
            <a:off x="1791340" y="3962780"/>
            <a:ext cx="147054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5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How do we know what we know—and why does that matter across cultures and communities?</a:t>
            </a:r>
            <a:endParaRPr i="1" sz="5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" name="Google Shape;106;p14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7" name="Google Shape;107;p14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08" name="Google Shape;108;p1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09" name="Google Shape;109;p1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10" name="Google Shape;110;p1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1" name="Google Shape;111;p14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112" name="Google Shape;112;p1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3" name="Google Shape;113;p1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14" name="Google Shape;114;p14"/>
          <p:cNvSpPr txBox="1"/>
          <p:nvPr/>
        </p:nvSpPr>
        <p:spPr>
          <a:xfrm>
            <a:off x="2553980" y="19431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/>
          </a:p>
        </p:txBody>
      </p:sp>
      <p:grpSp>
        <p:nvGrpSpPr>
          <p:cNvPr id="115" name="Google Shape;115;p14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16" name="Google Shape;116;p14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17" name="Google Shape;117;p14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" name="Google Shape;118;p14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9" name="Google Shape;119;p14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20" name="Google Shape;120;p14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oogle Shape;125;p15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26" name="Google Shape;126;p15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27" name="Google Shape;127;p15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" name="Google Shape;128;p15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9" name="Google Shape;129;p15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/>
            </a:p>
          </p:txBody>
        </p:sp>
      </p:grpSp>
      <p:sp>
        <p:nvSpPr>
          <p:cNvPr id="130" name="Google Shape;130;p15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1" name="Google Shape;131;p15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32" name="Google Shape;132;p15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33" name="Google Shape;133;p15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34" name="Google Shape;134;p15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35" name="Google Shape;135;p15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136" name="Google Shape;136;p15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7" name="Google Shape;137;p15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38" name="Google Shape;138;p15"/>
          <p:cNvSpPr txBox="1"/>
          <p:nvPr/>
        </p:nvSpPr>
        <p:spPr>
          <a:xfrm>
            <a:off x="1184499" y="227425"/>
            <a:ext cx="155244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8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WAY OF KNOWING</a:t>
            </a:r>
            <a:endParaRPr sz="100"/>
          </a:p>
        </p:txBody>
      </p:sp>
      <p:sp>
        <p:nvSpPr>
          <p:cNvPr id="139" name="Google Shape;139;p15"/>
          <p:cNvSpPr/>
          <p:nvPr/>
        </p:nvSpPr>
        <p:spPr>
          <a:xfrm>
            <a:off x="523825" y="3301850"/>
            <a:ext cx="3850200" cy="987000"/>
          </a:xfrm>
          <a:prstGeom prst="roundRect">
            <a:avLst>
              <a:gd fmla="val 16667" name="adj"/>
            </a:avLst>
          </a:prstGeom>
          <a:solidFill>
            <a:srgbClr val="38E0A3"/>
          </a:solidFill>
          <a:ln cap="flat" cmpd="sng" w="245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8550" lIns="78550" spcFirstLastPara="1" rIns="78550" wrap="square" tIns="785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3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15"/>
          <p:cNvSpPr txBox="1"/>
          <p:nvPr/>
        </p:nvSpPr>
        <p:spPr>
          <a:xfrm>
            <a:off x="1011092" y="3539071"/>
            <a:ext cx="2876100" cy="516000"/>
          </a:xfrm>
          <a:prstGeom prst="rect">
            <a:avLst/>
          </a:prstGeom>
          <a:solidFill>
            <a:srgbClr val="38E0A3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51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Oral Tradition</a:t>
            </a:r>
            <a:endParaRPr sz="3351">
              <a:solidFill>
                <a:schemeClr val="dk1"/>
              </a:solidFill>
            </a:endParaRPr>
          </a:p>
        </p:txBody>
      </p:sp>
      <p:sp>
        <p:nvSpPr>
          <p:cNvPr id="141" name="Google Shape;141;p15"/>
          <p:cNvSpPr txBox="1"/>
          <p:nvPr/>
        </p:nvSpPr>
        <p:spPr>
          <a:xfrm>
            <a:off x="1421950" y="1420800"/>
            <a:ext cx="15049500" cy="156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 “Way of Knowing” is how people understand the world and gain knowledge. </a:t>
            </a:r>
            <a:endParaRPr i="1" sz="3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It can be shaped by culture, experience, science, spirituality, and more.</a:t>
            </a:r>
            <a:endParaRPr i="1" sz="3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2" name="Google Shape;142;p15"/>
          <p:cNvSpPr txBox="1"/>
          <p:nvPr/>
        </p:nvSpPr>
        <p:spPr>
          <a:xfrm>
            <a:off x="6725400" y="2573363"/>
            <a:ext cx="4837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 u="sng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TYPES</a:t>
            </a:r>
            <a:endParaRPr sz="4000" u="sng"/>
          </a:p>
        </p:txBody>
      </p:sp>
      <p:sp>
        <p:nvSpPr>
          <p:cNvPr id="143" name="Google Shape;143;p15"/>
          <p:cNvSpPr/>
          <p:nvPr/>
        </p:nvSpPr>
        <p:spPr>
          <a:xfrm>
            <a:off x="523825" y="4548497"/>
            <a:ext cx="3850200" cy="987000"/>
          </a:xfrm>
          <a:prstGeom prst="roundRect">
            <a:avLst>
              <a:gd fmla="val 16667" name="adj"/>
            </a:avLst>
          </a:prstGeom>
          <a:solidFill>
            <a:srgbClr val="6484F3"/>
          </a:solidFill>
          <a:ln cap="flat" cmpd="sng" w="245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8550" lIns="78550" spcFirstLastPara="1" rIns="78550" wrap="square" tIns="785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44">
                <a:latin typeface="Halant"/>
                <a:ea typeface="Halant"/>
                <a:cs typeface="Halant"/>
                <a:sym typeface="Halant"/>
              </a:rPr>
              <a:t>Scientific Method</a:t>
            </a:r>
            <a:endParaRPr b="1" sz="3344"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144" name="Google Shape;144;p15"/>
          <p:cNvSpPr/>
          <p:nvPr/>
        </p:nvSpPr>
        <p:spPr>
          <a:xfrm>
            <a:off x="523825" y="5795144"/>
            <a:ext cx="3850200" cy="987000"/>
          </a:xfrm>
          <a:prstGeom prst="roundRect">
            <a:avLst>
              <a:gd fmla="val 16667" name="adj"/>
            </a:avLst>
          </a:prstGeom>
          <a:solidFill>
            <a:srgbClr val="E95C3D"/>
          </a:solidFill>
          <a:ln cap="flat" cmpd="sng" w="245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8550" lIns="78550" spcFirstLastPara="1" rIns="78550" wrap="square" tIns="785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44">
                <a:latin typeface="Halant"/>
                <a:ea typeface="Halant"/>
                <a:cs typeface="Halant"/>
                <a:sym typeface="Halant"/>
              </a:rPr>
              <a:t>Spiritual Insight</a:t>
            </a:r>
            <a:endParaRPr b="1" sz="3344"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145" name="Google Shape;145;p15"/>
          <p:cNvSpPr txBox="1"/>
          <p:nvPr/>
        </p:nvSpPr>
        <p:spPr>
          <a:xfrm>
            <a:off x="4572000" y="3328313"/>
            <a:ext cx="74766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Spoken stories passed down through generations, such as Indigenous Creation Stories.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" name="Google Shape;146;p15"/>
          <p:cNvSpPr txBox="1"/>
          <p:nvPr/>
        </p:nvSpPr>
        <p:spPr>
          <a:xfrm>
            <a:off x="4572000" y="4472925"/>
            <a:ext cx="7990800" cy="12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process of observing a phenomenon or a problem, forming a hypothesis, testing the hypothesis, and drawing conclusions based on data.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7" name="Google Shape;147;p15"/>
          <p:cNvSpPr txBox="1"/>
          <p:nvPr/>
        </p:nvSpPr>
        <p:spPr>
          <a:xfrm>
            <a:off x="4572000" y="5819888"/>
            <a:ext cx="8258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ability to understand deeper truths and realities based on faith, ritual, or divide revelation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8" name="Google Shape;148;p15"/>
          <p:cNvSpPr/>
          <p:nvPr/>
        </p:nvSpPr>
        <p:spPr>
          <a:xfrm>
            <a:off x="523825" y="6921210"/>
            <a:ext cx="3850200" cy="987000"/>
          </a:xfrm>
          <a:prstGeom prst="roundRect">
            <a:avLst>
              <a:gd fmla="val 16667" name="adj"/>
            </a:avLst>
          </a:prstGeom>
          <a:solidFill>
            <a:srgbClr val="F1AF4B"/>
          </a:solidFill>
          <a:ln cap="flat" cmpd="sng" w="245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8550" lIns="78550" spcFirstLastPara="1" rIns="78550" wrap="square" tIns="785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52">
                <a:latin typeface="Halant"/>
                <a:ea typeface="Halant"/>
                <a:cs typeface="Halant"/>
                <a:sym typeface="Halant"/>
              </a:rPr>
              <a:t>Artistic Expression</a:t>
            </a:r>
            <a:endParaRPr b="1" sz="3252"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149" name="Google Shape;149;p15"/>
          <p:cNvSpPr txBox="1"/>
          <p:nvPr/>
        </p:nvSpPr>
        <p:spPr>
          <a:xfrm>
            <a:off x="4572000" y="6945963"/>
            <a:ext cx="8258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process of communicating ideas, emotions, and perspectives through creative mediums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0" name="Google Shape;150;p15"/>
          <p:cNvSpPr/>
          <p:nvPr/>
        </p:nvSpPr>
        <p:spPr>
          <a:xfrm>
            <a:off x="523848" y="8047276"/>
            <a:ext cx="3850200" cy="987000"/>
          </a:xfrm>
          <a:prstGeom prst="roundRect">
            <a:avLst>
              <a:gd fmla="val 16667" name="adj"/>
            </a:avLst>
          </a:prstGeom>
          <a:solidFill>
            <a:srgbClr val="D9D9D9"/>
          </a:solidFill>
          <a:ln cap="flat" cmpd="sng" w="245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8550" lIns="78550" spcFirstLastPara="1" rIns="78550" wrap="square" tIns="785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52">
                <a:latin typeface="Halant"/>
                <a:ea typeface="Halant"/>
                <a:cs typeface="Halant"/>
                <a:sym typeface="Halant"/>
              </a:rPr>
              <a:t>Ancestral Memory</a:t>
            </a:r>
            <a:endParaRPr b="1" sz="3252"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151" name="Google Shape;151;p15"/>
          <p:cNvSpPr txBox="1"/>
          <p:nvPr/>
        </p:nvSpPr>
        <p:spPr>
          <a:xfrm>
            <a:off x="4510300" y="8072025"/>
            <a:ext cx="77589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concept that experiences and even traumas of ancestors can be passed down to their descendants </a:t>
            </a:r>
            <a:endParaRPr sz="2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2" name="Google Shape;152;p15"/>
          <p:cNvSpPr txBox="1"/>
          <p:nvPr/>
        </p:nvSpPr>
        <p:spPr>
          <a:xfrm>
            <a:off x="12424100" y="3355013"/>
            <a:ext cx="5360400" cy="884100"/>
          </a:xfrm>
          <a:prstGeom prst="rect">
            <a:avLst/>
          </a:prstGeom>
          <a:noFill/>
          <a:ln cap="flat" cmpd="sng" w="38100">
            <a:solidFill>
              <a:srgbClr val="38E0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Ex:</a:t>
            </a: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Indigenous creation stories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3" name="Google Shape;153;p15"/>
          <p:cNvSpPr txBox="1"/>
          <p:nvPr/>
        </p:nvSpPr>
        <p:spPr>
          <a:xfrm>
            <a:off x="12424100" y="4587450"/>
            <a:ext cx="5360400" cy="884100"/>
          </a:xfrm>
          <a:prstGeom prst="rect">
            <a:avLst/>
          </a:prstGeom>
          <a:noFill/>
          <a:ln cap="flat" cmpd="sng" w="38100">
            <a:solidFill>
              <a:srgbClr val="6484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Ex:</a:t>
            </a: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Climate change research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4" name="Google Shape;154;p15"/>
          <p:cNvSpPr txBox="1"/>
          <p:nvPr/>
        </p:nvSpPr>
        <p:spPr>
          <a:xfrm>
            <a:off x="12424100" y="5766713"/>
            <a:ext cx="5360400" cy="884100"/>
          </a:xfrm>
          <a:prstGeom prst="rect">
            <a:avLst/>
          </a:prstGeom>
          <a:noFill/>
          <a:ln cap="flat" cmpd="sng" w="38100">
            <a:solidFill>
              <a:srgbClr val="E95C3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Ex:</a:t>
            </a: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Sacred texts, prayer, ceremony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5" name="Google Shape;155;p15"/>
          <p:cNvSpPr txBox="1"/>
          <p:nvPr/>
        </p:nvSpPr>
        <p:spPr>
          <a:xfrm>
            <a:off x="12424100" y="7037300"/>
            <a:ext cx="5360400" cy="884100"/>
          </a:xfrm>
          <a:prstGeom prst="rect">
            <a:avLst/>
          </a:prstGeom>
          <a:noFill/>
          <a:ln cap="flat" cmpd="sng" w="38100">
            <a:solidFill>
              <a:srgbClr val="F1AF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Ex:</a:t>
            </a: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Murals, music, and dance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6" name="Google Shape;156;p15"/>
          <p:cNvSpPr txBox="1"/>
          <p:nvPr/>
        </p:nvSpPr>
        <p:spPr>
          <a:xfrm>
            <a:off x="12424100" y="8201300"/>
            <a:ext cx="5360400" cy="884100"/>
          </a:xfrm>
          <a:prstGeom prst="rect">
            <a:avLst/>
          </a:prstGeom>
          <a:noFill/>
          <a:ln cap="flat" cmpd="sng" w="3810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Ex:</a:t>
            </a: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Recipes, Sayings, Migration routes, Skills/Trades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Google Shape;161;p16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62" name="Google Shape;162;p1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63" name="Google Shape;163;p1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4" name="Google Shape;164;p1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5" name="Google Shape;165;p16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/>
            </a:p>
          </p:txBody>
        </p:sp>
      </p:grpSp>
      <p:sp>
        <p:nvSpPr>
          <p:cNvPr id="166" name="Google Shape;166;p16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7" name="Google Shape;167;p16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68" name="Google Shape;168;p1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69" name="Google Shape;169;p1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70" name="Google Shape;170;p1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1" name="Google Shape;171;p16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172" name="Google Shape;172;p1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3" name="Google Shape;173;p1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74" name="Google Shape;174;p16"/>
          <p:cNvSpPr txBox="1"/>
          <p:nvPr/>
        </p:nvSpPr>
        <p:spPr>
          <a:xfrm>
            <a:off x="1257799" y="377200"/>
            <a:ext cx="155244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8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TYPES OF MEDIUMS</a:t>
            </a:r>
            <a:endParaRPr sz="100"/>
          </a:p>
        </p:txBody>
      </p:sp>
      <p:cxnSp>
        <p:nvCxnSpPr>
          <p:cNvPr id="175" name="Google Shape;175;p16"/>
          <p:cNvCxnSpPr>
            <a:stCxn id="174" idx="2"/>
          </p:cNvCxnSpPr>
          <p:nvPr/>
        </p:nvCxnSpPr>
        <p:spPr>
          <a:xfrm>
            <a:off x="9019999" y="1439200"/>
            <a:ext cx="7800" cy="6869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6" name="Google Shape;176;p16"/>
          <p:cNvCxnSpPr/>
          <p:nvPr/>
        </p:nvCxnSpPr>
        <p:spPr>
          <a:xfrm rot="10800000">
            <a:off x="2050250" y="5255375"/>
            <a:ext cx="144678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7" name="Google Shape;177;p16"/>
          <p:cNvSpPr txBox="1"/>
          <p:nvPr/>
        </p:nvSpPr>
        <p:spPr>
          <a:xfrm>
            <a:off x="924342" y="1526771"/>
            <a:ext cx="2876100" cy="516000"/>
          </a:xfrm>
          <a:prstGeom prst="rect">
            <a:avLst/>
          </a:prstGeom>
          <a:solidFill>
            <a:srgbClr val="38E0A3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51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Visual</a:t>
            </a:r>
            <a:endParaRPr sz="3351">
              <a:solidFill>
                <a:schemeClr val="dk1"/>
              </a:solidFill>
            </a:endParaRPr>
          </a:p>
        </p:txBody>
      </p:sp>
      <p:sp>
        <p:nvSpPr>
          <p:cNvPr id="178" name="Google Shape;178;p16"/>
          <p:cNvSpPr txBox="1"/>
          <p:nvPr/>
        </p:nvSpPr>
        <p:spPr>
          <a:xfrm>
            <a:off x="13133192" y="1526771"/>
            <a:ext cx="2876100" cy="516000"/>
          </a:xfrm>
          <a:prstGeom prst="rect">
            <a:avLst/>
          </a:prstGeom>
          <a:solidFill>
            <a:srgbClr val="6484F3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51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Written</a:t>
            </a:r>
            <a:endParaRPr sz="3351">
              <a:solidFill>
                <a:schemeClr val="dk1"/>
              </a:solidFill>
            </a:endParaRPr>
          </a:p>
        </p:txBody>
      </p:sp>
      <p:sp>
        <p:nvSpPr>
          <p:cNvPr id="179" name="Google Shape;179;p16"/>
          <p:cNvSpPr txBox="1"/>
          <p:nvPr/>
        </p:nvSpPr>
        <p:spPr>
          <a:xfrm>
            <a:off x="924342" y="5509221"/>
            <a:ext cx="2876100" cy="516000"/>
          </a:xfrm>
          <a:prstGeom prst="rect">
            <a:avLst/>
          </a:prstGeom>
          <a:solidFill>
            <a:srgbClr val="E95C3D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51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Oral</a:t>
            </a:r>
            <a:endParaRPr sz="3351">
              <a:solidFill>
                <a:schemeClr val="dk1"/>
              </a:solidFill>
            </a:endParaRPr>
          </a:p>
        </p:txBody>
      </p:sp>
      <p:sp>
        <p:nvSpPr>
          <p:cNvPr id="180" name="Google Shape;180;p16"/>
          <p:cNvSpPr txBox="1"/>
          <p:nvPr/>
        </p:nvSpPr>
        <p:spPr>
          <a:xfrm>
            <a:off x="13133200" y="5418750"/>
            <a:ext cx="4288500" cy="516000"/>
          </a:xfrm>
          <a:prstGeom prst="rect">
            <a:avLst/>
          </a:prstGeom>
          <a:solidFill>
            <a:srgbClr val="F1AF4B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51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Performance-based</a:t>
            </a:r>
            <a:endParaRPr sz="3351">
              <a:solidFill>
                <a:schemeClr val="dk1"/>
              </a:solidFill>
            </a:endParaRPr>
          </a:p>
        </p:txBody>
      </p:sp>
      <p:sp>
        <p:nvSpPr>
          <p:cNvPr id="181" name="Google Shape;181;p16"/>
          <p:cNvSpPr txBox="1"/>
          <p:nvPr/>
        </p:nvSpPr>
        <p:spPr>
          <a:xfrm>
            <a:off x="940850" y="2139213"/>
            <a:ext cx="2843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Char char="●"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Murals 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Char char="●"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Pottery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Char char="●"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Cave Paintings 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Char char="●"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Tattoo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2" name="Google Shape;182;p16"/>
          <p:cNvSpPr txBox="1"/>
          <p:nvPr/>
        </p:nvSpPr>
        <p:spPr>
          <a:xfrm>
            <a:off x="940850" y="6119138"/>
            <a:ext cx="2843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Char char="●"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Speeches 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Char char="●"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Storytelling 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Char char="●"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Songs and Chants 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Char char="●"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Interviews and Testimony 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3" name="Google Shape;183;p16"/>
          <p:cNvSpPr txBox="1"/>
          <p:nvPr/>
        </p:nvSpPr>
        <p:spPr>
          <a:xfrm>
            <a:off x="13133200" y="2129288"/>
            <a:ext cx="2843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Char char="●"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Sacred Text 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Char char="●"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Memoirs 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Char char="●"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Historic Letters 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Char char="●"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Poetry 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4" name="Google Shape;184;p16"/>
          <p:cNvSpPr txBox="1"/>
          <p:nvPr/>
        </p:nvSpPr>
        <p:spPr>
          <a:xfrm>
            <a:off x="13149700" y="6025213"/>
            <a:ext cx="2843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Char char="●"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Dance 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Char char="●"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Theater 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Char char="●"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Rituals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Char char="●"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Ceremonies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85" name="Google Shape;18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37548" y="1526775"/>
            <a:ext cx="3682000" cy="276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642450" y="1439201"/>
            <a:ext cx="3008698" cy="29804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16"/>
          <p:cNvSpPr txBox="1"/>
          <p:nvPr/>
        </p:nvSpPr>
        <p:spPr>
          <a:xfrm>
            <a:off x="9446850" y="4441498"/>
            <a:ext cx="3267300" cy="74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 Sephardic Torah scroll, 2020. 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8" name="Google Shape;188;p16"/>
          <p:cNvSpPr txBox="1"/>
          <p:nvPr/>
        </p:nvSpPr>
        <p:spPr>
          <a:xfrm>
            <a:off x="4872250" y="4248300"/>
            <a:ext cx="36819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Diego Rivera,</a:t>
            </a:r>
            <a:r>
              <a:rPr i="1"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“From the Conquest to 1930,” 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History of Mexico murals, 1929–30.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89" name="Google Shape;189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37555" y="5520251"/>
            <a:ext cx="3754795" cy="2477774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16"/>
          <p:cNvSpPr txBox="1"/>
          <p:nvPr/>
        </p:nvSpPr>
        <p:spPr>
          <a:xfrm>
            <a:off x="4837550" y="8104450"/>
            <a:ext cx="36819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Dr. Martin Luther King, Jr. </a:t>
            </a:r>
            <a:r>
              <a:rPr i="1"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"I Have a Dream"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speech at the 1963 March on Washington.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91" name="Google Shape;191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353650" y="5520250"/>
            <a:ext cx="3530525" cy="2477774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16"/>
          <p:cNvSpPr txBox="1"/>
          <p:nvPr/>
        </p:nvSpPr>
        <p:spPr>
          <a:xfrm>
            <a:off x="9247800" y="8104450"/>
            <a:ext cx="36819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Children of Uganda, 2009.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7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98" name="Google Shape;198;p17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99" name="Google Shape;199;p1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00" name="Google Shape;200;p1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" name="Google Shape;201;p1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2" name="Google Shape;202;p17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/>
            </a:p>
          </p:txBody>
        </p:sp>
      </p:grpSp>
      <p:sp>
        <p:nvSpPr>
          <p:cNvPr id="203" name="Google Shape;203;p17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4" name="Google Shape;204;p17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05" name="Google Shape;205;p1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06" name="Google Shape;206;p1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07" name="Google Shape;207;p1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8" name="Google Shape;208;p17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209" name="Google Shape;209;p1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0" name="Google Shape;210;p1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11" name="Google Shape;211;p17"/>
          <p:cNvSpPr txBox="1"/>
          <p:nvPr/>
        </p:nvSpPr>
        <p:spPr>
          <a:xfrm>
            <a:off x="931400" y="2589225"/>
            <a:ext cx="9245100" cy="6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Task: </a:t>
            </a:r>
            <a:r>
              <a:rPr lang="en-US" sz="3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You will work with a group to explore various examples of “Ways of Knowing” in a webquest. As you visit the assigned link on pages 2-6, answer the questions that follow.</a:t>
            </a:r>
            <a:endParaRPr sz="39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3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Then, you will present the information to the class. Consider using the same medium as the one you studied to present the information.</a:t>
            </a:r>
            <a:endParaRPr sz="39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2" name="Google Shape;212;p17"/>
          <p:cNvSpPr txBox="1"/>
          <p:nvPr/>
        </p:nvSpPr>
        <p:spPr>
          <a:xfrm>
            <a:off x="1028700" y="941950"/>
            <a:ext cx="162306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WEBQUEST ACTIVITY</a:t>
            </a:r>
            <a:endParaRPr b="1" sz="69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213" name="Google Shape;213;p17" title="LA ES_ U2L3 Printed Student Material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35726" y="2154300"/>
            <a:ext cx="5005701" cy="647795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