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Lst>
  <p:sldSz cy="10287000" cx="18288000"/>
  <p:notesSz cx="6858000" cy="9144000"/>
  <p:embeddedFontLst>
    <p:embeddedFont>
      <p:font typeface="Halant"/>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18"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edc1e8ce3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2edc1e8ce3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816337f40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2816337f403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72e6dbaa8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372e6dbaa82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72e6dbaa8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372e6dbaa8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5.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hyperlink" Target="http://www.youtube.com/watch?v=D53yGnJwjT0" TargetMode="External"/><Relationship Id="rId5" Type="http://schemas.openxmlformats.org/officeDocument/2006/relationships/image" Target="../media/image14.jpg"/><Relationship Id="rId6"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grpSp>
        <p:nvGrpSpPr>
          <p:cNvPr id="159" name="Google Shape;159;p25"/>
          <p:cNvGrpSpPr/>
          <p:nvPr/>
        </p:nvGrpSpPr>
        <p:grpSpPr>
          <a:xfrm>
            <a:off x="-31071" y="-180826"/>
            <a:ext cx="4239084" cy="10467826"/>
            <a:chOff x="0" y="-241102"/>
            <a:chExt cx="5652112" cy="13957102"/>
          </a:xfrm>
        </p:grpSpPr>
        <p:grpSp>
          <p:nvGrpSpPr>
            <p:cNvPr id="160" name="Google Shape;160;p25"/>
            <p:cNvGrpSpPr/>
            <p:nvPr/>
          </p:nvGrpSpPr>
          <p:grpSpPr>
            <a:xfrm>
              <a:off x="2826056" y="-241102"/>
              <a:ext cx="2826056" cy="13957102"/>
              <a:chOff x="0" y="-47625"/>
              <a:chExt cx="558233" cy="2756958"/>
            </a:xfrm>
          </p:grpSpPr>
          <p:sp>
            <p:nvSpPr>
              <p:cNvPr id="161" name="Google Shape;16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2" name="Google Shape;162;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25"/>
            <p:cNvGrpSpPr/>
            <p:nvPr/>
          </p:nvGrpSpPr>
          <p:grpSpPr>
            <a:xfrm>
              <a:off x="1413028" y="-241102"/>
              <a:ext cx="2826056" cy="13957102"/>
              <a:chOff x="0" y="-47625"/>
              <a:chExt cx="558233" cy="2756958"/>
            </a:xfrm>
          </p:grpSpPr>
          <p:sp>
            <p:nvSpPr>
              <p:cNvPr id="164" name="Google Shape;16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65" name="Google Shape;165;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p25"/>
            <p:cNvGrpSpPr/>
            <p:nvPr/>
          </p:nvGrpSpPr>
          <p:grpSpPr>
            <a:xfrm>
              <a:off x="0" y="-241102"/>
              <a:ext cx="2826056" cy="13957102"/>
              <a:chOff x="0" y="-47625"/>
              <a:chExt cx="558233" cy="2756958"/>
            </a:xfrm>
          </p:grpSpPr>
          <p:sp>
            <p:nvSpPr>
              <p:cNvPr id="167" name="Google Shape;16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68" name="Google Shape;168;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69" name="Google Shape;169;p25"/>
          <p:cNvSpPr txBox="1"/>
          <p:nvPr/>
        </p:nvSpPr>
        <p:spPr>
          <a:xfrm>
            <a:off x="4207988" y="3390553"/>
            <a:ext cx="14079900" cy="17616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1799">
                <a:solidFill>
                  <a:srgbClr val="231F20"/>
                </a:solidFill>
                <a:latin typeface="Halant"/>
                <a:ea typeface="Halant"/>
                <a:cs typeface="Halant"/>
                <a:sym typeface="Halant"/>
              </a:rPr>
              <a:t>ORIGIN STORIES</a:t>
            </a:r>
            <a:endParaRPr sz="100"/>
          </a:p>
        </p:txBody>
      </p:sp>
      <p:sp>
        <p:nvSpPr>
          <p:cNvPr id="170" name="Google Shape;170;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5"/>
          <p:cNvSpPr txBox="1"/>
          <p:nvPr/>
        </p:nvSpPr>
        <p:spPr>
          <a:xfrm>
            <a:off x="4481525" y="5203225"/>
            <a:ext cx="13654200" cy="16932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dk1"/>
              </a:buClr>
              <a:buFont typeface="Arial"/>
              <a:buNone/>
            </a:pPr>
            <a:r>
              <a:rPr lang="en-US" sz="5500">
                <a:solidFill>
                  <a:srgbClr val="231F20"/>
                </a:solidFill>
                <a:latin typeface="Inter"/>
                <a:ea typeface="Inter"/>
                <a:cs typeface="Inter"/>
                <a:sym typeface="Inter"/>
              </a:rPr>
              <a:t>Unit 2: Origin Stories and Ways of Knowing</a:t>
            </a:r>
            <a:endParaRPr sz="5500">
              <a:latin typeface="Inter"/>
              <a:ea typeface="Inter"/>
              <a:cs typeface="Inter"/>
              <a:sym typeface="Inter"/>
            </a:endParaRPr>
          </a:p>
        </p:txBody>
      </p:sp>
      <p:sp>
        <p:nvSpPr>
          <p:cNvPr id="172" name="Google Shape;172;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2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4" name="Google Shape;174;p2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75" name="Google Shape;175;p2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6"/>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1200"/>
              </a:spcBef>
              <a:spcAft>
                <a:spcPts val="1200"/>
              </a:spcAft>
              <a:buClr>
                <a:schemeClr val="dk1"/>
              </a:buClr>
              <a:buSzPts val="1100"/>
              <a:buFont typeface="Arial"/>
              <a:buNone/>
            </a:pPr>
            <a:r>
              <a:rPr lang="en-US" sz="5000">
                <a:solidFill>
                  <a:schemeClr val="dk1"/>
                </a:solidFill>
                <a:latin typeface="Inter"/>
                <a:ea typeface="Inter"/>
                <a:cs typeface="Inter"/>
                <a:sym typeface="Inter"/>
              </a:rPr>
              <a:t>What can origin stories tell us about how different cultures understand their place in the world?</a:t>
            </a:r>
            <a:endParaRPr sz="5000">
              <a:solidFill>
                <a:schemeClr val="dk1"/>
              </a:solidFill>
              <a:latin typeface="Inter"/>
              <a:ea typeface="Inter"/>
              <a:cs typeface="Inter"/>
              <a:sym typeface="Inter"/>
            </a:endParaRPr>
          </a:p>
        </p:txBody>
      </p:sp>
      <p:sp>
        <p:nvSpPr>
          <p:cNvPr id="181" name="Google Shape;181;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26"/>
          <p:cNvGrpSpPr/>
          <p:nvPr/>
        </p:nvGrpSpPr>
        <p:grpSpPr>
          <a:xfrm>
            <a:off x="-254016" y="9230009"/>
            <a:ext cx="18796043" cy="937448"/>
            <a:chOff x="204" y="0"/>
            <a:chExt cx="25061391" cy="1249931"/>
          </a:xfrm>
        </p:grpSpPr>
        <p:grpSp>
          <p:nvGrpSpPr>
            <p:cNvPr id="183" name="Google Shape;183;p26"/>
            <p:cNvGrpSpPr/>
            <p:nvPr/>
          </p:nvGrpSpPr>
          <p:grpSpPr>
            <a:xfrm rot="5400000">
              <a:off x="12002369" y="-11663474"/>
              <a:ext cx="1249931" cy="24576878"/>
              <a:chOff x="0" y="-38100"/>
              <a:chExt cx="246900" cy="4854692"/>
            </a:xfrm>
          </p:grpSpPr>
          <p:sp>
            <p:nvSpPr>
              <p:cNvPr id="184" name="Google Shape;18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7" name="Google Shape;18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2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0" name="Google Shape;190;p26"/>
          <p:cNvGrpSpPr/>
          <p:nvPr/>
        </p:nvGrpSpPr>
        <p:grpSpPr>
          <a:xfrm>
            <a:off x="15859155" y="-98041"/>
            <a:ext cx="1562625" cy="1771271"/>
            <a:chOff x="0" y="-130721"/>
            <a:chExt cx="2083500" cy="2361695"/>
          </a:xfrm>
        </p:grpSpPr>
        <p:grpSp>
          <p:nvGrpSpPr>
            <p:cNvPr id="191" name="Google Shape;191;p26"/>
            <p:cNvGrpSpPr/>
            <p:nvPr/>
          </p:nvGrpSpPr>
          <p:grpSpPr>
            <a:xfrm>
              <a:off x="75599" y="-130721"/>
              <a:ext cx="1932614" cy="2361695"/>
              <a:chOff x="0" y="-47625"/>
              <a:chExt cx="704100" cy="860425"/>
            </a:xfrm>
          </p:grpSpPr>
          <p:sp>
            <p:nvSpPr>
              <p:cNvPr id="192" name="Google Shape;19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95" name="Google Shape;195;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7"/>
          <p:cNvSpPr/>
          <p:nvPr/>
        </p:nvSpPr>
        <p:spPr>
          <a:xfrm>
            <a:off x="13139536" y="828560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1" name="Google Shape;201;p27"/>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ORIGIN STORY</a:t>
            </a:r>
            <a:endParaRPr/>
          </a:p>
        </p:txBody>
      </p:sp>
      <p:grpSp>
        <p:nvGrpSpPr>
          <p:cNvPr id="202" name="Google Shape;202;p27"/>
          <p:cNvGrpSpPr/>
          <p:nvPr/>
        </p:nvGrpSpPr>
        <p:grpSpPr>
          <a:xfrm>
            <a:off x="15859155" y="-98041"/>
            <a:ext cx="1562626" cy="1771266"/>
            <a:chOff x="0" y="-130721"/>
            <a:chExt cx="2083500" cy="2361688"/>
          </a:xfrm>
        </p:grpSpPr>
        <p:grpSp>
          <p:nvGrpSpPr>
            <p:cNvPr id="203" name="Google Shape;203;p27"/>
            <p:cNvGrpSpPr/>
            <p:nvPr/>
          </p:nvGrpSpPr>
          <p:grpSpPr>
            <a:xfrm>
              <a:off x="75599" y="-130721"/>
              <a:ext cx="1932284" cy="2361688"/>
              <a:chOff x="0" y="-47625"/>
              <a:chExt cx="703982" cy="860425"/>
            </a:xfrm>
          </p:grpSpPr>
          <p:sp>
            <p:nvSpPr>
              <p:cNvPr id="204" name="Google Shape;204;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6" name="Google Shape;206;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2</a:t>
              </a:r>
              <a:endParaRPr>
                <a:solidFill>
                  <a:schemeClr val="dk1"/>
                </a:solidFill>
              </a:endParaRPr>
            </a:p>
          </p:txBody>
        </p:sp>
      </p:grpSp>
      <p:sp>
        <p:nvSpPr>
          <p:cNvPr id="207" name="Google Shape;207;p27"/>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8" name="Google Shape;208;p27"/>
          <p:cNvSpPr txBox="1"/>
          <p:nvPr/>
        </p:nvSpPr>
        <p:spPr>
          <a:xfrm>
            <a:off x="482050" y="2243950"/>
            <a:ext cx="17055600" cy="6772800"/>
          </a:xfrm>
          <a:prstGeom prst="rect">
            <a:avLst/>
          </a:prstGeom>
          <a:noFill/>
          <a:ln>
            <a:noFill/>
          </a:ln>
        </p:spPr>
        <p:txBody>
          <a:bodyPr anchorCtr="0" anchor="t" bIns="0" lIns="0" spcFirstLastPara="1" rIns="0" wrap="square" tIns="0">
            <a:spAutoFit/>
          </a:bodyPr>
          <a:lstStyle/>
          <a:p>
            <a:pPr indent="0" lvl="0" marL="457200" rtl="0" algn="l">
              <a:spcBef>
                <a:spcPts val="0"/>
              </a:spcBef>
              <a:spcAft>
                <a:spcPts val="0"/>
              </a:spcAft>
              <a:buNone/>
            </a:pPr>
            <a:r>
              <a:rPr lang="en-US" sz="4400">
                <a:solidFill>
                  <a:schemeClr val="dk1"/>
                </a:solidFill>
                <a:latin typeface="Inter"/>
                <a:ea typeface="Inter"/>
                <a:cs typeface="Inter"/>
                <a:sym typeface="Inter"/>
              </a:rPr>
              <a:t>An </a:t>
            </a:r>
            <a:r>
              <a:rPr b="1" lang="en-US" sz="4400">
                <a:solidFill>
                  <a:schemeClr val="dk1"/>
                </a:solidFill>
                <a:latin typeface="Inter"/>
                <a:ea typeface="Inter"/>
                <a:cs typeface="Inter"/>
                <a:sym typeface="Inter"/>
              </a:rPr>
              <a:t>origin story</a:t>
            </a:r>
            <a:r>
              <a:rPr lang="en-US" sz="4400">
                <a:solidFill>
                  <a:schemeClr val="dk1"/>
                </a:solidFill>
                <a:latin typeface="Inter"/>
                <a:ea typeface="Inter"/>
                <a:cs typeface="Inter"/>
                <a:sym typeface="Inter"/>
              </a:rPr>
              <a:t> is a narrative or story that explains how a community, culture, or individual came to be. It delves into the circumstances, events, and motivations that shaped its identity, purpose, and development. Origin stories are often used to build connections, teach values, connect generations, and provide context for future actions</a:t>
            </a:r>
            <a:endParaRPr sz="4400">
              <a:solidFill>
                <a:schemeClr val="dk1"/>
              </a:solidFill>
              <a:latin typeface="Inter"/>
              <a:ea typeface="Inter"/>
              <a:cs typeface="Inter"/>
              <a:sym typeface="Inter"/>
            </a:endParaRPr>
          </a:p>
          <a:p>
            <a:pPr indent="0" lvl="0" marL="457200" rtl="0" algn="l">
              <a:spcBef>
                <a:spcPts val="0"/>
              </a:spcBef>
              <a:spcAft>
                <a:spcPts val="0"/>
              </a:spcAft>
              <a:buNone/>
            </a:pPr>
            <a:r>
              <a:t/>
            </a:r>
            <a:endParaRPr sz="4400">
              <a:solidFill>
                <a:schemeClr val="dk1"/>
              </a:solidFill>
              <a:latin typeface="Inter"/>
              <a:ea typeface="Inter"/>
              <a:cs typeface="Inter"/>
              <a:sym typeface="Inter"/>
            </a:endParaRPr>
          </a:p>
          <a:p>
            <a:pPr indent="0" lvl="0" marL="457200" rtl="0" algn="l">
              <a:spcBef>
                <a:spcPts val="0"/>
              </a:spcBef>
              <a:spcAft>
                <a:spcPts val="0"/>
              </a:spcAft>
              <a:buNone/>
            </a:pPr>
            <a:r>
              <a:rPr lang="en-US" sz="4400">
                <a:solidFill>
                  <a:schemeClr val="dk1"/>
                </a:solidFill>
                <a:latin typeface="Inter"/>
                <a:ea typeface="Inter"/>
                <a:cs typeface="Inter"/>
                <a:sym typeface="Inter"/>
              </a:rPr>
              <a:t>Many stories explain the creation of Earth, sky, water, and life—whether by gods, cosmic forces, or natural phenomena.</a:t>
            </a:r>
            <a:endParaRPr sz="4400">
              <a:solidFill>
                <a:schemeClr val="dk1"/>
              </a:solidFill>
              <a:latin typeface="Inter"/>
              <a:ea typeface="Inter"/>
              <a:cs typeface="Inter"/>
              <a:sym typeface="Inter"/>
            </a:endParaRPr>
          </a:p>
          <a:p>
            <a:pPr indent="0" lvl="0" marL="457200" rtl="0" algn="l">
              <a:spcBef>
                <a:spcPts val="0"/>
              </a:spcBef>
              <a:spcAft>
                <a:spcPts val="0"/>
              </a:spcAft>
              <a:buNone/>
            </a:pPr>
            <a:r>
              <a:t/>
            </a:r>
            <a:endParaRPr sz="4400">
              <a:solidFill>
                <a:schemeClr val="dk1"/>
              </a:solidFill>
              <a:latin typeface="Inter"/>
              <a:ea typeface="Inter"/>
              <a:cs typeface="Inter"/>
              <a:sym typeface="Inter"/>
            </a:endParaRPr>
          </a:p>
        </p:txBody>
      </p:sp>
      <p:grpSp>
        <p:nvGrpSpPr>
          <p:cNvPr id="209" name="Google Shape;209;p27"/>
          <p:cNvGrpSpPr/>
          <p:nvPr/>
        </p:nvGrpSpPr>
        <p:grpSpPr>
          <a:xfrm>
            <a:off x="-254016" y="9230009"/>
            <a:ext cx="18796033" cy="937061"/>
            <a:chOff x="204" y="0"/>
            <a:chExt cx="25061377" cy="1249415"/>
          </a:xfrm>
        </p:grpSpPr>
        <p:grpSp>
          <p:nvGrpSpPr>
            <p:cNvPr id="210" name="Google Shape;210;p27"/>
            <p:cNvGrpSpPr/>
            <p:nvPr/>
          </p:nvGrpSpPr>
          <p:grpSpPr>
            <a:xfrm rot="5400000">
              <a:off x="12002626" y="-11663734"/>
              <a:ext cx="1249415" cy="24576881"/>
              <a:chOff x="0" y="-38100"/>
              <a:chExt cx="246798" cy="4854693"/>
            </a:xfrm>
          </p:grpSpPr>
          <p:sp>
            <p:nvSpPr>
              <p:cNvPr id="211" name="Google Shape;211;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2" name="Google Shape;212;p2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3" name="Google Shape;213;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4" name="Google Shape;214;p2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15" name="Google Shape;215;p2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grpSp>
        <p:nvGrpSpPr>
          <p:cNvPr id="220" name="Google Shape;220;p28"/>
          <p:cNvGrpSpPr/>
          <p:nvPr/>
        </p:nvGrpSpPr>
        <p:grpSpPr>
          <a:xfrm>
            <a:off x="15859155" y="-98041"/>
            <a:ext cx="1562625" cy="1771271"/>
            <a:chOff x="0" y="-130721"/>
            <a:chExt cx="2083500" cy="2361695"/>
          </a:xfrm>
        </p:grpSpPr>
        <p:grpSp>
          <p:nvGrpSpPr>
            <p:cNvPr id="221" name="Google Shape;221;p28"/>
            <p:cNvGrpSpPr/>
            <p:nvPr/>
          </p:nvGrpSpPr>
          <p:grpSpPr>
            <a:xfrm>
              <a:off x="75599" y="-130721"/>
              <a:ext cx="1932614" cy="2361695"/>
              <a:chOff x="0" y="-47625"/>
              <a:chExt cx="704100" cy="860425"/>
            </a:xfrm>
          </p:grpSpPr>
          <p:sp>
            <p:nvSpPr>
              <p:cNvPr id="222" name="Google Shape;222;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24" name="Google Shape;224;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3</a:t>
              </a:r>
              <a:endParaRPr/>
            </a:p>
          </p:txBody>
        </p:sp>
      </p:grpSp>
      <p:sp>
        <p:nvSpPr>
          <p:cNvPr id="225" name="Google Shape;225;p28"/>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6" name="Google Shape;226;p28"/>
          <p:cNvGrpSpPr/>
          <p:nvPr/>
        </p:nvGrpSpPr>
        <p:grpSpPr>
          <a:xfrm>
            <a:off x="-254016" y="9230009"/>
            <a:ext cx="18796043" cy="937448"/>
            <a:chOff x="204" y="0"/>
            <a:chExt cx="25061391" cy="1249931"/>
          </a:xfrm>
        </p:grpSpPr>
        <p:grpSp>
          <p:nvGrpSpPr>
            <p:cNvPr id="227" name="Google Shape;227;p28"/>
            <p:cNvGrpSpPr/>
            <p:nvPr/>
          </p:nvGrpSpPr>
          <p:grpSpPr>
            <a:xfrm rot="5400000">
              <a:off x="12002369" y="-11663474"/>
              <a:ext cx="1249931" cy="24576878"/>
              <a:chOff x="0" y="-38100"/>
              <a:chExt cx="246900" cy="4854692"/>
            </a:xfrm>
          </p:grpSpPr>
          <p:sp>
            <p:nvSpPr>
              <p:cNvPr id="228" name="Google Shape;228;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9" name="Google Shape;229;p2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0" name="Google Shape;230;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1" name="Google Shape;231;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2" name="Google Shape;232;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3" name="Google Shape;233;p28"/>
          <p:cNvSpPr txBox="1"/>
          <p:nvPr/>
        </p:nvSpPr>
        <p:spPr>
          <a:xfrm>
            <a:off x="1184499" y="758825"/>
            <a:ext cx="15524400" cy="1062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899">
                <a:solidFill>
                  <a:srgbClr val="231F20"/>
                </a:solidFill>
                <a:latin typeface="Halant"/>
                <a:ea typeface="Halant"/>
                <a:cs typeface="Halant"/>
                <a:sym typeface="Halant"/>
              </a:rPr>
              <a:t>HOW ARE ORIGIN STORIES TOLD</a:t>
            </a:r>
            <a:endParaRPr sz="100"/>
          </a:p>
        </p:txBody>
      </p:sp>
      <p:sp>
        <p:nvSpPr>
          <p:cNvPr id="234" name="Google Shape;234;p28"/>
          <p:cNvSpPr/>
          <p:nvPr/>
        </p:nvSpPr>
        <p:spPr>
          <a:xfrm>
            <a:off x="594875" y="4386975"/>
            <a:ext cx="4143900" cy="4648800"/>
          </a:xfrm>
          <a:prstGeom prst="roundRect">
            <a:avLst>
              <a:gd fmla="val 16667" name="adj"/>
            </a:avLst>
          </a:prstGeom>
          <a:solidFill>
            <a:srgbClr val="38E0A3"/>
          </a:solidFill>
          <a:ln cap="flat" cmpd="sng" w="26425">
            <a:solidFill>
              <a:schemeClr val="dk1"/>
            </a:solidFill>
            <a:prstDash val="solid"/>
            <a:round/>
            <a:headEnd len="sm" w="sm" type="none"/>
            <a:tailEnd len="sm" w="sm" type="none"/>
          </a:ln>
        </p:spPr>
        <p:txBody>
          <a:bodyPr anchorCtr="0" anchor="ctr" bIns="84550" lIns="84550" spcFirstLastPara="1" rIns="84550" wrap="square" tIns="84550">
            <a:noAutofit/>
          </a:bodyPr>
          <a:lstStyle/>
          <a:p>
            <a:pPr indent="0" lvl="0" marL="0" rtl="0" algn="ctr">
              <a:spcBef>
                <a:spcPts val="0"/>
              </a:spcBef>
              <a:spcAft>
                <a:spcPts val="0"/>
              </a:spcAft>
              <a:buNone/>
            </a:pPr>
            <a:r>
              <a:t/>
            </a:r>
            <a:endParaRPr sz="1294">
              <a:latin typeface="Calibri"/>
              <a:ea typeface="Calibri"/>
              <a:cs typeface="Calibri"/>
              <a:sym typeface="Calibri"/>
            </a:endParaRPr>
          </a:p>
        </p:txBody>
      </p:sp>
      <p:sp>
        <p:nvSpPr>
          <p:cNvPr id="235" name="Google Shape;235;p28"/>
          <p:cNvSpPr txBox="1"/>
          <p:nvPr/>
        </p:nvSpPr>
        <p:spPr>
          <a:xfrm>
            <a:off x="994898" y="8427466"/>
            <a:ext cx="3340200" cy="617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2004">
                <a:solidFill>
                  <a:srgbClr val="231F20"/>
                </a:solidFill>
                <a:latin typeface="Inter"/>
                <a:ea typeface="Inter"/>
                <a:cs typeface="Inter"/>
                <a:sym typeface="Inter"/>
              </a:rPr>
              <a:t>The Historian by E. Irving Couse, 1902</a:t>
            </a:r>
            <a:endParaRPr sz="2004"/>
          </a:p>
        </p:txBody>
      </p:sp>
      <p:sp>
        <p:nvSpPr>
          <p:cNvPr id="236" name="Google Shape;236;p28"/>
          <p:cNvSpPr txBox="1"/>
          <p:nvPr/>
        </p:nvSpPr>
        <p:spPr>
          <a:xfrm>
            <a:off x="1119293" y="4642283"/>
            <a:ext cx="3095100" cy="555300"/>
          </a:xfrm>
          <a:prstGeom prst="rect">
            <a:avLst/>
          </a:prstGeom>
          <a:solidFill>
            <a:srgbClr val="38E0A3"/>
          </a:solidFill>
          <a:ln>
            <a:noFill/>
          </a:ln>
        </p:spPr>
        <p:txBody>
          <a:bodyPr anchorCtr="0" anchor="t" bIns="0" lIns="0" spcFirstLastPara="1" rIns="0" wrap="square" tIns="0">
            <a:spAutoFit/>
          </a:bodyPr>
          <a:lstStyle/>
          <a:p>
            <a:pPr indent="0" lvl="0" marL="0" rtl="0" algn="ctr">
              <a:spcBef>
                <a:spcPts val="0"/>
              </a:spcBef>
              <a:spcAft>
                <a:spcPts val="0"/>
              </a:spcAft>
              <a:buNone/>
            </a:pPr>
            <a:r>
              <a:rPr b="1" lang="en-US" sz="3607">
                <a:solidFill>
                  <a:schemeClr val="dk1"/>
                </a:solidFill>
                <a:latin typeface="Halant"/>
                <a:ea typeface="Halant"/>
                <a:cs typeface="Halant"/>
                <a:sym typeface="Halant"/>
              </a:rPr>
              <a:t>Oral Tradition</a:t>
            </a:r>
            <a:endParaRPr sz="3607">
              <a:solidFill>
                <a:schemeClr val="dk1"/>
              </a:solidFill>
            </a:endParaRPr>
          </a:p>
        </p:txBody>
      </p:sp>
      <p:sp>
        <p:nvSpPr>
          <p:cNvPr id="237" name="Google Shape;237;p28"/>
          <p:cNvSpPr/>
          <p:nvPr/>
        </p:nvSpPr>
        <p:spPr>
          <a:xfrm>
            <a:off x="4911775" y="4386975"/>
            <a:ext cx="4143900" cy="4648800"/>
          </a:xfrm>
          <a:prstGeom prst="roundRect">
            <a:avLst>
              <a:gd fmla="val 16667" name="adj"/>
            </a:avLst>
          </a:prstGeom>
          <a:solidFill>
            <a:srgbClr val="6484F3"/>
          </a:solidFill>
          <a:ln cap="flat" cmpd="sng" w="26425">
            <a:solidFill>
              <a:schemeClr val="dk1"/>
            </a:solidFill>
            <a:prstDash val="solid"/>
            <a:round/>
            <a:headEnd len="sm" w="sm" type="none"/>
            <a:tailEnd len="sm" w="sm" type="none"/>
          </a:ln>
        </p:spPr>
        <p:txBody>
          <a:bodyPr anchorCtr="0" anchor="ctr" bIns="84550" lIns="84550" spcFirstLastPara="1" rIns="84550" wrap="square" tIns="84550">
            <a:noAutofit/>
          </a:bodyPr>
          <a:lstStyle/>
          <a:p>
            <a:pPr indent="0" lvl="0" marL="0" rtl="0" algn="ctr">
              <a:spcBef>
                <a:spcPts val="0"/>
              </a:spcBef>
              <a:spcAft>
                <a:spcPts val="0"/>
              </a:spcAft>
              <a:buNone/>
            </a:pPr>
            <a:r>
              <a:t/>
            </a:r>
            <a:endParaRPr sz="1294">
              <a:latin typeface="Calibri"/>
              <a:ea typeface="Calibri"/>
              <a:cs typeface="Calibri"/>
              <a:sym typeface="Calibri"/>
            </a:endParaRPr>
          </a:p>
        </p:txBody>
      </p:sp>
      <p:sp>
        <p:nvSpPr>
          <p:cNvPr id="238" name="Google Shape;238;p28"/>
          <p:cNvSpPr/>
          <p:nvPr/>
        </p:nvSpPr>
        <p:spPr>
          <a:xfrm>
            <a:off x="9228675" y="4386975"/>
            <a:ext cx="4143900" cy="4648800"/>
          </a:xfrm>
          <a:prstGeom prst="roundRect">
            <a:avLst>
              <a:gd fmla="val 16667" name="adj"/>
            </a:avLst>
          </a:prstGeom>
          <a:solidFill>
            <a:srgbClr val="E95C3E"/>
          </a:solidFill>
          <a:ln cap="flat" cmpd="sng" w="26425">
            <a:solidFill>
              <a:schemeClr val="dk1"/>
            </a:solidFill>
            <a:prstDash val="solid"/>
            <a:round/>
            <a:headEnd len="sm" w="sm" type="none"/>
            <a:tailEnd len="sm" w="sm" type="none"/>
          </a:ln>
        </p:spPr>
        <p:txBody>
          <a:bodyPr anchorCtr="0" anchor="ctr" bIns="84550" lIns="84550" spcFirstLastPara="1" rIns="84550" wrap="square" tIns="84550">
            <a:noAutofit/>
          </a:bodyPr>
          <a:lstStyle/>
          <a:p>
            <a:pPr indent="0" lvl="0" marL="0" rtl="0" algn="ctr">
              <a:spcBef>
                <a:spcPts val="0"/>
              </a:spcBef>
              <a:spcAft>
                <a:spcPts val="0"/>
              </a:spcAft>
              <a:buNone/>
            </a:pPr>
            <a:r>
              <a:t/>
            </a:r>
            <a:endParaRPr sz="1294">
              <a:latin typeface="Calibri"/>
              <a:ea typeface="Calibri"/>
              <a:cs typeface="Calibri"/>
              <a:sym typeface="Calibri"/>
            </a:endParaRPr>
          </a:p>
        </p:txBody>
      </p:sp>
      <p:sp>
        <p:nvSpPr>
          <p:cNvPr id="239" name="Google Shape;239;p28"/>
          <p:cNvSpPr txBox="1"/>
          <p:nvPr/>
        </p:nvSpPr>
        <p:spPr>
          <a:xfrm>
            <a:off x="5313560" y="4625121"/>
            <a:ext cx="3340200" cy="754500"/>
          </a:xfrm>
          <a:prstGeom prst="rect">
            <a:avLst/>
          </a:prstGeom>
          <a:noFill/>
          <a:ln>
            <a:noFill/>
          </a:ln>
        </p:spPr>
        <p:txBody>
          <a:bodyPr anchorCtr="0" anchor="t" bIns="84550" lIns="84550" spcFirstLastPara="1" rIns="84550" wrap="square" tIns="84550">
            <a:spAutoFit/>
          </a:bodyPr>
          <a:lstStyle/>
          <a:p>
            <a:pPr indent="0" lvl="0" marL="0" rtl="0" algn="ctr">
              <a:spcBef>
                <a:spcPts val="0"/>
              </a:spcBef>
              <a:spcAft>
                <a:spcPts val="0"/>
              </a:spcAft>
              <a:buNone/>
            </a:pPr>
            <a:r>
              <a:rPr b="1" lang="en-US" sz="3792">
                <a:solidFill>
                  <a:schemeClr val="dk1"/>
                </a:solidFill>
                <a:latin typeface="Halant"/>
                <a:ea typeface="Halant"/>
                <a:cs typeface="Halant"/>
                <a:sym typeface="Halant"/>
              </a:rPr>
              <a:t>Visual Art</a:t>
            </a:r>
            <a:endParaRPr sz="1294"/>
          </a:p>
        </p:txBody>
      </p:sp>
      <p:sp>
        <p:nvSpPr>
          <p:cNvPr id="240" name="Google Shape;240;p28"/>
          <p:cNvSpPr txBox="1"/>
          <p:nvPr/>
        </p:nvSpPr>
        <p:spPr>
          <a:xfrm>
            <a:off x="9630471" y="4526373"/>
            <a:ext cx="3340200" cy="754500"/>
          </a:xfrm>
          <a:prstGeom prst="rect">
            <a:avLst/>
          </a:prstGeom>
          <a:noFill/>
          <a:ln>
            <a:noFill/>
          </a:ln>
        </p:spPr>
        <p:txBody>
          <a:bodyPr anchorCtr="0" anchor="t" bIns="84550" lIns="84550" spcFirstLastPara="1" rIns="84550" wrap="square" tIns="84550">
            <a:spAutoFit/>
          </a:bodyPr>
          <a:lstStyle/>
          <a:p>
            <a:pPr indent="0" lvl="0" marL="0" rtl="0" algn="ctr">
              <a:spcBef>
                <a:spcPts val="0"/>
              </a:spcBef>
              <a:spcAft>
                <a:spcPts val="0"/>
              </a:spcAft>
              <a:buNone/>
            </a:pPr>
            <a:r>
              <a:rPr b="1" lang="en-US" sz="3792">
                <a:solidFill>
                  <a:schemeClr val="dk1"/>
                </a:solidFill>
                <a:latin typeface="Halant"/>
                <a:ea typeface="Halant"/>
                <a:cs typeface="Halant"/>
                <a:sym typeface="Halant"/>
              </a:rPr>
              <a:t>Written Texts</a:t>
            </a:r>
            <a:endParaRPr sz="1294"/>
          </a:p>
        </p:txBody>
      </p:sp>
      <p:sp>
        <p:nvSpPr>
          <p:cNvPr id="241" name="Google Shape;241;p28"/>
          <p:cNvSpPr txBox="1"/>
          <p:nvPr/>
        </p:nvSpPr>
        <p:spPr>
          <a:xfrm>
            <a:off x="5331025" y="8182125"/>
            <a:ext cx="3305400" cy="678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2204">
                <a:solidFill>
                  <a:srgbClr val="231F20"/>
                </a:solidFill>
                <a:latin typeface="Inter"/>
                <a:ea typeface="Inter"/>
                <a:cs typeface="Inter"/>
                <a:sym typeface="Inter"/>
              </a:rPr>
              <a:t>Lascaux Cave Paintings, c. 17,300 BCE</a:t>
            </a:r>
            <a:endParaRPr sz="2204"/>
          </a:p>
        </p:txBody>
      </p:sp>
      <p:sp>
        <p:nvSpPr>
          <p:cNvPr id="242" name="Google Shape;242;p28"/>
          <p:cNvSpPr txBox="1"/>
          <p:nvPr/>
        </p:nvSpPr>
        <p:spPr>
          <a:xfrm>
            <a:off x="9632346" y="8336325"/>
            <a:ext cx="3340200" cy="370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2404">
                <a:solidFill>
                  <a:srgbClr val="231F20"/>
                </a:solidFill>
                <a:latin typeface="Inter"/>
                <a:ea typeface="Inter"/>
                <a:cs typeface="Inter"/>
                <a:sym typeface="Inter"/>
              </a:rPr>
              <a:t>Holy Bible, KJV</a:t>
            </a:r>
            <a:endParaRPr sz="2404"/>
          </a:p>
        </p:txBody>
      </p:sp>
      <p:sp>
        <p:nvSpPr>
          <p:cNvPr id="243" name="Google Shape;243;p28"/>
          <p:cNvSpPr txBox="1"/>
          <p:nvPr/>
        </p:nvSpPr>
        <p:spPr>
          <a:xfrm>
            <a:off x="1421950" y="2025450"/>
            <a:ext cx="15049500" cy="203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solidFill>
                  <a:schemeClr val="dk1"/>
                </a:solidFill>
                <a:latin typeface="Inter"/>
                <a:ea typeface="Inter"/>
                <a:cs typeface="Inter"/>
                <a:sym typeface="Inter"/>
              </a:rPr>
              <a:t>These stories are told in various ways and often reflect the cultural values, social </a:t>
            </a:r>
            <a:r>
              <a:rPr lang="en-US" sz="3000">
                <a:solidFill>
                  <a:schemeClr val="dk1"/>
                </a:solidFill>
                <a:latin typeface="Inter"/>
                <a:ea typeface="Inter"/>
                <a:cs typeface="Inter"/>
                <a:sym typeface="Inter"/>
              </a:rPr>
              <a:t>structures,</a:t>
            </a:r>
            <a:r>
              <a:rPr lang="en-US" sz="3000">
                <a:solidFill>
                  <a:schemeClr val="dk1"/>
                </a:solidFill>
                <a:latin typeface="Inter"/>
                <a:ea typeface="Inter"/>
                <a:cs typeface="Inter"/>
                <a:sym typeface="Inter"/>
              </a:rPr>
              <a:t> and beliefs of the community that preserves them. Origin stories serve as a ‘cultural glue’ by providing a shared story of origin, values, and ways to view the world, </a:t>
            </a:r>
            <a:r>
              <a:rPr lang="en-US" sz="3000">
                <a:solidFill>
                  <a:schemeClr val="dk1"/>
                </a:solidFill>
                <a:latin typeface="Inter"/>
                <a:ea typeface="Inter"/>
                <a:cs typeface="Inter"/>
                <a:sym typeface="Inter"/>
              </a:rPr>
              <a:t>which</a:t>
            </a:r>
            <a:r>
              <a:rPr lang="en-US" sz="3000">
                <a:solidFill>
                  <a:schemeClr val="dk1"/>
                </a:solidFill>
                <a:latin typeface="Inter"/>
                <a:ea typeface="Inter"/>
                <a:cs typeface="Inter"/>
                <a:sym typeface="Inter"/>
              </a:rPr>
              <a:t> supports the development of a collective identity. </a:t>
            </a:r>
            <a:endParaRPr sz="3000">
              <a:solidFill>
                <a:schemeClr val="dk1"/>
              </a:solidFill>
              <a:latin typeface="Inter"/>
              <a:ea typeface="Inter"/>
              <a:cs typeface="Inter"/>
              <a:sym typeface="Inter"/>
            </a:endParaRPr>
          </a:p>
        </p:txBody>
      </p:sp>
      <p:sp>
        <p:nvSpPr>
          <p:cNvPr id="244" name="Google Shape;244;p28"/>
          <p:cNvSpPr/>
          <p:nvPr/>
        </p:nvSpPr>
        <p:spPr>
          <a:xfrm>
            <a:off x="13549225" y="4388775"/>
            <a:ext cx="4143900" cy="4648800"/>
          </a:xfrm>
          <a:prstGeom prst="roundRect">
            <a:avLst>
              <a:gd fmla="val 16667" name="adj"/>
            </a:avLst>
          </a:prstGeom>
          <a:solidFill>
            <a:srgbClr val="F1AF4B"/>
          </a:solidFill>
          <a:ln cap="flat" cmpd="sng" w="26425">
            <a:solidFill>
              <a:schemeClr val="dk1"/>
            </a:solidFill>
            <a:prstDash val="solid"/>
            <a:round/>
            <a:headEnd len="sm" w="sm" type="none"/>
            <a:tailEnd len="sm" w="sm" type="none"/>
          </a:ln>
        </p:spPr>
        <p:txBody>
          <a:bodyPr anchorCtr="0" anchor="ctr" bIns="84550" lIns="84550" spcFirstLastPara="1" rIns="84550" wrap="square" tIns="84550">
            <a:noAutofit/>
          </a:bodyPr>
          <a:lstStyle/>
          <a:p>
            <a:pPr indent="0" lvl="0" marL="0" rtl="0" algn="ctr">
              <a:spcBef>
                <a:spcPts val="0"/>
              </a:spcBef>
              <a:spcAft>
                <a:spcPts val="0"/>
              </a:spcAft>
              <a:buNone/>
            </a:pPr>
            <a:r>
              <a:t/>
            </a:r>
            <a:endParaRPr sz="1294">
              <a:latin typeface="Calibri"/>
              <a:ea typeface="Calibri"/>
              <a:cs typeface="Calibri"/>
              <a:sym typeface="Calibri"/>
            </a:endParaRPr>
          </a:p>
        </p:txBody>
      </p:sp>
      <p:sp>
        <p:nvSpPr>
          <p:cNvPr id="245" name="Google Shape;245;p28"/>
          <p:cNvSpPr txBox="1"/>
          <p:nvPr/>
        </p:nvSpPr>
        <p:spPr>
          <a:xfrm>
            <a:off x="13951013" y="4528177"/>
            <a:ext cx="3340200" cy="1338300"/>
          </a:xfrm>
          <a:prstGeom prst="rect">
            <a:avLst/>
          </a:prstGeom>
          <a:noFill/>
          <a:ln>
            <a:noFill/>
          </a:ln>
        </p:spPr>
        <p:txBody>
          <a:bodyPr anchorCtr="0" anchor="t" bIns="84550" lIns="84550" spcFirstLastPara="1" rIns="84550" wrap="square" tIns="84550">
            <a:spAutoFit/>
          </a:bodyPr>
          <a:lstStyle/>
          <a:p>
            <a:pPr indent="0" lvl="0" marL="0" rtl="0" algn="ctr">
              <a:spcBef>
                <a:spcPts val="0"/>
              </a:spcBef>
              <a:spcAft>
                <a:spcPts val="0"/>
              </a:spcAft>
              <a:buNone/>
            </a:pPr>
            <a:r>
              <a:rPr b="1" lang="en-US" sz="3792">
                <a:solidFill>
                  <a:schemeClr val="dk1"/>
                </a:solidFill>
                <a:latin typeface="Halant"/>
                <a:ea typeface="Halant"/>
                <a:cs typeface="Halant"/>
                <a:sym typeface="Halant"/>
              </a:rPr>
              <a:t>Performance &amp; Ritual</a:t>
            </a:r>
            <a:endParaRPr sz="1294"/>
          </a:p>
        </p:txBody>
      </p:sp>
      <p:sp>
        <p:nvSpPr>
          <p:cNvPr id="246" name="Google Shape;246;p28"/>
          <p:cNvSpPr txBox="1"/>
          <p:nvPr/>
        </p:nvSpPr>
        <p:spPr>
          <a:xfrm>
            <a:off x="13964813" y="8182128"/>
            <a:ext cx="3340200" cy="740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2404">
                <a:solidFill>
                  <a:srgbClr val="231F20"/>
                </a:solidFill>
                <a:latin typeface="Inter"/>
                <a:ea typeface="Inter"/>
                <a:cs typeface="Inter"/>
                <a:sym typeface="Inter"/>
              </a:rPr>
              <a:t>A Javanese ritual dance, 2017</a:t>
            </a:r>
            <a:endParaRPr sz="2404"/>
          </a:p>
        </p:txBody>
      </p:sp>
      <p:pic>
        <p:nvPicPr>
          <p:cNvPr id="247" name="Google Shape;247;p28"/>
          <p:cNvPicPr preferRelativeResize="0"/>
          <p:nvPr/>
        </p:nvPicPr>
        <p:blipFill>
          <a:blip r:embed="rId4">
            <a:alphaModFix/>
          </a:blip>
          <a:stretch>
            <a:fillRect/>
          </a:stretch>
        </p:blipFill>
        <p:spPr>
          <a:xfrm>
            <a:off x="9754899" y="5217451"/>
            <a:ext cx="3095101" cy="3095101"/>
          </a:xfrm>
          <a:prstGeom prst="rect">
            <a:avLst/>
          </a:prstGeom>
          <a:solidFill>
            <a:srgbClr val="E95C3E"/>
          </a:solidFill>
          <a:ln>
            <a:noFill/>
          </a:ln>
        </p:spPr>
      </p:pic>
      <p:pic>
        <p:nvPicPr>
          <p:cNvPr id="248" name="Google Shape;248;p28"/>
          <p:cNvPicPr preferRelativeResize="0"/>
          <p:nvPr/>
        </p:nvPicPr>
        <p:blipFill>
          <a:blip r:embed="rId5">
            <a:alphaModFix/>
          </a:blip>
          <a:stretch>
            <a:fillRect/>
          </a:stretch>
        </p:blipFill>
        <p:spPr>
          <a:xfrm>
            <a:off x="5093900" y="5335101"/>
            <a:ext cx="3779651" cy="2680500"/>
          </a:xfrm>
          <a:prstGeom prst="rect">
            <a:avLst/>
          </a:prstGeom>
          <a:noFill/>
          <a:ln>
            <a:noFill/>
          </a:ln>
        </p:spPr>
      </p:pic>
      <p:pic>
        <p:nvPicPr>
          <p:cNvPr id="249" name="Google Shape;249;p28"/>
          <p:cNvPicPr preferRelativeResize="0"/>
          <p:nvPr/>
        </p:nvPicPr>
        <p:blipFill>
          <a:blip r:embed="rId6">
            <a:alphaModFix/>
          </a:blip>
          <a:stretch>
            <a:fillRect/>
          </a:stretch>
        </p:blipFill>
        <p:spPr>
          <a:xfrm>
            <a:off x="1421952" y="5164674"/>
            <a:ext cx="2489749" cy="3200649"/>
          </a:xfrm>
          <a:prstGeom prst="rect">
            <a:avLst/>
          </a:prstGeom>
          <a:noFill/>
          <a:ln>
            <a:noFill/>
          </a:ln>
        </p:spPr>
      </p:pic>
      <p:pic>
        <p:nvPicPr>
          <p:cNvPr id="250" name="Google Shape;250;p28"/>
          <p:cNvPicPr preferRelativeResize="0"/>
          <p:nvPr/>
        </p:nvPicPr>
        <p:blipFill>
          <a:blip r:embed="rId7">
            <a:alphaModFix/>
          </a:blip>
          <a:stretch>
            <a:fillRect/>
          </a:stretch>
        </p:blipFill>
        <p:spPr>
          <a:xfrm>
            <a:off x="13877451" y="5686075"/>
            <a:ext cx="3487450" cy="23295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grpSp>
        <p:nvGrpSpPr>
          <p:cNvPr id="255" name="Google Shape;255;p29"/>
          <p:cNvGrpSpPr/>
          <p:nvPr/>
        </p:nvGrpSpPr>
        <p:grpSpPr>
          <a:xfrm>
            <a:off x="15859155" y="-98041"/>
            <a:ext cx="1562625" cy="1771271"/>
            <a:chOff x="0" y="-130721"/>
            <a:chExt cx="2083500" cy="2361695"/>
          </a:xfrm>
        </p:grpSpPr>
        <p:grpSp>
          <p:nvGrpSpPr>
            <p:cNvPr id="256" name="Google Shape;256;p29"/>
            <p:cNvGrpSpPr/>
            <p:nvPr/>
          </p:nvGrpSpPr>
          <p:grpSpPr>
            <a:xfrm>
              <a:off x="75599" y="-130721"/>
              <a:ext cx="1932614" cy="2361695"/>
              <a:chOff x="0" y="-47625"/>
              <a:chExt cx="704100" cy="860425"/>
            </a:xfrm>
          </p:grpSpPr>
          <p:sp>
            <p:nvSpPr>
              <p:cNvPr id="257" name="Google Shape;257;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9" name="Google Shape;259;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260" name="Google Shape;260;p29"/>
          <p:cNvSpPr/>
          <p:nvPr/>
        </p:nvSpPr>
        <p:spPr>
          <a:xfrm>
            <a:off x="14756526" y="760037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1" name="Google Shape;261;p29"/>
          <p:cNvSpPr/>
          <p:nvPr/>
        </p:nvSpPr>
        <p:spPr>
          <a:xfrm>
            <a:off x="-1631507" y="-132672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2" name="Google Shape;262;p29"/>
          <p:cNvGrpSpPr/>
          <p:nvPr/>
        </p:nvGrpSpPr>
        <p:grpSpPr>
          <a:xfrm>
            <a:off x="-254016" y="9230009"/>
            <a:ext cx="18796043" cy="937448"/>
            <a:chOff x="204" y="0"/>
            <a:chExt cx="25061391" cy="1249931"/>
          </a:xfrm>
        </p:grpSpPr>
        <p:grpSp>
          <p:nvGrpSpPr>
            <p:cNvPr id="263" name="Google Shape;263;p29"/>
            <p:cNvGrpSpPr/>
            <p:nvPr/>
          </p:nvGrpSpPr>
          <p:grpSpPr>
            <a:xfrm rot="5400000">
              <a:off x="12002369" y="-11663474"/>
              <a:ext cx="1249931" cy="24576878"/>
              <a:chOff x="0" y="-38100"/>
              <a:chExt cx="246900" cy="4854692"/>
            </a:xfrm>
          </p:grpSpPr>
          <p:sp>
            <p:nvSpPr>
              <p:cNvPr id="264" name="Google Shape;264;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5" name="Google Shape;265;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6" name="Google Shape;266;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7" name="Google Shape;267;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8" name="Google Shape;268;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9" name="Google Shape;269;p29"/>
          <p:cNvSpPr txBox="1"/>
          <p:nvPr/>
        </p:nvSpPr>
        <p:spPr>
          <a:xfrm>
            <a:off x="1221674" y="1105400"/>
            <a:ext cx="155244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DOMINANT ORIGIN STORIES</a:t>
            </a:r>
            <a:endParaRPr sz="900"/>
          </a:p>
        </p:txBody>
      </p:sp>
      <p:sp>
        <p:nvSpPr>
          <p:cNvPr id="270" name="Google Shape;270;p29"/>
          <p:cNvSpPr txBox="1"/>
          <p:nvPr/>
        </p:nvSpPr>
        <p:spPr>
          <a:xfrm>
            <a:off x="3642775" y="2655775"/>
            <a:ext cx="5348700" cy="65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600">
                <a:solidFill>
                  <a:schemeClr val="dk1"/>
                </a:solidFill>
                <a:latin typeface="Inter"/>
                <a:ea typeface="Inter"/>
                <a:cs typeface="Inter"/>
                <a:sym typeface="Inter"/>
              </a:rPr>
              <a:t>The </a:t>
            </a:r>
            <a:r>
              <a:rPr b="1" lang="en-US" sz="2600">
                <a:solidFill>
                  <a:schemeClr val="dk1"/>
                </a:solidFill>
                <a:latin typeface="Inter"/>
                <a:ea typeface="Inter"/>
                <a:cs typeface="Inter"/>
                <a:sym typeface="Inter"/>
              </a:rPr>
              <a:t>Genesis</a:t>
            </a:r>
            <a:r>
              <a:rPr lang="en-US" sz="2600">
                <a:solidFill>
                  <a:schemeClr val="dk1"/>
                </a:solidFill>
                <a:latin typeface="Inter"/>
                <a:ea typeface="Inter"/>
                <a:cs typeface="Inter"/>
                <a:sym typeface="Inter"/>
              </a:rPr>
              <a:t> religious narrative is the origin story of Judaism and Christianity, found in chapters 1 and 2 of the Book of Genesis in the Holy Bible.</a:t>
            </a:r>
            <a:r>
              <a:rPr lang="en-US" sz="2600">
                <a:solidFill>
                  <a:schemeClr val="dk1"/>
                </a:solidFill>
                <a:latin typeface="Inter"/>
                <a:ea typeface="Inter"/>
                <a:cs typeface="Inter"/>
                <a:sym typeface="Inter"/>
              </a:rPr>
              <a:t> </a:t>
            </a:r>
            <a:endParaRPr sz="2600">
              <a:solidFill>
                <a:schemeClr val="dk1"/>
              </a:solidFill>
              <a:latin typeface="Inter"/>
              <a:ea typeface="Inter"/>
              <a:cs typeface="Inter"/>
              <a:sym typeface="Inter"/>
            </a:endParaRPr>
          </a:p>
          <a:p>
            <a:pPr indent="-393700" lvl="0" marL="457200" rtl="0" algn="l">
              <a:spcBef>
                <a:spcPts val="0"/>
              </a:spcBef>
              <a:spcAft>
                <a:spcPts val="0"/>
              </a:spcAft>
              <a:buClr>
                <a:schemeClr val="dk1"/>
              </a:buClr>
              <a:buSzPts val="2600"/>
              <a:buFont typeface="Inter"/>
              <a:buChar char="●"/>
            </a:pPr>
            <a:r>
              <a:rPr lang="en-US" sz="2600">
                <a:solidFill>
                  <a:schemeClr val="dk1"/>
                </a:solidFill>
                <a:latin typeface="Inter"/>
                <a:ea typeface="Inter"/>
                <a:cs typeface="Inter"/>
                <a:sym typeface="Inter"/>
              </a:rPr>
              <a:t>Jewish and Christian tradition holds that Moses authored Genesis, likely during the 40 years the Israelites spent wandering in the wilderness after the Exodus from Egypt. This would place the writing around the mid-15th century BCE.</a:t>
            </a:r>
            <a:endParaRPr sz="2600">
              <a:solidFill>
                <a:schemeClr val="dk1"/>
              </a:solidFill>
              <a:latin typeface="Inter"/>
              <a:ea typeface="Inter"/>
              <a:cs typeface="Inter"/>
              <a:sym typeface="Inter"/>
            </a:endParaRPr>
          </a:p>
        </p:txBody>
      </p:sp>
      <p:sp>
        <p:nvSpPr>
          <p:cNvPr id="271" name="Google Shape;271;p29"/>
          <p:cNvSpPr txBox="1"/>
          <p:nvPr/>
        </p:nvSpPr>
        <p:spPr>
          <a:xfrm>
            <a:off x="13425000" y="2577788"/>
            <a:ext cx="4472700" cy="6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700">
                <a:solidFill>
                  <a:schemeClr val="dk1"/>
                </a:solidFill>
                <a:latin typeface="Inter"/>
                <a:ea typeface="Inter"/>
                <a:cs typeface="Inter"/>
                <a:sym typeface="Inter"/>
              </a:rPr>
              <a:t>The </a:t>
            </a:r>
            <a:r>
              <a:rPr b="1" lang="en-US" sz="2700">
                <a:solidFill>
                  <a:schemeClr val="dk1"/>
                </a:solidFill>
                <a:latin typeface="Inter"/>
                <a:ea typeface="Inter"/>
                <a:cs typeface="Inter"/>
                <a:sym typeface="Inter"/>
              </a:rPr>
              <a:t>Big Bang theory </a:t>
            </a:r>
            <a:r>
              <a:rPr lang="en-US" sz="2700">
                <a:solidFill>
                  <a:schemeClr val="dk1"/>
                </a:solidFill>
                <a:latin typeface="Inter"/>
                <a:ea typeface="Inter"/>
                <a:cs typeface="Inter"/>
                <a:sym typeface="Inter"/>
              </a:rPr>
              <a:t>is a scientific theory that describes how the universe expanded from an initial state of high density and temperature. </a:t>
            </a:r>
            <a:endParaRPr sz="2700">
              <a:solidFill>
                <a:schemeClr val="dk1"/>
              </a:solidFill>
              <a:latin typeface="Inter"/>
              <a:ea typeface="Inter"/>
              <a:cs typeface="Inter"/>
              <a:sym typeface="Inter"/>
            </a:endParaRPr>
          </a:p>
          <a:p>
            <a:pPr indent="-400050" lvl="0" marL="457200" rtl="0" algn="l">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Proposed by Georges Lemaître, a Belgian priest and astronomer, in the 1920s and first appeared in scientific form in 1931.</a:t>
            </a:r>
            <a:endParaRPr sz="2700">
              <a:solidFill>
                <a:schemeClr val="dk1"/>
              </a:solidFill>
              <a:latin typeface="Inter"/>
              <a:ea typeface="Inter"/>
              <a:cs typeface="Inter"/>
              <a:sym typeface="Inter"/>
            </a:endParaRPr>
          </a:p>
        </p:txBody>
      </p:sp>
      <p:cxnSp>
        <p:nvCxnSpPr>
          <p:cNvPr id="272" name="Google Shape;272;p29"/>
          <p:cNvCxnSpPr/>
          <p:nvPr/>
        </p:nvCxnSpPr>
        <p:spPr>
          <a:xfrm>
            <a:off x="9130950" y="2522750"/>
            <a:ext cx="26100" cy="5972700"/>
          </a:xfrm>
          <a:prstGeom prst="straightConnector1">
            <a:avLst/>
          </a:prstGeom>
          <a:noFill/>
          <a:ln cap="flat" cmpd="sng" w="76200">
            <a:solidFill>
              <a:srgbClr val="38E0A3"/>
            </a:solidFill>
            <a:prstDash val="solid"/>
            <a:round/>
            <a:headEnd len="med" w="med" type="none"/>
            <a:tailEnd len="med" w="med" type="none"/>
          </a:ln>
        </p:spPr>
      </p:cxnSp>
      <p:pic>
        <p:nvPicPr>
          <p:cNvPr id="273" name="Google Shape;273;p29"/>
          <p:cNvPicPr preferRelativeResize="0"/>
          <p:nvPr/>
        </p:nvPicPr>
        <p:blipFill>
          <a:blip r:embed="rId4">
            <a:alphaModFix/>
          </a:blip>
          <a:stretch>
            <a:fillRect/>
          </a:stretch>
        </p:blipFill>
        <p:spPr>
          <a:xfrm>
            <a:off x="343350" y="2655775"/>
            <a:ext cx="3299426" cy="5511500"/>
          </a:xfrm>
          <a:prstGeom prst="rect">
            <a:avLst/>
          </a:prstGeom>
          <a:noFill/>
          <a:ln>
            <a:noFill/>
          </a:ln>
        </p:spPr>
      </p:pic>
      <p:sp>
        <p:nvSpPr>
          <p:cNvPr id="274" name="Google Shape;274;p29"/>
          <p:cNvSpPr txBox="1"/>
          <p:nvPr/>
        </p:nvSpPr>
        <p:spPr>
          <a:xfrm>
            <a:off x="322973" y="8420829"/>
            <a:ext cx="3340200" cy="555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i="1" lang="en-US" sz="1804">
                <a:solidFill>
                  <a:srgbClr val="231F20"/>
                </a:solidFill>
                <a:latin typeface="Inter"/>
                <a:ea typeface="Inter"/>
                <a:cs typeface="Inter"/>
                <a:sym typeface="Inter"/>
              </a:rPr>
              <a:t>The Creation </a:t>
            </a:r>
            <a:r>
              <a:rPr lang="en-US" sz="1804">
                <a:solidFill>
                  <a:srgbClr val="231F20"/>
                </a:solidFill>
                <a:latin typeface="Inter"/>
                <a:ea typeface="Inter"/>
                <a:cs typeface="Inter"/>
                <a:sym typeface="Inter"/>
              </a:rPr>
              <a:t>by Lucas Cranach, 1534. Public Domain</a:t>
            </a:r>
            <a:endParaRPr sz="1804"/>
          </a:p>
        </p:txBody>
      </p:sp>
      <p:pic>
        <p:nvPicPr>
          <p:cNvPr id="275" name="Google Shape;275;p29"/>
          <p:cNvPicPr preferRelativeResize="0"/>
          <p:nvPr/>
        </p:nvPicPr>
        <p:blipFill>
          <a:blip r:embed="rId5">
            <a:alphaModFix/>
          </a:blip>
          <a:stretch>
            <a:fillRect/>
          </a:stretch>
        </p:blipFill>
        <p:spPr>
          <a:xfrm>
            <a:off x="9439000" y="2655775"/>
            <a:ext cx="3850058" cy="3850058"/>
          </a:xfrm>
          <a:prstGeom prst="rect">
            <a:avLst/>
          </a:prstGeom>
          <a:noFill/>
          <a:ln>
            <a:noFill/>
          </a:ln>
        </p:spPr>
      </p:pic>
      <p:sp>
        <p:nvSpPr>
          <p:cNvPr id="276" name="Google Shape;276;p29"/>
          <p:cNvSpPr txBox="1"/>
          <p:nvPr/>
        </p:nvSpPr>
        <p:spPr>
          <a:xfrm>
            <a:off x="9439000" y="6641150"/>
            <a:ext cx="3850200" cy="111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1804">
                <a:solidFill>
                  <a:srgbClr val="231F20"/>
                </a:solidFill>
                <a:latin typeface="Inter"/>
                <a:ea typeface="Inter"/>
                <a:cs typeface="Inter"/>
                <a:sym typeface="Inter"/>
              </a:rPr>
              <a:t>Illustration of the observable universe, centered on the Sun by 	Pablo Carlos Budassi, 2019. CC BY-SA 4.0</a:t>
            </a:r>
            <a:endParaRPr sz="1804"/>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grpSp>
        <p:nvGrpSpPr>
          <p:cNvPr id="281" name="Google Shape;281;p30"/>
          <p:cNvGrpSpPr/>
          <p:nvPr/>
        </p:nvGrpSpPr>
        <p:grpSpPr>
          <a:xfrm>
            <a:off x="1547891" y="3064615"/>
            <a:ext cx="516941" cy="516941"/>
            <a:chOff x="0" y="0"/>
            <a:chExt cx="812800" cy="812800"/>
          </a:xfrm>
        </p:grpSpPr>
        <p:sp>
          <p:nvSpPr>
            <p:cNvPr id="282" name="Google Shape;282;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283" name="Google Shape;283;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600" u="none" cap="none" strike="noStrike">
                <a:solidFill>
                  <a:schemeClr val="dk1"/>
                </a:solidFill>
                <a:latin typeface="Calibri"/>
                <a:ea typeface="Calibri"/>
                <a:cs typeface="Calibri"/>
                <a:sym typeface="Calibri"/>
              </a:endParaRPr>
            </a:p>
          </p:txBody>
        </p:sp>
      </p:grpSp>
      <p:sp>
        <p:nvSpPr>
          <p:cNvPr id="284" name="Google Shape;284;p30"/>
          <p:cNvSpPr txBox="1"/>
          <p:nvPr/>
        </p:nvSpPr>
        <p:spPr>
          <a:xfrm>
            <a:off x="1028700" y="419100"/>
            <a:ext cx="162306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INDIGENOUS CREATION STORIES</a:t>
            </a:r>
            <a:endParaRPr/>
          </a:p>
        </p:txBody>
      </p:sp>
      <p:sp>
        <p:nvSpPr>
          <p:cNvPr id="285" name="Google Shape;285;p30"/>
          <p:cNvSpPr txBox="1"/>
          <p:nvPr/>
        </p:nvSpPr>
        <p:spPr>
          <a:xfrm>
            <a:off x="2411959" y="2938956"/>
            <a:ext cx="7530600" cy="6927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500">
                <a:solidFill>
                  <a:srgbClr val="231F20"/>
                </a:solidFill>
                <a:latin typeface="Halant"/>
                <a:ea typeface="Halant"/>
                <a:cs typeface="Halant"/>
                <a:sym typeface="Halant"/>
              </a:rPr>
              <a:t>Diverse Origins</a:t>
            </a:r>
            <a:endParaRPr sz="1200"/>
          </a:p>
        </p:txBody>
      </p:sp>
      <p:sp>
        <p:nvSpPr>
          <p:cNvPr id="286" name="Google Shape;286;p30"/>
          <p:cNvSpPr txBox="1"/>
          <p:nvPr/>
        </p:nvSpPr>
        <p:spPr>
          <a:xfrm>
            <a:off x="2411953" y="3698025"/>
            <a:ext cx="9393300" cy="532800"/>
          </a:xfrm>
          <a:prstGeom prst="rect">
            <a:avLst/>
          </a:prstGeom>
          <a:noFill/>
          <a:ln>
            <a:noFill/>
          </a:ln>
        </p:spPr>
        <p:txBody>
          <a:bodyPr anchorCtr="0" anchor="t" bIns="0" lIns="0" spcFirstLastPara="1" rIns="0" wrap="square" tIns="0">
            <a:spAutoFit/>
          </a:bodyPr>
          <a:lstStyle/>
          <a:p>
            <a:pPr indent="0" lvl="0" marL="0" marR="0" rtl="0" algn="l">
              <a:lnSpc>
                <a:spcPct val="139989"/>
              </a:lnSpc>
              <a:spcBef>
                <a:spcPts val="0"/>
              </a:spcBef>
              <a:spcAft>
                <a:spcPts val="0"/>
              </a:spcAft>
              <a:buNone/>
            </a:pPr>
            <a:r>
              <a:rPr lang="en-US" sz="3461">
                <a:solidFill>
                  <a:srgbClr val="231F20"/>
                </a:solidFill>
                <a:latin typeface="Inter"/>
                <a:ea typeface="Inter"/>
                <a:cs typeface="Inter"/>
                <a:sym typeface="Inter"/>
              </a:rPr>
              <a:t>Stories </a:t>
            </a:r>
            <a:r>
              <a:rPr lang="en-US" sz="3461">
                <a:solidFill>
                  <a:srgbClr val="231F20"/>
                </a:solidFill>
                <a:latin typeface="Inter"/>
                <a:ea typeface="Inter"/>
                <a:cs typeface="Inter"/>
                <a:sym typeface="Inter"/>
              </a:rPr>
              <a:t>vary</a:t>
            </a:r>
            <a:r>
              <a:rPr lang="en-US" sz="3461">
                <a:solidFill>
                  <a:srgbClr val="231F20"/>
                </a:solidFill>
                <a:latin typeface="Inter"/>
                <a:ea typeface="Inter"/>
                <a:cs typeface="Inter"/>
                <a:sym typeface="Inter"/>
              </a:rPr>
              <a:t> widely among different tribes</a:t>
            </a:r>
            <a:endParaRPr sz="1200"/>
          </a:p>
        </p:txBody>
      </p:sp>
      <p:sp>
        <p:nvSpPr>
          <p:cNvPr id="287" name="Google Shape;287;p30"/>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88" name="Google Shape;288;p30"/>
          <p:cNvGrpSpPr/>
          <p:nvPr/>
        </p:nvGrpSpPr>
        <p:grpSpPr>
          <a:xfrm>
            <a:off x="15859155" y="-98041"/>
            <a:ext cx="1562625" cy="1771271"/>
            <a:chOff x="0" y="-130721"/>
            <a:chExt cx="2083500" cy="2361695"/>
          </a:xfrm>
        </p:grpSpPr>
        <p:grpSp>
          <p:nvGrpSpPr>
            <p:cNvPr id="289" name="Google Shape;289;p30"/>
            <p:cNvGrpSpPr/>
            <p:nvPr/>
          </p:nvGrpSpPr>
          <p:grpSpPr>
            <a:xfrm>
              <a:off x="75599" y="-130721"/>
              <a:ext cx="1932614" cy="2361695"/>
              <a:chOff x="0" y="-47625"/>
              <a:chExt cx="704100" cy="860425"/>
            </a:xfrm>
          </p:grpSpPr>
          <p:sp>
            <p:nvSpPr>
              <p:cNvPr id="290" name="Google Shape;290;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2" name="Google Shape;292;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293" name="Google Shape;293;p30"/>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4" name="Google Shape;294;p30"/>
          <p:cNvGrpSpPr/>
          <p:nvPr/>
        </p:nvGrpSpPr>
        <p:grpSpPr>
          <a:xfrm>
            <a:off x="-254016" y="9230009"/>
            <a:ext cx="18796043" cy="937448"/>
            <a:chOff x="204" y="0"/>
            <a:chExt cx="25061391" cy="1249931"/>
          </a:xfrm>
        </p:grpSpPr>
        <p:grpSp>
          <p:nvGrpSpPr>
            <p:cNvPr id="295" name="Google Shape;295;p30"/>
            <p:cNvGrpSpPr/>
            <p:nvPr/>
          </p:nvGrpSpPr>
          <p:grpSpPr>
            <a:xfrm rot="5400000">
              <a:off x="12002369" y="-11663474"/>
              <a:ext cx="1249931" cy="24576878"/>
              <a:chOff x="0" y="-38100"/>
              <a:chExt cx="246900" cy="4854692"/>
            </a:xfrm>
          </p:grpSpPr>
          <p:sp>
            <p:nvSpPr>
              <p:cNvPr id="296" name="Google Shape;296;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7" name="Google Shape;297;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8" name="Google Shape;298;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9" name="Google Shape;299;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0" name="Google Shape;300;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301" name="Google Shape;301;p30"/>
          <p:cNvPicPr preferRelativeResize="0"/>
          <p:nvPr/>
        </p:nvPicPr>
        <p:blipFill>
          <a:blip r:embed="rId4">
            <a:alphaModFix/>
          </a:blip>
          <a:stretch>
            <a:fillRect/>
          </a:stretch>
        </p:blipFill>
        <p:spPr>
          <a:xfrm>
            <a:off x="12018975" y="2139625"/>
            <a:ext cx="4735499" cy="5794737"/>
          </a:xfrm>
          <a:prstGeom prst="rect">
            <a:avLst/>
          </a:prstGeom>
          <a:noFill/>
          <a:ln cap="flat" cmpd="sng" w="28575">
            <a:solidFill>
              <a:srgbClr val="000000"/>
            </a:solidFill>
            <a:prstDash val="solid"/>
            <a:round/>
            <a:headEnd len="sm" w="sm" type="none"/>
            <a:tailEnd len="sm" w="sm" type="none"/>
          </a:ln>
        </p:spPr>
      </p:pic>
      <p:sp>
        <p:nvSpPr>
          <p:cNvPr id="302" name="Google Shape;302;p30"/>
          <p:cNvSpPr txBox="1"/>
          <p:nvPr/>
        </p:nvSpPr>
        <p:spPr>
          <a:xfrm>
            <a:off x="11942775" y="8049525"/>
            <a:ext cx="49095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solidFill>
                  <a:srgbClr val="000000"/>
                </a:solidFill>
                <a:latin typeface="Inter"/>
                <a:ea typeface="Inter"/>
                <a:cs typeface="Inter"/>
                <a:sym typeface="Inter"/>
              </a:rPr>
              <a:t>Source: Joseph Bruchac, </a:t>
            </a:r>
            <a:r>
              <a:rPr i="1" lang="en-US" sz="2000">
                <a:solidFill>
                  <a:srgbClr val="000000"/>
                </a:solidFill>
                <a:latin typeface="Inter"/>
                <a:ea typeface="Inter"/>
                <a:cs typeface="Inter"/>
                <a:sym typeface="Inter"/>
              </a:rPr>
              <a:t>Stone Giants &amp; Flying Heads: Adventure Stories of the Iroquois</a:t>
            </a:r>
            <a:r>
              <a:rPr lang="en-US" sz="2000">
                <a:solidFill>
                  <a:srgbClr val="000000"/>
                </a:solidFill>
                <a:latin typeface="Inter"/>
                <a:ea typeface="Inter"/>
                <a:cs typeface="Inter"/>
                <a:sym typeface="Inter"/>
              </a:rPr>
              <a:t>, 1979.</a:t>
            </a:r>
            <a:endParaRPr sz="2000"/>
          </a:p>
        </p:txBody>
      </p:sp>
      <p:grpSp>
        <p:nvGrpSpPr>
          <p:cNvPr id="303" name="Google Shape;303;p30"/>
          <p:cNvGrpSpPr/>
          <p:nvPr/>
        </p:nvGrpSpPr>
        <p:grpSpPr>
          <a:xfrm>
            <a:off x="1547891" y="4581352"/>
            <a:ext cx="516941" cy="516941"/>
            <a:chOff x="0" y="0"/>
            <a:chExt cx="812800" cy="812800"/>
          </a:xfrm>
        </p:grpSpPr>
        <p:sp>
          <p:nvSpPr>
            <p:cNvPr id="304" name="Google Shape;304;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305" name="Google Shape;305;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600" u="none" cap="none" strike="noStrike">
                <a:solidFill>
                  <a:schemeClr val="dk1"/>
                </a:solidFill>
                <a:latin typeface="Calibri"/>
                <a:ea typeface="Calibri"/>
                <a:cs typeface="Calibri"/>
                <a:sym typeface="Calibri"/>
              </a:endParaRPr>
            </a:p>
          </p:txBody>
        </p:sp>
      </p:grpSp>
      <p:sp>
        <p:nvSpPr>
          <p:cNvPr id="306" name="Google Shape;306;p30"/>
          <p:cNvSpPr txBox="1"/>
          <p:nvPr/>
        </p:nvSpPr>
        <p:spPr>
          <a:xfrm>
            <a:off x="2411959" y="4455694"/>
            <a:ext cx="7530600" cy="6927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500">
                <a:solidFill>
                  <a:srgbClr val="231F20"/>
                </a:solidFill>
                <a:latin typeface="Halant"/>
                <a:ea typeface="Halant"/>
                <a:cs typeface="Halant"/>
                <a:sym typeface="Halant"/>
              </a:rPr>
              <a:t>Key Themes</a:t>
            </a:r>
            <a:endParaRPr sz="1200"/>
          </a:p>
        </p:txBody>
      </p:sp>
      <p:sp>
        <p:nvSpPr>
          <p:cNvPr id="307" name="Google Shape;307;p30"/>
          <p:cNvSpPr txBox="1"/>
          <p:nvPr/>
        </p:nvSpPr>
        <p:spPr>
          <a:xfrm>
            <a:off x="2411953" y="5214775"/>
            <a:ext cx="9393300" cy="106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61">
                <a:solidFill>
                  <a:srgbClr val="231F20"/>
                </a:solidFill>
                <a:latin typeface="Inter"/>
                <a:ea typeface="Inter"/>
                <a:cs typeface="Inter"/>
                <a:sym typeface="Inter"/>
              </a:rPr>
              <a:t>Many emphasize a connection to nature and elements of transformation</a:t>
            </a:r>
            <a:endParaRPr sz="1200"/>
          </a:p>
        </p:txBody>
      </p:sp>
      <p:grpSp>
        <p:nvGrpSpPr>
          <p:cNvPr id="308" name="Google Shape;308;p30"/>
          <p:cNvGrpSpPr/>
          <p:nvPr/>
        </p:nvGrpSpPr>
        <p:grpSpPr>
          <a:xfrm>
            <a:off x="1547891" y="6759277"/>
            <a:ext cx="516941" cy="516941"/>
            <a:chOff x="0" y="0"/>
            <a:chExt cx="812800" cy="812800"/>
          </a:xfrm>
        </p:grpSpPr>
        <p:sp>
          <p:nvSpPr>
            <p:cNvPr id="309" name="Google Shape;309;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310" name="Google Shape;310;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600" u="none" cap="none" strike="noStrike">
                <a:solidFill>
                  <a:schemeClr val="dk1"/>
                </a:solidFill>
                <a:latin typeface="Calibri"/>
                <a:ea typeface="Calibri"/>
                <a:cs typeface="Calibri"/>
                <a:sym typeface="Calibri"/>
              </a:endParaRPr>
            </a:p>
          </p:txBody>
        </p:sp>
      </p:grpSp>
      <p:sp>
        <p:nvSpPr>
          <p:cNvPr id="311" name="Google Shape;311;p30"/>
          <p:cNvSpPr txBox="1"/>
          <p:nvPr/>
        </p:nvSpPr>
        <p:spPr>
          <a:xfrm>
            <a:off x="2411959" y="6633619"/>
            <a:ext cx="7530600" cy="6927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500">
                <a:solidFill>
                  <a:srgbClr val="231F20"/>
                </a:solidFill>
                <a:latin typeface="Halant"/>
                <a:ea typeface="Halant"/>
                <a:cs typeface="Halant"/>
                <a:sym typeface="Halant"/>
              </a:rPr>
              <a:t>Significance</a:t>
            </a:r>
            <a:endParaRPr sz="1200"/>
          </a:p>
        </p:txBody>
      </p:sp>
      <p:sp>
        <p:nvSpPr>
          <p:cNvPr id="312" name="Google Shape;312;p30"/>
          <p:cNvSpPr txBox="1"/>
          <p:nvPr/>
        </p:nvSpPr>
        <p:spPr>
          <a:xfrm>
            <a:off x="2411953" y="7392700"/>
            <a:ext cx="9393300" cy="1598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461">
                <a:solidFill>
                  <a:srgbClr val="231F20"/>
                </a:solidFill>
                <a:latin typeface="Inter"/>
                <a:ea typeface="Inter"/>
                <a:cs typeface="Inter"/>
                <a:sym typeface="Inter"/>
              </a:rPr>
              <a:t>Embedded in the cultural and spiritual life of communities and used to explain natural phenomena and convey moral lessons</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1"/>
          <p:cNvSpPr/>
          <p:nvPr/>
        </p:nvSpPr>
        <p:spPr>
          <a:xfrm>
            <a:off x="13139536" y="828560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8" name="Google Shape;318;p31"/>
          <p:cNvSpPr txBox="1"/>
          <p:nvPr/>
        </p:nvSpPr>
        <p:spPr>
          <a:xfrm>
            <a:off x="2553980" y="6477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HOPI </a:t>
            </a:r>
            <a:r>
              <a:rPr b="1" lang="en-US" sz="8499">
                <a:solidFill>
                  <a:srgbClr val="231F20"/>
                </a:solidFill>
                <a:latin typeface="Halant"/>
                <a:ea typeface="Halant"/>
                <a:cs typeface="Halant"/>
                <a:sym typeface="Halant"/>
              </a:rPr>
              <a:t>ORIGIN STORY</a:t>
            </a:r>
            <a:endParaRPr/>
          </a:p>
        </p:txBody>
      </p:sp>
      <p:grpSp>
        <p:nvGrpSpPr>
          <p:cNvPr id="319" name="Google Shape;319;p31"/>
          <p:cNvGrpSpPr/>
          <p:nvPr/>
        </p:nvGrpSpPr>
        <p:grpSpPr>
          <a:xfrm>
            <a:off x="15859155" y="-98041"/>
            <a:ext cx="1562625" cy="1771271"/>
            <a:chOff x="0" y="-130721"/>
            <a:chExt cx="2083500" cy="2361695"/>
          </a:xfrm>
        </p:grpSpPr>
        <p:grpSp>
          <p:nvGrpSpPr>
            <p:cNvPr id="320" name="Google Shape;320;p31"/>
            <p:cNvGrpSpPr/>
            <p:nvPr/>
          </p:nvGrpSpPr>
          <p:grpSpPr>
            <a:xfrm>
              <a:off x="75599" y="-130721"/>
              <a:ext cx="1932614" cy="2361695"/>
              <a:chOff x="0" y="-47625"/>
              <a:chExt cx="704100" cy="860425"/>
            </a:xfrm>
          </p:grpSpPr>
          <p:sp>
            <p:nvSpPr>
              <p:cNvPr id="321" name="Google Shape;321;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3" name="Google Shape;323;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324" name="Google Shape;324;p3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5" name="Google Shape;325;p31"/>
          <p:cNvGrpSpPr/>
          <p:nvPr/>
        </p:nvGrpSpPr>
        <p:grpSpPr>
          <a:xfrm>
            <a:off x="-254016" y="9230009"/>
            <a:ext cx="18796043" cy="937448"/>
            <a:chOff x="204" y="0"/>
            <a:chExt cx="25061391" cy="1249931"/>
          </a:xfrm>
        </p:grpSpPr>
        <p:grpSp>
          <p:nvGrpSpPr>
            <p:cNvPr id="326" name="Google Shape;326;p31"/>
            <p:cNvGrpSpPr/>
            <p:nvPr/>
          </p:nvGrpSpPr>
          <p:grpSpPr>
            <a:xfrm rot="5400000">
              <a:off x="12002369" y="-11663474"/>
              <a:ext cx="1249931" cy="24576878"/>
              <a:chOff x="0" y="-38100"/>
              <a:chExt cx="246900" cy="4854692"/>
            </a:xfrm>
          </p:grpSpPr>
          <p:sp>
            <p:nvSpPr>
              <p:cNvPr id="327" name="Google Shape;327;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8" name="Google Shape;328;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9" name="Google Shape;329;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0" name="Google Shape;330;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1" name="Google Shape;331;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descr="Official Website: https://to.pbs.org/2DdzTCv | #NativeAmericaPBS&#10;Many Native American peoples share a belief that they emerged from the earth. For the Hopi and other Pueblo peoples, after they emerge they meet the caretaker of the earth who instructs them to honor Mother Earth by taking care of her. They are instructed to walk to the world’s farthest corners, to learn the earth with their feet and to find their Center Place. Full series now streaming at https://to.pbs.org/2DdzTCv&#10;&#10;This program is made possible by viewers like you. Support your local PBS station: https://www.pbs.org/donate&#10;&#10;Subscribe to the PBS channel for more clips:  https://www.youtube.com/PBS/&#10;&#10;Enjoy full episodes of your favorite PBS shows anytime, anywhere with the free PBS Video App: https://to.pbs.org/2QbtzhR&#10;&#10;Native America explores the world created by America’s First Peoples. The four-part series reaches back 15,000 years to reveal massive cities aligned to the stars, unique systems of science and spirituality, and 100 million people connected by social networks spanning two continents. Watch extended interviews, digital-exclusive video &amp; more at https://to.pbs.org/2DdzTCv" id="332" name="Google Shape;332;p31" title="Hopi Origin Story | Native America | Sacred Stories | PBS">
            <a:hlinkClick r:id="rId4"/>
          </p:cNvPr>
          <p:cNvPicPr preferRelativeResize="0"/>
          <p:nvPr/>
        </p:nvPicPr>
        <p:blipFill>
          <a:blip r:embed="rId5">
            <a:alphaModFix/>
          </a:blip>
          <a:stretch>
            <a:fillRect/>
          </a:stretch>
        </p:blipFill>
        <p:spPr>
          <a:xfrm>
            <a:off x="5770600" y="2267625"/>
            <a:ext cx="11651175" cy="6553775"/>
          </a:xfrm>
          <a:prstGeom prst="rect">
            <a:avLst/>
          </a:prstGeom>
          <a:noFill/>
          <a:ln>
            <a:noFill/>
          </a:ln>
        </p:spPr>
      </p:pic>
      <p:sp>
        <p:nvSpPr>
          <p:cNvPr id="333" name="Google Shape;333;p31"/>
          <p:cNvSpPr txBox="1"/>
          <p:nvPr/>
        </p:nvSpPr>
        <p:spPr>
          <a:xfrm>
            <a:off x="674750" y="2306275"/>
            <a:ext cx="4878000" cy="278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Inter"/>
                <a:ea typeface="Inter"/>
                <a:cs typeface="Inter"/>
                <a:sym typeface="Inter"/>
              </a:rPr>
              <a:t>Follow along with the transcript on page 2 and answer the corresponding questions.</a:t>
            </a:r>
            <a:endParaRPr b="1" sz="3200">
              <a:solidFill>
                <a:schemeClr val="dk1"/>
              </a:solidFill>
              <a:latin typeface="Inter"/>
              <a:ea typeface="Inter"/>
              <a:cs typeface="Inter"/>
              <a:sym typeface="Inter"/>
            </a:endParaRPr>
          </a:p>
        </p:txBody>
      </p:sp>
      <p:grpSp>
        <p:nvGrpSpPr>
          <p:cNvPr id="334" name="Google Shape;334;p31"/>
          <p:cNvGrpSpPr/>
          <p:nvPr/>
        </p:nvGrpSpPr>
        <p:grpSpPr>
          <a:xfrm>
            <a:off x="1068384" y="5370176"/>
            <a:ext cx="4090731" cy="3100501"/>
            <a:chOff x="5376825" y="1512437"/>
            <a:chExt cx="3094350" cy="2481394"/>
          </a:xfrm>
        </p:grpSpPr>
        <p:sp>
          <p:nvSpPr>
            <p:cNvPr id="335" name="Google Shape;335;p31"/>
            <p:cNvSpPr/>
            <p:nvPr/>
          </p:nvSpPr>
          <p:spPr>
            <a:xfrm>
              <a:off x="5376825" y="1691400"/>
              <a:ext cx="585300" cy="540300"/>
            </a:xfrm>
            <a:prstGeom prst="ellipse">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36" name="Google Shape;336;p31"/>
            <p:cNvSpPr/>
            <p:nvPr/>
          </p:nvSpPr>
          <p:spPr>
            <a:xfrm>
              <a:off x="5436814" y="2335760"/>
              <a:ext cx="465300" cy="11193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37" name="Google Shape;337;p31"/>
            <p:cNvSpPr/>
            <p:nvPr/>
          </p:nvSpPr>
          <p:spPr>
            <a:xfrm>
              <a:off x="7962533" y="2335739"/>
              <a:ext cx="432000" cy="11193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38" name="Google Shape;338;p31"/>
            <p:cNvSpPr/>
            <p:nvPr/>
          </p:nvSpPr>
          <p:spPr>
            <a:xfrm rot="-5400000">
              <a:off x="5859814" y="2686815"/>
              <a:ext cx="345300" cy="11913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39" name="Google Shape;339;p31"/>
            <p:cNvSpPr/>
            <p:nvPr/>
          </p:nvSpPr>
          <p:spPr>
            <a:xfrm rot="-5400000">
              <a:off x="7669031" y="2729508"/>
              <a:ext cx="345300" cy="11058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40" name="Google Shape;340;p31"/>
            <p:cNvSpPr/>
            <p:nvPr/>
          </p:nvSpPr>
          <p:spPr>
            <a:xfrm>
              <a:off x="6162670" y="3109731"/>
              <a:ext cx="465300" cy="8841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sp>
          <p:nvSpPr>
            <p:cNvPr id="341" name="Google Shape;341;p31"/>
            <p:cNvSpPr/>
            <p:nvPr/>
          </p:nvSpPr>
          <p:spPr>
            <a:xfrm>
              <a:off x="7256450" y="3109685"/>
              <a:ext cx="432000" cy="884100"/>
            </a:xfrm>
            <a:prstGeom prst="roundRect">
              <a:avLst>
                <a:gd fmla="val 16667" name="adj"/>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pic>
          <p:nvPicPr>
            <p:cNvPr id="342" name="Google Shape;342;p31"/>
            <p:cNvPicPr preferRelativeResize="0"/>
            <p:nvPr/>
          </p:nvPicPr>
          <p:blipFill>
            <a:blip r:embed="rId6">
              <a:alphaModFix/>
            </a:blip>
            <a:stretch>
              <a:fillRect/>
            </a:stretch>
          </p:blipFill>
          <p:spPr>
            <a:xfrm>
              <a:off x="6221237" y="1512437"/>
              <a:ext cx="1310975" cy="1310975"/>
            </a:xfrm>
            <a:prstGeom prst="rect">
              <a:avLst/>
            </a:prstGeom>
            <a:noFill/>
            <a:ln>
              <a:noFill/>
            </a:ln>
          </p:spPr>
        </p:pic>
        <p:sp>
          <p:nvSpPr>
            <p:cNvPr id="343" name="Google Shape;343;p31"/>
            <p:cNvSpPr/>
            <p:nvPr/>
          </p:nvSpPr>
          <p:spPr>
            <a:xfrm>
              <a:off x="7885875" y="1691400"/>
              <a:ext cx="585300" cy="540300"/>
            </a:xfrm>
            <a:prstGeom prst="ellipse">
              <a:avLst/>
            </a:prstGeom>
            <a:solidFill>
              <a:srgbClr val="000000"/>
            </a:solidFill>
            <a:ln cap="flat" cmpd="sng" w="5700">
              <a:solidFill>
                <a:srgbClr val="000000"/>
              </a:solidFill>
              <a:prstDash val="solid"/>
              <a:round/>
              <a:headEnd len="sm" w="sm" type="none"/>
              <a:tailEnd len="sm" w="sm" type="none"/>
            </a:ln>
          </p:spPr>
          <p:txBody>
            <a:bodyPr anchorCtr="0" anchor="ctr" bIns="54650" lIns="54650" spcFirstLastPara="1" rIns="54650" wrap="square" tIns="54650">
              <a:noAutofit/>
            </a:bodyPr>
            <a:lstStyle/>
            <a:p>
              <a:pPr indent="0" lvl="0" marL="0" rtl="0" algn="l">
                <a:spcBef>
                  <a:spcPts val="0"/>
                </a:spcBef>
                <a:spcAft>
                  <a:spcPts val="0"/>
                </a:spcAft>
                <a:buNone/>
              </a:pPr>
              <a:r>
                <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1000"/>
                                        <p:tgtEl>
                                          <p:spTgt spid="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