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embeddedFontLst>
    <p:embeddedFont>
      <p:font typeface="Halant"/>
      <p:bold r:id="rId15"/>
    </p:embeddedFont>
    <p:embeddedFont>
      <p:font typeface="Inter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Halant-bold.fntdata"/><Relationship Id="rId14" Type="http://schemas.openxmlformats.org/officeDocument/2006/relationships/slide" Target="slides/slide8.xml"/><Relationship Id="rId17" Type="http://schemas.openxmlformats.org/officeDocument/2006/relationships/font" Target="fonts/Inter-bold.fntdata"/><Relationship Id="rId16" Type="http://schemas.openxmlformats.org/officeDocument/2006/relationships/font" Target="fonts/Inter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Inter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Inter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067f2459ae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3067f2459ae_0_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5fd23ee69_0_6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305fd23ee69_0_6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05fd23ee69_0_6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305fd23ee69_0_6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05fd23ee69_0_7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305fd23ee69_0_7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05fd23ee69_0_7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g305fd23ee69_0_7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067ef2b35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3067ef2b355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067ef2b355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g3067ef2b355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067ef2b355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3067ef2b355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361156" y="1453357"/>
            <a:ext cx="3886200" cy="7503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28600" y="767556"/>
            <a:ext cx="20202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89" name="Google Shape;89;p19"/>
          <p:cNvSpPr txBox="1"/>
          <p:nvPr>
            <p:ph idx="3" type="body"/>
          </p:nvPr>
        </p:nvSpPr>
        <p:spPr>
          <a:xfrm>
            <a:off x="2322513" y="767556"/>
            <a:ext cx="20211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90" name="Google Shape;90;p19"/>
          <p:cNvSpPr txBox="1"/>
          <p:nvPr>
            <p:ph idx="4" type="body"/>
          </p:nvPr>
        </p:nvSpPr>
        <p:spPr>
          <a:xfrm>
            <a:off x="2322513" y="1087438"/>
            <a:ext cx="20211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228600" y="136525"/>
            <a:ext cx="1504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1787525" y="136525"/>
            <a:ext cx="2556000" cy="29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21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21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indent="-2921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896144" y="2400300"/>
            <a:ext cx="2743200" cy="2835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2366100" y="1085919"/>
            <a:ext cx="29259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270600" y="95319"/>
            <a:ext cx="2925900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04800" lvl="2" marL="1371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Google Shape;129;p25"/>
          <p:cNvGrpSpPr/>
          <p:nvPr/>
        </p:nvGrpSpPr>
        <p:grpSpPr>
          <a:xfrm>
            <a:off x="-15535" y="-90413"/>
            <a:ext cx="2119669" cy="5233992"/>
            <a:chOff x="0" y="-241102"/>
            <a:chExt cx="5652450" cy="13957313"/>
          </a:xfrm>
        </p:grpSpPr>
        <p:grpSp>
          <p:nvGrpSpPr>
            <p:cNvPr id="130" name="Google Shape;130;p25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131" name="Google Shape;13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32" name="Google Shape;132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3" name="Google Shape;133;p25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134" name="Google Shape;13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35" name="Google Shape;135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36;p25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137" name="Google Shape;13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38" name="Google Shape;138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39" name="Google Shape;139;p25"/>
          <p:cNvSpPr/>
          <p:nvPr/>
        </p:nvSpPr>
        <p:spPr>
          <a:xfrm>
            <a:off x="6323449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0" name="Google Shape;140;p25"/>
          <p:cNvSpPr/>
          <p:nvPr/>
        </p:nvSpPr>
        <p:spPr>
          <a:xfrm>
            <a:off x="5559048" y="462915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" name="Google Shape;141;p25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202</a:t>
            </a:r>
            <a:r>
              <a:rPr b="1" lang="en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5</a:t>
            </a:r>
            <a:endParaRPr sz="700"/>
          </a:p>
        </p:txBody>
      </p:sp>
      <p:cxnSp>
        <p:nvCxnSpPr>
          <p:cNvPr id="142" name="Google Shape;142;p25"/>
          <p:cNvCxnSpPr/>
          <p:nvPr/>
        </p:nvCxnSpPr>
        <p:spPr>
          <a:xfrm flipH="1" rot="10800000">
            <a:off x="326967" y="-1334"/>
            <a:ext cx="1800" cy="1447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3" name="Google Shape;143;p25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4" name="Google Shape;144;p25"/>
          <p:cNvSpPr txBox="1"/>
          <p:nvPr/>
        </p:nvSpPr>
        <p:spPr>
          <a:xfrm>
            <a:off x="2176557" y="1429514"/>
            <a:ext cx="7040100" cy="22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1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TRANS-SAHARAN TRADE, MALI EMPIRE, &amp; SONGHAI</a:t>
            </a:r>
            <a:endParaRPr sz="5100"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0" name="Google Shape;150;p2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51" name="Google Shape;15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52" name="Google Shape;15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3" name="Google Shape;15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4" name="Google Shape;154;p2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155" name="Google Shape;155;p26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6" name="Google Shape;156;p26"/>
          <p:cNvSpPr txBox="1"/>
          <p:nvPr/>
        </p:nvSpPr>
        <p:spPr>
          <a:xfrm>
            <a:off x="604826" y="1448000"/>
            <a:ext cx="4751100" cy="23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Technologies such as the camel saddle and the use of caravans were key to trade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Goods traded: gold, salt, ivory, slaves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Connected Mali Empire &amp; later Songhai Empire to North Africa &amp; the Mediterranean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57" name="Google Shape;157;p2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58" name="Google Shape;158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59" name="Google Shape;159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60" name="Google Shape;160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1" name="Google Shape;161;p2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62" name="Google Shape;162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3" name="Google Shape;163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164" name="Google Shape;164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26400" y="3024378"/>
            <a:ext cx="3206350" cy="1391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6"/>
          <p:cNvPicPr preferRelativeResize="0"/>
          <p:nvPr/>
        </p:nvPicPr>
        <p:blipFill rotWithShape="1">
          <a:blip r:embed="rId5">
            <a:alphaModFix/>
          </a:blip>
          <a:srcRect b="10577" l="0" r="0" t="9652"/>
          <a:stretch/>
        </p:blipFill>
        <p:spPr>
          <a:xfrm>
            <a:off x="5626401" y="934123"/>
            <a:ext cx="3206348" cy="1738758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6"/>
          <p:cNvSpPr txBox="1"/>
          <p:nvPr/>
        </p:nvSpPr>
        <p:spPr>
          <a:xfrm>
            <a:off x="5631837" y="2749081"/>
            <a:ext cx="3195600" cy="19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Salt Slabs, Timbuktu</a:t>
            </a:r>
            <a:endParaRPr sz="9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Robin Taylor (CC BY)</a:t>
            </a:r>
            <a:endParaRPr sz="9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7" name="Google Shape;167;p26"/>
          <p:cNvSpPr txBox="1"/>
          <p:nvPr/>
        </p:nvSpPr>
        <p:spPr>
          <a:xfrm>
            <a:off x="5631837" y="4415792"/>
            <a:ext cx="3195600" cy="19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Trans-Saharan Camel Caravan</a:t>
            </a:r>
            <a:endParaRPr sz="9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Holger Reineccius (CC BY-SA)</a:t>
            </a:r>
            <a:endParaRPr sz="9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" name="Google Shape;168;p26"/>
          <p:cNvSpPr txBox="1"/>
          <p:nvPr/>
        </p:nvSpPr>
        <p:spPr>
          <a:xfrm>
            <a:off x="1276990" y="57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TRANS-</a:t>
            </a: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SAHARAN</a:t>
            </a: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 TRADE</a:t>
            </a:r>
            <a:endParaRPr sz="7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4" name="Google Shape;174;p27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MALI</a:t>
            </a:r>
            <a:endParaRPr sz="700"/>
          </a:p>
        </p:txBody>
      </p:sp>
      <p:grpSp>
        <p:nvGrpSpPr>
          <p:cNvPr id="175" name="Google Shape;175;p2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76" name="Google Shape;176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77" name="Google Shape;177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" name="Google Shape;178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9" name="Google Shape;179;p2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180" name="Google Shape;180;p27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1" name="Google Shape;181;p27"/>
          <p:cNvSpPr txBox="1"/>
          <p:nvPr/>
        </p:nvSpPr>
        <p:spPr>
          <a:xfrm>
            <a:off x="604824" y="1448000"/>
            <a:ext cx="7635000" cy="30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200"/>
              <a:buFont typeface="Inter"/>
              <a:buChar char="●"/>
            </a:pPr>
            <a:r>
              <a:rPr lang="en" sz="2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Profited significantly </a:t>
            </a:r>
            <a:r>
              <a:rPr lang="en" sz="2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from</a:t>
            </a:r>
            <a:r>
              <a:rPr lang="en" sz="2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gold trade</a:t>
            </a:r>
            <a:endParaRPr sz="2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200"/>
              <a:buFont typeface="Inter"/>
              <a:buChar char="●"/>
            </a:pPr>
            <a:r>
              <a:rPr lang="en" sz="2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Taxed all trade entering West Africa</a:t>
            </a:r>
            <a:endParaRPr sz="2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200"/>
              <a:buFont typeface="Inter"/>
              <a:buChar char="●"/>
            </a:pPr>
            <a:r>
              <a:rPr lang="en" sz="2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Major trading city: Timbuktu</a:t>
            </a:r>
            <a:endParaRPr sz="2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200"/>
              <a:buFont typeface="Inter"/>
              <a:buChar char="●"/>
            </a:pPr>
            <a:r>
              <a:rPr lang="en" sz="2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Increased trade → need of a strong centralized government </a:t>
            </a:r>
            <a:endParaRPr sz="2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83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200"/>
              <a:buFont typeface="Inter"/>
              <a:buChar char="○"/>
            </a:pPr>
            <a:r>
              <a:rPr lang="en" sz="2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Established currency </a:t>
            </a:r>
            <a:endParaRPr sz="2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83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2200"/>
              <a:buFont typeface="Inter"/>
              <a:buChar char="○"/>
            </a:pPr>
            <a:r>
              <a:rPr lang="en" sz="2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Protection of trade routes</a:t>
            </a:r>
            <a:endParaRPr sz="2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82" name="Google Shape;182;p2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83" name="Google Shape;183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4" name="Google Shape;184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5" name="Google Shape;185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6" name="Google Shape;186;p2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87" name="Google Shape;187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" name="Google Shape;188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8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4" name="Google Shape;194;p28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SUNDIATA</a:t>
            </a:r>
            <a:endParaRPr sz="700"/>
          </a:p>
        </p:txBody>
      </p:sp>
      <p:grpSp>
        <p:nvGrpSpPr>
          <p:cNvPr id="195" name="Google Shape;195;p2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96" name="Google Shape;196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7" name="Google Shape;197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" name="Google Shape;198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9" name="Google Shape;199;p2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00" name="Google Shape;200;p28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1" name="Google Shape;201;p28"/>
          <p:cNvSpPr txBox="1"/>
          <p:nvPr/>
        </p:nvSpPr>
        <p:spPr>
          <a:xfrm>
            <a:off x="604826" y="1448000"/>
            <a:ext cx="4751100" cy="17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Ruler of Mali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Used his Muslim faith to foster relationships with other Muslim merchants in North Africa and Arabia 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Created a strong gold trade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02" name="Google Shape;202;p2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03" name="Google Shape;203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4" name="Google Shape;204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5" name="Google Shape;205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6" name="Google Shape;206;p2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07" name="Google Shape;207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8" name="Google Shape;208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09" name="Google Shape;20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23799" y="1123762"/>
            <a:ext cx="2470725" cy="3204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9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5" name="Google Shape;215;p29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MANSA MUSA</a:t>
            </a:r>
            <a:endParaRPr sz="700"/>
          </a:p>
        </p:txBody>
      </p:sp>
      <p:grpSp>
        <p:nvGrpSpPr>
          <p:cNvPr id="216" name="Google Shape;216;p2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17" name="Google Shape;217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18" name="Google Shape;218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" name="Google Shape;219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0" name="Google Shape;220;p2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21" name="Google Shape;221;p29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2" name="Google Shape;222;p29"/>
          <p:cNvSpPr txBox="1"/>
          <p:nvPr/>
        </p:nvSpPr>
        <p:spPr>
          <a:xfrm>
            <a:off x="604826" y="1448000"/>
            <a:ext cx="4751100" cy="24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Ruler of Mali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Devotion to Islam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Took his extravagant caravan with camels, slaves, soldiers, and gold with him on his pilgrimage to Mecca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Built religious schools, mosques in major trade cities, &amp; sponsored those who wanted to further their religious studies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23" name="Google Shape;223;p2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24" name="Google Shape;224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25" name="Google Shape;225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6" name="Google Shape;226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7" name="Google Shape;227;p2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28" name="Google Shape;228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9" name="Google Shape;229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30" name="Google Shape;23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4300" y="1376313"/>
            <a:ext cx="3440074" cy="23908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0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6" name="Google Shape;236;p30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TIMBUKTU</a:t>
            </a:r>
            <a:endParaRPr sz="700"/>
          </a:p>
        </p:txBody>
      </p:sp>
      <p:grpSp>
        <p:nvGrpSpPr>
          <p:cNvPr id="237" name="Google Shape;237;p30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38" name="Google Shape;238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9" name="Google Shape;239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" name="Google Shape;240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1" name="Google Shape;241;p30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42" name="Google Shape;242;p30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3" name="Google Shape;243;p30"/>
          <p:cNvSpPr txBox="1"/>
          <p:nvPr/>
        </p:nvSpPr>
        <p:spPr>
          <a:xfrm>
            <a:off x="604826" y="1448000"/>
            <a:ext cx="4751100" cy="27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Crucial trading hub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○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Crossroads of trading routes for gold, salt, &amp; other goods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Famous universities &amp; libraries attracted Muslim scholars from around the Islamic World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Key center of learning and trade for Mali &amp; Songhai Empires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44" name="Google Shape;244;p30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45" name="Google Shape;245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46" name="Google Shape;246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47" name="Google Shape;247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8" name="Google Shape;248;p30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49" name="Google Shape;249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0" name="Google Shape;250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51" name="Google Shape;25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05274" y="1250501"/>
            <a:ext cx="3478750" cy="256505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0"/>
          <p:cNvSpPr txBox="1"/>
          <p:nvPr/>
        </p:nvSpPr>
        <p:spPr>
          <a:xfrm>
            <a:off x="5517158" y="3839103"/>
            <a:ext cx="3478800" cy="47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Heinrich Barth., “Timbuktu from the terrace of the traveller's house.”, 1858.</a:t>
            </a:r>
            <a:endParaRPr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1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8" name="Google Shape;258;p31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SONGHAI EMPIRE</a:t>
            </a:r>
            <a:endParaRPr sz="700"/>
          </a:p>
        </p:txBody>
      </p:sp>
      <p:grpSp>
        <p:nvGrpSpPr>
          <p:cNvPr id="259" name="Google Shape;259;p31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60" name="Google Shape;260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61" name="Google Shape;261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2" name="Google Shape;262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3" name="Google Shape;263;p31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64" name="Google Shape;264;p31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5" name="Google Shape;265;p31"/>
          <p:cNvSpPr txBox="1"/>
          <p:nvPr/>
        </p:nvSpPr>
        <p:spPr>
          <a:xfrm>
            <a:off x="166125" y="1448000"/>
            <a:ext cx="3987000" cy="29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Located in West Africa, centered around the Niger River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1" marL="9144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○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Vital resource for agriculture, transportation, and trade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Originally part of Mali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Under leadership of Sunni Ali, broke free &amp; created their own empire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Access to gold enabled them to create a strong military 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66" name="Google Shape;266;p3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67" name="Google Shape;267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68" name="Google Shape;268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69" name="Google Shape;269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0" name="Google Shape;270;p3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71" name="Google Shape;271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2" name="Google Shape;272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73" name="Google Shape;273;p31"/>
          <p:cNvSpPr txBox="1"/>
          <p:nvPr/>
        </p:nvSpPr>
        <p:spPr>
          <a:xfrm>
            <a:off x="4197675" y="4289686"/>
            <a:ext cx="4607700" cy="16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By  Roke~commonswiki, CC BY-SA 3.0</a:t>
            </a:r>
            <a:endParaRPr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74" name="Google Shape;274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7675" y="1447989"/>
            <a:ext cx="4607656" cy="2841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2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0" name="Google Shape;280;p32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ROLE OF ISLAM</a:t>
            </a:r>
            <a:endParaRPr sz="700"/>
          </a:p>
        </p:txBody>
      </p:sp>
      <p:grpSp>
        <p:nvGrpSpPr>
          <p:cNvPr id="281" name="Google Shape;281;p32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82" name="Google Shape;282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83" name="Google Shape;283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4" name="Google Shape;284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5" name="Google Shape;285;p32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86" name="Google Shape;286;p32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7" name="Google Shape;287;p32"/>
          <p:cNvSpPr txBox="1"/>
          <p:nvPr/>
        </p:nvSpPr>
        <p:spPr>
          <a:xfrm>
            <a:off x="604826" y="1448000"/>
            <a:ext cx="4751100" cy="25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Introduced to the region through trade and interactions with Muslim merchants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Islam was a unifying force among the diverse ethnic groups within the Songhai Empire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Islamic scholars &amp; religious leaders played a key role in government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88" name="Google Shape;288;p32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89" name="Google Shape;289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90" name="Google Shape;290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91" name="Google Shape;291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2" name="Google Shape;292;p32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93" name="Google Shape;293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4" name="Google Shape;294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95" name="Google Shape;295;p32"/>
          <p:cNvPicPr preferRelativeResize="0"/>
          <p:nvPr/>
        </p:nvPicPr>
        <p:blipFill rotWithShape="1">
          <a:blip r:embed="rId4">
            <a:alphaModFix/>
          </a:blip>
          <a:srcRect b="6222" l="0" r="0" t="3598"/>
          <a:stretch/>
        </p:blipFill>
        <p:spPr>
          <a:xfrm>
            <a:off x="6111100" y="1133800"/>
            <a:ext cx="2599724" cy="3011210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32"/>
          <p:cNvSpPr txBox="1"/>
          <p:nvPr/>
        </p:nvSpPr>
        <p:spPr>
          <a:xfrm>
            <a:off x="6111100" y="4145010"/>
            <a:ext cx="2599800" cy="2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The Sankore Madras, one of the earliest universities in the word. Timbuktu.</a:t>
            </a:r>
            <a:endParaRPr sz="9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9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Baz Lecocq at nl.wikipedia - CC-BY-2.5-NL.</a:t>
            </a:r>
            <a:endParaRPr sz="9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