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embeddedFontLst>
    <p:embeddedFont>
      <p:font typeface="Halant"/>
      <p:regular r:id="rId15"/>
      <p:bold r:id="rId16"/>
    </p:embeddedFont>
    <p:embeddedFont>
      <p:font typeface="Inter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Halant-regular.fntdata"/><Relationship Id="rId14" Type="http://schemas.openxmlformats.org/officeDocument/2006/relationships/slide" Target="slides/slide8.xml"/><Relationship Id="rId17" Type="http://schemas.openxmlformats.org/officeDocument/2006/relationships/font" Target="fonts/Inter-regular.fntdata"/><Relationship Id="rId16" Type="http://schemas.openxmlformats.org/officeDocument/2006/relationships/font" Target="fonts/Halant-bold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Inter-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Inter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067f2459a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3067f2459a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5fd23ee69_0_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305fd23ee69_0_3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05fd23ee69_0_4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305fd23ee69_0_49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05fd23ee69_0_4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305fd23ee69_0_4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067ef2b355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3067ef2b355_0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05fd23ee69_0_5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305fd23ee69_0_5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05fd23ee69_0_7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305fd23ee69_0_77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05fd23ee69_0_5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g305fd23ee69_0_5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361156" y="1453357"/>
            <a:ext cx="3886200" cy="7503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28600" y="767556"/>
            <a:ext cx="20202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89" name="Google Shape;89;p19"/>
          <p:cNvSpPr txBox="1"/>
          <p:nvPr>
            <p:ph idx="3" type="body"/>
          </p:nvPr>
        </p:nvSpPr>
        <p:spPr>
          <a:xfrm>
            <a:off x="2322513" y="767556"/>
            <a:ext cx="20211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90" name="Google Shape;90;p19"/>
          <p:cNvSpPr txBox="1"/>
          <p:nvPr>
            <p:ph idx="4" type="body"/>
          </p:nvPr>
        </p:nvSpPr>
        <p:spPr>
          <a:xfrm>
            <a:off x="2322513" y="1087438"/>
            <a:ext cx="20211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228600" y="136525"/>
            <a:ext cx="1504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1787525" y="136525"/>
            <a:ext cx="2556000" cy="29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21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21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indent="-2921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896144" y="2400300"/>
            <a:ext cx="2743200" cy="2835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2366100" y="1085919"/>
            <a:ext cx="29259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270600" y="95319"/>
            <a:ext cx="2925900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04800" lvl="2" marL="1371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hyperlink" Target="https://en.wikipedia.org/wiki/en:Creative_Commons" TargetMode="External"/><Relationship Id="rId6" Type="http://schemas.openxmlformats.org/officeDocument/2006/relationships/hyperlink" Target="https://creativecommons.org/licenses/by-sa/4.0/deed.en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9.png"/><Relationship Id="rId6" Type="http://schemas.openxmlformats.org/officeDocument/2006/relationships/hyperlink" Target="https://en.wikipedia.org/wiki/en:Creative_Commons" TargetMode="External"/><Relationship Id="rId7" Type="http://schemas.openxmlformats.org/officeDocument/2006/relationships/hyperlink" Target="https://creativecommons.org/licenses/by-sa/3.0/deed.en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Google Shape;129;p25"/>
          <p:cNvGrpSpPr/>
          <p:nvPr/>
        </p:nvGrpSpPr>
        <p:grpSpPr>
          <a:xfrm>
            <a:off x="-15535" y="-90413"/>
            <a:ext cx="2119669" cy="5233992"/>
            <a:chOff x="0" y="-241102"/>
            <a:chExt cx="5652450" cy="13957313"/>
          </a:xfrm>
        </p:grpSpPr>
        <p:grpSp>
          <p:nvGrpSpPr>
            <p:cNvPr id="130" name="Google Shape;130;p25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131" name="Google Shape;13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32" name="Google Shape;132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3" name="Google Shape;133;p25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134" name="Google Shape;13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35" name="Google Shape;135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36;p25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137" name="Google Shape;13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38" name="Google Shape;138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39" name="Google Shape;139;p25"/>
          <p:cNvSpPr txBox="1"/>
          <p:nvPr/>
        </p:nvSpPr>
        <p:spPr>
          <a:xfrm>
            <a:off x="2104132" y="1140314"/>
            <a:ext cx="7040100" cy="28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SILK ROADS, MONGOLS, AND MING CHINA</a:t>
            </a:r>
            <a:endParaRPr sz="6200"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40" name="Google Shape;140;p25"/>
          <p:cNvSpPr/>
          <p:nvPr/>
        </p:nvSpPr>
        <p:spPr>
          <a:xfrm>
            <a:off x="6323449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" name="Google Shape;141;p25"/>
          <p:cNvSpPr/>
          <p:nvPr/>
        </p:nvSpPr>
        <p:spPr>
          <a:xfrm>
            <a:off x="5559048" y="462915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" name="Google Shape;142;p25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202</a:t>
            </a:r>
            <a:r>
              <a:rPr b="1" lang="en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5</a:t>
            </a:r>
            <a:endParaRPr sz="700"/>
          </a:p>
        </p:txBody>
      </p:sp>
      <p:cxnSp>
        <p:nvCxnSpPr>
          <p:cNvPr id="143" name="Google Shape;143;p25"/>
          <p:cNvCxnSpPr/>
          <p:nvPr/>
        </p:nvCxnSpPr>
        <p:spPr>
          <a:xfrm flipH="1" rot="10800000">
            <a:off x="326967" y="-1334"/>
            <a:ext cx="1800" cy="1447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4" name="Google Shape;144;p25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" name="Google Shape;150;p26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SILK ROADS</a:t>
            </a:r>
            <a:endParaRPr sz="700"/>
          </a:p>
        </p:txBody>
      </p:sp>
      <p:grpSp>
        <p:nvGrpSpPr>
          <p:cNvPr id="151" name="Google Shape;151;p2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52" name="Google Shape;152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53" name="Google Shape;153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" name="Google Shape;154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5" name="Google Shape;155;p2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156" name="Google Shape;156;p26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7" name="Google Shape;157;p26"/>
          <p:cNvSpPr txBox="1"/>
          <p:nvPr/>
        </p:nvSpPr>
        <p:spPr>
          <a:xfrm>
            <a:off x="300025" y="1295600"/>
            <a:ext cx="4511700" cy="31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Land routes across Eurasia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Spread of religions: Buddhism, Daoism, Christianity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Goods: luxury goods like spices and porcelain; cotton from India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Diffusion of gunpowder technologies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Growth of traded cities: Kashgar, Samarkand 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58" name="Google Shape;158;p2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59" name="Google Shape;159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60" name="Google Shape;160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61" name="Google Shape;161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2" name="Google Shape;162;p2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63" name="Google Shape;163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4" name="Google Shape;164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165" name="Google Shape;16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0575" y="1084648"/>
            <a:ext cx="3973950" cy="2334699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6"/>
          <p:cNvSpPr txBox="1"/>
          <p:nvPr/>
        </p:nvSpPr>
        <p:spPr>
          <a:xfrm>
            <a:off x="5010575" y="3528725"/>
            <a:ext cx="3974100" cy="8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chemeClr val="dk1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Kaidor</a:t>
            </a:r>
            <a:r>
              <a:rPr lang="en" sz="12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, “The Silk Road and other caravan routes of Eurasia in the 1st century A.D.,”</a:t>
            </a:r>
            <a:r>
              <a:rPr lang="en" sz="1200">
                <a:solidFill>
                  <a:srgbClr val="202122"/>
                </a:solidFill>
                <a:highlight>
                  <a:srgbClr val="F9F9F9"/>
                </a:highlight>
                <a:latin typeface="Inter"/>
                <a:ea typeface="Inter"/>
                <a:cs typeface="Inter"/>
                <a:sym typeface="Inter"/>
              </a:rPr>
              <a:t> licensed under the </a:t>
            </a:r>
            <a:r>
              <a:rPr lang="en" sz="1200">
                <a:solidFill>
                  <a:srgbClr val="3366BB"/>
                </a:solidFill>
                <a:highlight>
                  <a:srgbClr val="F9F9F9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" sz="1200">
                <a:solidFill>
                  <a:srgbClr val="202122"/>
                </a:solidFill>
                <a:highlight>
                  <a:srgbClr val="F9F9F9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1200">
                <a:solidFill>
                  <a:srgbClr val="3366BB"/>
                </a:solidFill>
                <a:highlight>
                  <a:srgbClr val="F9F9F9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4.0 International</a:t>
            </a:r>
            <a:r>
              <a:rPr lang="en" sz="1200">
                <a:solidFill>
                  <a:srgbClr val="202122"/>
                </a:solidFill>
                <a:highlight>
                  <a:srgbClr val="F9F9F9"/>
                </a:highlight>
                <a:latin typeface="Inter"/>
                <a:ea typeface="Inter"/>
                <a:cs typeface="Inter"/>
                <a:sym typeface="Inter"/>
              </a:rPr>
              <a:t> license.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7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2" name="Google Shape;172;p27"/>
          <p:cNvSpPr txBox="1"/>
          <p:nvPr/>
        </p:nvSpPr>
        <p:spPr>
          <a:xfrm>
            <a:off x="1276990" y="2095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INNOVATIONS</a:t>
            </a:r>
            <a:endParaRPr sz="700"/>
          </a:p>
        </p:txBody>
      </p:sp>
      <p:grpSp>
        <p:nvGrpSpPr>
          <p:cNvPr id="173" name="Google Shape;173;p2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74" name="Google Shape;174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75" name="Google Shape;175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" name="Google Shape;176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7" name="Google Shape;177;p2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178" name="Google Shape;178;p27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9" name="Google Shape;179;p27"/>
          <p:cNvSpPr txBox="1"/>
          <p:nvPr/>
        </p:nvSpPr>
        <p:spPr>
          <a:xfrm>
            <a:off x="613125" y="1412575"/>
            <a:ext cx="3228000" cy="22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 u="sng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Caravanserai </a:t>
            </a:r>
            <a:endParaRPr b="1" sz="2100" u="sng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00" u="sng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Inns that developed along the Silk Roads for merchants to rest themselves &amp; their camels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80" name="Google Shape;180;p2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81" name="Google Shape;181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2" name="Google Shape;182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3" name="Google Shape;183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4" name="Google Shape;184;p2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85" name="Google Shape;185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6" name="Google Shape;186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7" name="Google Shape;187;p27"/>
          <p:cNvSpPr txBox="1"/>
          <p:nvPr/>
        </p:nvSpPr>
        <p:spPr>
          <a:xfrm>
            <a:off x="4114625" y="4132775"/>
            <a:ext cx="4249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Sir Charles D’Oyly, Etching of Bara Katra, or Great Caravanserai, in Dhaka, Bangladesh; built by the Mughal Prince Shah Shuja, 1823.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88" name="Google Shape;18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4625" y="1034225"/>
            <a:ext cx="4249080" cy="2995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8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4" name="Google Shape;194;p28"/>
          <p:cNvSpPr txBox="1"/>
          <p:nvPr/>
        </p:nvSpPr>
        <p:spPr>
          <a:xfrm>
            <a:off x="1276990" y="2857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MONGOLS</a:t>
            </a:r>
            <a:endParaRPr sz="700"/>
          </a:p>
        </p:txBody>
      </p:sp>
      <p:grpSp>
        <p:nvGrpSpPr>
          <p:cNvPr id="195" name="Google Shape;195;p2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96" name="Google Shape;196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7" name="Google Shape;197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" name="Google Shape;198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9" name="Google Shape;199;p2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00" name="Google Shape;200;p28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1" name="Google Shape;201;p28"/>
          <p:cNvSpPr txBox="1"/>
          <p:nvPr/>
        </p:nvSpPr>
        <p:spPr>
          <a:xfrm>
            <a:off x="300025" y="1143200"/>
            <a:ext cx="40803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Mongols are an East Asian ethnic group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Rise of the Mongols unified control of the Silk Roads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Mongols improved roads and established laws to protect merchants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“Pax Mongolica”- Golden Age of the Mongols &amp; the Silk Roads (c. 1250-1350)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02" name="Google Shape;202;p2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03" name="Google Shape;203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4" name="Google Shape;204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5" name="Google Shape;205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6" name="Google Shape;206;p2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07" name="Google Shape;207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8" name="Google Shape;208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09" name="Google Shape;20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6825" y="932246"/>
            <a:ext cx="4260999" cy="2972051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8"/>
          <p:cNvSpPr txBox="1"/>
          <p:nvPr/>
        </p:nvSpPr>
        <p:spPr>
          <a:xfrm>
            <a:off x="4678925" y="4037375"/>
            <a:ext cx="4247400" cy="4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artist, “</a:t>
            </a:r>
            <a:r>
              <a:rPr lang="en" sz="12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The Mongols at War,” 14th Century.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9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16" name="Google Shape;216;p2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17" name="Google Shape;217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18" name="Google Shape;218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" name="Google Shape;219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0" name="Google Shape;220;p2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21" name="Google Shape;221;p29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2" name="Google Shape;222;p29"/>
          <p:cNvSpPr txBox="1"/>
          <p:nvPr/>
        </p:nvSpPr>
        <p:spPr>
          <a:xfrm>
            <a:off x="604826" y="1448000"/>
            <a:ext cx="47511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23" name="Google Shape;223;p2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24" name="Google Shape;224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25" name="Google Shape;225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6" name="Google Shape;226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7" name="Google Shape;227;p2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28" name="Google Shape;228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9" name="Google Shape;229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30" name="Google Shape;23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904" y="859875"/>
            <a:ext cx="4238174" cy="3330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9"/>
          <p:cNvPicPr preferRelativeResize="0"/>
          <p:nvPr/>
        </p:nvPicPr>
        <p:blipFill rotWithShape="1">
          <a:blip r:embed="rId5">
            <a:alphaModFix/>
          </a:blip>
          <a:srcRect b="20702" l="13256" r="36643" t="18425"/>
          <a:stretch/>
        </p:blipFill>
        <p:spPr>
          <a:xfrm>
            <a:off x="4748975" y="877100"/>
            <a:ext cx="4238177" cy="3296339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9"/>
          <p:cNvSpPr txBox="1"/>
          <p:nvPr/>
        </p:nvSpPr>
        <p:spPr>
          <a:xfrm>
            <a:off x="1276990" y="1333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MONGOL EMPIRE</a:t>
            </a:r>
            <a:endParaRPr sz="700"/>
          </a:p>
        </p:txBody>
      </p:sp>
      <p:sp>
        <p:nvSpPr>
          <p:cNvPr id="233" name="Google Shape;233;p29"/>
          <p:cNvSpPr txBox="1"/>
          <p:nvPr/>
        </p:nvSpPr>
        <p:spPr>
          <a:xfrm>
            <a:off x="411725" y="4213475"/>
            <a:ext cx="8575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Astrokey, “Mongol Empire Map,” </a:t>
            </a:r>
            <a:r>
              <a:rPr lang="en" sz="11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licensed under the </a:t>
            </a:r>
            <a:r>
              <a:rPr lang="en" sz="1100">
                <a:solidFill>
                  <a:srgbClr val="3366BB"/>
                </a:solidFill>
                <a:highlight>
                  <a:srgbClr val="F8F9FA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" sz="11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1100">
                <a:solidFill>
                  <a:srgbClr val="3366BB"/>
                </a:solidFill>
                <a:highlight>
                  <a:srgbClr val="F8F9FA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3.0 Unported</a:t>
            </a:r>
            <a:r>
              <a:rPr lang="en" sz="11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 license.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0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9" name="Google Shape;239;p30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DIFFUSION </a:t>
            </a:r>
            <a:endParaRPr sz="700"/>
          </a:p>
        </p:txBody>
      </p:sp>
      <p:grpSp>
        <p:nvGrpSpPr>
          <p:cNvPr id="240" name="Google Shape;240;p30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41" name="Google Shape;241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42" name="Google Shape;242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" name="Google Shape;243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4" name="Google Shape;244;p30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45" name="Google Shape;245;p30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6" name="Google Shape;246;p30"/>
          <p:cNvSpPr txBox="1"/>
          <p:nvPr/>
        </p:nvSpPr>
        <p:spPr>
          <a:xfrm>
            <a:off x="604824" y="1448000"/>
            <a:ext cx="7653000" cy="15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1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Islamic scientific knowledge spread to China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Paper innovations from China spread to Europe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Greco-Islamic medical innovations &amp; the Arabic numeral system spread to Europe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47" name="Google Shape;247;p30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48" name="Google Shape;248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49" name="Google Shape;249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50" name="Google Shape;250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1" name="Google Shape;251;p30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52" name="Google Shape;252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3" name="Google Shape;253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1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9" name="Google Shape;259;p31"/>
          <p:cNvSpPr txBox="1"/>
          <p:nvPr/>
        </p:nvSpPr>
        <p:spPr>
          <a:xfrm>
            <a:off x="1276990" y="1333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MARCO POLO</a:t>
            </a:r>
            <a:endParaRPr sz="700"/>
          </a:p>
        </p:txBody>
      </p:sp>
      <p:grpSp>
        <p:nvGrpSpPr>
          <p:cNvPr id="260" name="Google Shape;260;p31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61" name="Google Shape;261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62" name="Google Shape;262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3" name="Google Shape;263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4" name="Google Shape;264;p31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65" name="Google Shape;265;p31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6" name="Google Shape;266;p31"/>
          <p:cNvSpPr txBox="1"/>
          <p:nvPr/>
        </p:nvSpPr>
        <p:spPr>
          <a:xfrm>
            <a:off x="604826" y="1448000"/>
            <a:ext cx="4751100" cy="24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Venetian merchant who traveled along the Silk Roads late 13th century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○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Wrote about his journey in his book </a:t>
            </a:r>
            <a:r>
              <a:rPr i="1"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Travels of Marco Polo</a:t>
            </a:r>
            <a:endParaRPr i="1"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○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Manuscript from 1350 →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Visited the court of Kublai Khan in China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67" name="Google Shape;267;p3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68" name="Google Shape;268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69" name="Google Shape;269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70" name="Google Shape;270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1" name="Google Shape;271;p3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72" name="Google Shape;272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3" name="Google Shape;273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74" name="Google Shape;274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2975" y="887125"/>
            <a:ext cx="2138356" cy="3089099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1"/>
          <p:cNvSpPr txBox="1"/>
          <p:nvPr/>
        </p:nvSpPr>
        <p:spPr>
          <a:xfrm>
            <a:off x="5201575" y="3976225"/>
            <a:ext cx="3476100" cy="3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Marco Polo, Il Milione, Chapter CXXIII and CXXIV, page from the Book "The Travels of Marco Polo," 1298-1299.</a:t>
            </a:r>
            <a:endParaRPr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2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1" name="Google Shape;281;p32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BLACK DEATH</a:t>
            </a:r>
            <a:endParaRPr sz="700"/>
          </a:p>
        </p:txBody>
      </p:sp>
      <p:grpSp>
        <p:nvGrpSpPr>
          <p:cNvPr id="282" name="Google Shape;282;p32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83" name="Google Shape;283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84" name="Google Shape;284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" name="Google Shape;285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6" name="Google Shape;286;p32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87" name="Google Shape;287;p32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8" name="Google Shape;288;p32"/>
          <p:cNvSpPr txBox="1"/>
          <p:nvPr/>
        </p:nvSpPr>
        <p:spPr>
          <a:xfrm>
            <a:off x="452425" y="1448000"/>
            <a:ext cx="4530900" cy="25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Bubonic plague spread along major trade routes, including the Silk Roads, from China throughout Afro-Eurasia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Population of Europe decreased 30% - 60%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Estimated deaths of 25 million in Asia &amp; North Africa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89" name="Google Shape;289;p32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90" name="Google Shape;290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91" name="Google Shape;291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92" name="Google Shape;292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3" name="Google Shape;293;p32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94" name="Google Shape;294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5" name="Google Shape;295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96" name="Google Shape;29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5775" y="1389661"/>
            <a:ext cx="3843200" cy="23107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97" name="Google Shape;297;p32"/>
          <p:cNvSpPr txBox="1"/>
          <p:nvPr/>
        </p:nvSpPr>
        <p:spPr>
          <a:xfrm>
            <a:off x="5234750" y="3823825"/>
            <a:ext cx="3691800" cy="3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Pierart dou Tielt, “</a:t>
            </a:r>
            <a:r>
              <a:rPr lang="en" sz="12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Citizens of Tournai bury plague victims,” </a:t>
            </a:r>
            <a:r>
              <a:rPr lang="en" sz="12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circa 1353.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