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y="5143500" cx="9144000"/>
  <p:notesSz cx="6858000" cy="9144000"/>
  <p:embeddedFontLst>
    <p:embeddedFont>
      <p:font typeface="Halant"/>
      <p:bold r:id="rId14"/>
    </p:embeddedFont>
    <p:embeddedFont>
      <p:font typeface="Inter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font" Target="fonts/Inter-regular.fntdata"/><Relationship Id="rId14" Type="http://schemas.openxmlformats.org/officeDocument/2006/relationships/font" Target="fonts/Halant-bold.fntdata"/><Relationship Id="rId17" Type="http://schemas.openxmlformats.org/officeDocument/2006/relationships/font" Target="fonts/Inter-italic.fntdata"/><Relationship Id="rId16" Type="http://schemas.openxmlformats.org/officeDocument/2006/relationships/font" Target="fonts/Inter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18" Type="http://schemas.openxmlformats.org/officeDocument/2006/relationships/font" Target="fonts/Inter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067f2459ae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3067f2459ae_0_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05fd23ee69_0_5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305fd23ee69_0_55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05fd23ee69_0_6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305fd23ee69_0_6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d63150e6fd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g2d63150e6fd_1_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05fd23ee69_0_7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g305fd23ee69_0_7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d63150e6fd_1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g2d63150e6fd_1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2d63150e6fd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g2d63150e6fd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ctr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subTitle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361156" y="1453357"/>
            <a:ext cx="3886200" cy="7503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1" name="Google Shape;81;p18"/>
          <p:cNvSpPr txBox="1"/>
          <p:nvPr>
            <p:ph idx="2" type="body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228600" y="767556"/>
            <a:ext cx="20202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88" name="Google Shape;88;p19"/>
          <p:cNvSpPr txBox="1"/>
          <p:nvPr>
            <p:ph idx="2" type="body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89" name="Google Shape;89;p19"/>
          <p:cNvSpPr txBox="1"/>
          <p:nvPr>
            <p:ph idx="3" type="body"/>
          </p:nvPr>
        </p:nvSpPr>
        <p:spPr>
          <a:xfrm>
            <a:off x="2322513" y="767556"/>
            <a:ext cx="20211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90" name="Google Shape;90;p19"/>
          <p:cNvSpPr txBox="1"/>
          <p:nvPr>
            <p:ph idx="4" type="body"/>
          </p:nvPr>
        </p:nvSpPr>
        <p:spPr>
          <a:xfrm>
            <a:off x="2322513" y="1087438"/>
            <a:ext cx="20211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228600" y="136525"/>
            <a:ext cx="15042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1787525" y="136525"/>
            <a:ext cx="2556000" cy="29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21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21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indent="-2921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896144" y="2400300"/>
            <a:ext cx="2743200" cy="2835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2366100" y="1085919"/>
            <a:ext cx="29259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270600" y="95319"/>
            <a:ext cx="2925900" cy="30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04800" lvl="2" marL="1371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5" Type="http://schemas.openxmlformats.org/officeDocument/2006/relationships/hyperlink" Target="https://en.wikipedia.org/wiki/en:Creative_Commons" TargetMode="External"/><Relationship Id="rId6" Type="http://schemas.openxmlformats.org/officeDocument/2006/relationships/hyperlink" Target="https://creativecommons.org/licenses/by-sa/4.0/deed.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Google Shape;129;p25"/>
          <p:cNvGrpSpPr/>
          <p:nvPr/>
        </p:nvGrpSpPr>
        <p:grpSpPr>
          <a:xfrm>
            <a:off x="-15535" y="-90413"/>
            <a:ext cx="2119669" cy="5233992"/>
            <a:chOff x="0" y="-241102"/>
            <a:chExt cx="5652450" cy="13957313"/>
          </a:xfrm>
        </p:grpSpPr>
        <p:grpSp>
          <p:nvGrpSpPr>
            <p:cNvPr id="130" name="Google Shape;130;p25"/>
            <p:cNvGrpSpPr/>
            <p:nvPr/>
          </p:nvGrpSpPr>
          <p:grpSpPr>
            <a:xfrm>
              <a:off x="2826056" y="-241102"/>
              <a:ext cx="2826394" cy="13957313"/>
              <a:chOff x="0" y="-47625"/>
              <a:chExt cx="558300" cy="2757000"/>
            </a:xfrm>
          </p:grpSpPr>
          <p:sp>
            <p:nvSpPr>
              <p:cNvPr id="131" name="Google Shape;13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32" name="Google Shape;132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3" name="Google Shape;133;p25"/>
            <p:cNvGrpSpPr/>
            <p:nvPr/>
          </p:nvGrpSpPr>
          <p:grpSpPr>
            <a:xfrm>
              <a:off x="1413028" y="-241102"/>
              <a:ext cx="2826394" cy="13957313"/>
              <a:chOff x="0" y="-47625"/>
              <a:chExt cx="558300" cy="2757000"/>
            </a:xfrm>
          </p:grpSpPr>
          <p:sp>
            <p:nvSpPr>
              <p:cNvPr id="134" name="Google Shape;13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35" name="Google Shape;135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6" name="Google Shape;136;p25"/>
            <p:cNvGrpSpPr/>
            <p:nvPr/>
          </p:nvGrpSpPr>
          <p:grpSpPr>
            <a:xfrm>
              <a:off x="0" y="-241102"/>
              <a:ext cx="2826394" cy="13957313"/>
              <a:chOff x="0" y="-47625"/>
              <a:chExt cx="558300" cy="2757000"/>
            </a:xfrm>
          </p:grpSpPr>
          <p:sp>
            <p:nvSpPr>
              <p:cNvPr id="137" name="Google Shape;13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38" name="Google Shape;138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39" name="Google Shape;139;p25"/>
          <p:cNvSpPr txBox="1"/>
          <p:nvPr/>
        </p:nvSpPr>
        <p:spPr>
          <a:xfrm>
            <a:off x="2104132" y="1005164"/>
            <a:ext cx="7040100" cy="32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INDIAN OCEAN TRADE ROUTES</a:t>
            </a:r>
            <a:endParaRPr sz="700"/>
          </a:p>
        </p:txBody>
      </p:sp>
      <p:sp>
        <p:nvSpPr>
          <p:cNvPr id="140" name="Google Shape;140;p25"/>
          <p:cNvSpPr/>
          <p:nvPr/>
        </p:nvSpPr>
        <p:spPr>
          <a:xfrm>
            <a:off x="6323449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" name="Google Shape;141;p25"/>
          <p:cNvSpPr/>
          <p:nvPr/>
        </p:nvSpPr>
        <p:spPr>
          <a:xfrm>
            <a:off x="5559048" y="462915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2" name="Google Shape;142;p25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202</a:t>
            </a:r>
            <a:r>
              <a:rPr b="1" lang="en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5</a:t>
            </a:r>
            <a:endParaRPr sz="700"/>
          </a:p>
        </p:txBody>
      </p:sp>
      <p:cxnSp>
        <p:nvCxnSpPr>
          <p:cNvPr id="143" name="Google Shape;143;p25"/>
          <p:cNvCxnSpPr/>
          <p:nvPr/>
        </p:nvCxnSpPr>
        <p:spPr>
          <a:xfrm flipH="1" rot="10800000">
            <a:off x="326967" y="-1334"/>
            <a:ext cx="1800" cy="1447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4" name="Google Shape;144;p25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Google Shape;149;p26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50" name="Google Shape;150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51" name="Google Shape;151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2" name="Google Shape;152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3" name="Google Shape;153;p2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54" name="Google Shape;154;p26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INDIAN OCEAN</a:t>
            </a:r>
            <a:endParaRPr sz="700"/>
          </a:p>
        </p:txBody>
      </p:sp>
      <p:sp>
        <p:nvSpPr>
          <p:cNvPr id="155" name="Google Shape;155;p26"/>
          <p:cNvSpPr/>
          <p:nvPr/>
        </p:nvSpPr>
        <p:spPr>
          <a:xfrm>
            <a:off x="7491401" y="318982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6" name="Google Shape;156;p26"/>
          <p:cNvSpPr txBox="1"/>
          <p:nvPr/>
        </p:nvSpPr>
        <p:spPr>
          <a:xfrm>
            <a:off x="4493450" y="1159063"/>
            <a:ext cx="4529700" cy="32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 trade route that connected the Indian Ocean to the Mediterranean Sea and the South China Sea.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Goods Traded: </a:t>
            </a: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Luxury</a:t>
            </a: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goods such as Chinese porcelain and silk, East African gold and ivory, and Southeast Asian spices like cinnamon, clove, nutmeg, and mace.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Several diaspora communities were active in the Indian Ocean trade. Armenian, Gujarati, Jewish, and Fujianese merchants built extensive networks.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26"/>
          <p:cNvSpPr/>
          <p:nvPr/>
        </p:nvSpPr>
        <p:spPr>
          <a:xfrm>
            <a:off x="-824453" y="-20114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8" name="Google Shape;158;p26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59" name="Google Shape;159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60" name="Google Shape;160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61" name="Google Shape;161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2" name="Google Shape;162;p2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163" name="Google Shape;163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4" name="Google Shape;164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65" name="Google Shape;165;p26"/>
          <p:cNvSpPr txBox="1"/>
          <p:nvPr/>
        </p:nvSpPr>
        <p:spPr>
          <a:xfrm>
            <a:off x="353700" y="4047175"/>
            <a:ext cx="3608700" cy="4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Ways of the World Textbook, Third Edition, 2009.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66" name="Google Shape;16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4274" y="1207385"/>
            <a:ext cx="4055250" cy="271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Google Shape;171;p27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72" name="Google Shape;172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73" name="Google Shape;173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" name="Google Shape;174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5" name="Google Shape;175;p2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76" name="Google Shape;176;p27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LATEEN SAIL</a:t>
            </a:r>
            <a:endParaRPr sz="700"/>
          </a:p>
        </p:txBody>
      </p:sp>
      <p:sp>
        <p:nvSpPr>
          <p:cNvPr id="177" name="Google Shape;177;p27"/>
          <p:cNvSpPr/>
          <p:nvPr/>
        </p:nvSpPr>
        <p:spPr>
          <a:xfrm>
            <a:off x="7491401" y="318982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8" name="Google Shape;178;p27"/>
          <p:cNvSpPr txBox="1"/>
          <p:nvPr/>
        </p:nvSpPr>
        <p:spPr>
          <a:xfrm>
            <a:off x="3459600" y="1245826"/>
            <a:ext cx="5397000" cy="343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Believed to have been used in the eastern Mediterranean as early as the 2nd century CE, possibly imported from Egypt or the Persian Gulf. 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Its effective use by the Arabs caused its rapid spread throughout the Mediterranean, contributing significantly to the resurgence of medieval commerce. 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Combined with the square sail, it produced the ocean-conquering full-rigged ship. 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9" name="Google Shape;179;p27"/>
          <p:cNvSpPr/>
          <p:nvPr/>
        </p:nvSpPr>
        <p:spPr>
          <a:xfrm>
            <a:off x="-824453" y="-20114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0" name="Google Shape;180;p27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81" name="Google Shape;181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2" name="Google Shape;182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3" name="Google Shape;183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4" name="Google Shape;184;p27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185" name="Google Shape;185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6" name="Google Shape;186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187" name="Google Shape;187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2725" y="1188776"/>
            <a:ext cx="2852700" cy="281367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7"/>
          <p:cNvSpPr txBox="1"/>
          <p:nvPr/>
        </p:nvSpPr>
        <p:spPr>
          <a:xfrm>
            <a:off x="381625" y="4009400"/>
            <a:ext cx="3608700" cy="3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artist, “</a:t>
            </a:r>
            <a:r>
              <a:rPr lang="en" sz="12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A 17th-century woodcut of a triangular-sailed Bermudian vessel,” 1671.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oogle Shape;193;p28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94" name="Google Shape;194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95" name="Google Shape;195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6" name="Google Shape;196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7" name="Google Shape;197;p28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98" name="Google Shape;198;p28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MONSOON WINDS</a:t>
            </a:r>
            <a:endParaRPr sz="700"/>
          </a:p>
        </p:txBody>
      </p:sp>
      <p:sp>
        <p:nvSpPr>
          <p:cNvPr id="199" name="Google Shape;199;p28"/>
          <p:cNvSpPr/>
          <p:nvPr/>
        </p:nvSpPr>
        <p:spPr>
          <a:xfrm>
            <a:off x="7491401" y="318982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0" name="Google Shape;200;p28"/>
          <p:cNvSpPr txBox="1"/>
          <p:nvPr/>
        </p:nvSpPr>
        <p:spPr>
          <a:xfrm>
            <a:off x="382374" y="1084650"/>
            <a:ext cx="8370900" cy="13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Sailors used the monsoon winds to chart their course and carry out voyages that linked sections from East Africa to Southern China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Limited sailing time development merchant diasporic communities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1" name="Google Shape;201;p28"/>
          <p:cNvSpPr/>
          <p:nvPr/>
        </p:nvSpPr>
        <p:spPr>
          <a:xfrm>
            <a:off x="-1345278" y="-22563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2" name="Google Shape;202;p28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03" name="Google Shape;203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04" name="Google Shape;204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5" name="Google Shape;205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6" name="Google Shape;206;p28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07" name="Google Shape;207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8" name="Google Shape;208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09" name="Google Shape;209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3450" y="2257300"/>
            <a:ext cx="4689425" cy="2227474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8"/>
          <p:cNvSpPr txBox="1"/>
          <p:nvPr/>
        </p:nvSpPr>
        <p:spPr>
          <a:xfrm>
            <a:off x="5245825" y="2697375"/>
            <a:ext cx="30000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200">
                <a:solidFill>
                  <a:srgbClr val="242424"/>
                </a:solidFill>
                <a:latin typeface="Inter"/>
                <a:ea typeface="Inter"/>
                <a:cs typeface="Inter"/>
                <a:sym typeface="Inter"/>
              </a:rPr>
              <a:t>Maury, Matthew Fontaine, et al. Monsoon &amp; trade wind chart of the Indian Ocean. [Washington, D.C.: United States Hydrographical Office?, i.e. 1860, 1859] Map. Retrieved from the Library of Congress, &lt;www.loc.gov/item/2009575919/&gt;.</a:t>
            </a:r>
            <a:endParaRPr sz="12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" name="Google Shape;215;p29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16" name="Google Shape;216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17" name="Google Shape;217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" name="Google Shape;218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9" name="Google Shape;219;p29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220" name="Google Shape;220;p29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SWAHILI CITY-STATES</a:t>
            </a:r>
            <a:endParaRPr sz="700"/>
          </a:p>
        </p:txBody>
      </p:sp>
      <p:sp>
        <p:nvSpPr>
          <p:cNvPr id="221" name="Google Shape;221;p29"/>
          <p:cNvSpPr/>
          <p:nvPr/>
        </p:nvSpPr>
        <p:spPr>
          <a:xfrm>
            <a:off x="7491401" y="318982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2" name="Google Shape;222;p29"/>
          <p:cNvSpPr txBox="1"/>
          <p:nvPr/>
        </p:nvSpPr>
        <p:spPr>
          <a:xfrm>
            <a:off x="3841026" y="1256850"/>
            <a:ext cx="4978500" cy="32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23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City-states (like Greece)--each city was politically independent, generally governed by its own king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Commercial centers that accumulated goods from interior &amp; exchanged them for products of distant civilizations (e.g. Chinese porcelain &amp; silk, Persian rugs, Indian cottons)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Islam voluntarily and widely adopted 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Syncretism—family lineage traced through mother (controlled property) &amp; father (Muslim custom)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500"/>
              <a:buFont typeface="Inter"/>
              <a:buChar char="●"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Neither Islam nor Swahili culture penetrated much beyond the coast until 19th century</a:t>
            </a:r>
            <a:endParaRPr sz="1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3" name="Google Shape;223;p29"/>
          <p:cNvSpPr/>
          <p:nvPr/>
        </p:nvSpPr>
        <p:spPr>
          <a:xfrm>
            <a:off x="-2005678" y="1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4" name="Google Shape;224;p29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25" name="Google Shape;225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26" name="Google Shape;226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27" name="Google Shape;227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8" name="Google Shape;228;p29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29" name="Google Shape;229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0" name="Google Shape;230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31" name="Google Shape;231;p29"/>
          <p:cNvSpPr txBox="1"/>
          <p:nvPr/>
        </p:nvSpPr>
        <p:spPr>
          <a:xfrm>
            <a:off x="183775" y="3993150"/>
            <a:ext cx="3393000" cy="10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Walrasiad. (2019, March 27). Swahili Coast Map. World History Encyclopedia. Retrieved from https://www.worldhistory.org/image/10327/swahili-coast-map/</a:t>
            </a:r>
            <a:endParaRPr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32" name="Google Shape;23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4150" y="1087696"/>
            <a:ext cx="3192251" cy="296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Google Shape;237;p30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38" name="Google Shape;238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39" name="Google Shape;239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" name="Google Shape;240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1" name="Google Shape;241;p30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242" name="Google Shape;242;p30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KINGDOM OF SRIVIJAYA</a:t>
            </a:r>
            <a:endParaRPr sz="700"/>
          </a:p>
        </p:txBody>
      </p:sp>
      <p:sp>
        <p:nvSpPr>
          <p:cNvPr id="243" name="Google Shape;243;p30"/>
          <p:cNvSpPr/>
          <p:nvPr/>
        </p:nvSpPr>
        <p:spPr>
          <a:xfrm>
            <a:off x="7491401" y="318982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4" name="Google Shape;244;p30"/>
          <p:cNvSpPr txBox="1"/>
          <p:nvPr/>
        </p:nvSpPr>
        <p:spPr>
          <a:xfrm>
            <a:off x="3841026" y="1154525"/>
            <a:ext cx="49785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 maritime kingdom that flourished from the 7th to 13th centuries in what is now Indonesia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Plentiful supply of gold, access to source of highly sought-after spices (e.g. cloves, nutmeg, mace) &amp; taxes levied on passing ships provided resources to attract supports, fund bureaucracy, create military and naval forces 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Important kingdom for the diffusion of Buddhism across the region—center of Buddhist observance &amp; teaching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t/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5" name="Google Shape;245;p30"/>
          <p:cNvSpPr/>
          <p:nvPr/>
        </p:nvSpPr>
        <p:spPr>
          <a:xfrm>
            <a:off x="-2107978" y="-14574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6" name="Google Shape;246;p30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47" name="Google Shape;247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48" name="Google Shape;248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49" name="Google Shape;249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0" name="Google Shape;250;p30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51" name="Google Shape;251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2" name="Google Shape;252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53" name="Google Shape;253;p30"/>
          <p:cNvSpPr txBox="1"/>
          <p:nvPr/>
        </p:nvSpPr>
        <p:spPr>
          <a:xfrm>
            <a:off x="248875" y="3535525"/>
            <a:ext cx="33930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2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E</a:t>
            </a:r>
            <a:r>
              <a:rPr lang="en" sz="12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ncyclopedia Britannica. (n.d.). </a:t>
            </a:r>
            <a:r>
              <a:rPr i="1" lang="en" sz="12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Srivijaya empire.</a:t>
            </a:r>
            <a:endParaRPr i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54" name="Google Shape;25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4413" y="1093150"/>
            <a:ext cx="3561925" cy="2404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" name="Google Shape;259;p31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60" name="Google Shape;260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61" name="Google Shape;261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" name="Google Shape;262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3" name="Google Shape;263;p31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264" name="Google Shape;264;p31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ZHENG HE</a:t>
            </a:r>
            <a:endParaRPr sz="700"/>
          </a:p>
        </p:txBody>
      </p:sp>
      <p:sp>
        <p:nvSpPr>
          <p:cNvPr id="265" name="Google Shape;265;p31"/>
          <p:cNvSpPr/>
          <p:nvPr/>
        </p:nvSpPr>
        <p:spPr>
          <a:xfrm>
            <a:off x="7491401" y="318982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6" name="Google Shape;266;p31"/>
          <p:cNvSpPr txBox="1"/>
          <p:nvPr/>
        </p:nvSpPr>
        <p:spPr>
          <a:xfrm>
            <a:off x="3841026" y="1256850"/>
            <a:ext cx="4978500" cy="33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Chinese Muslim admiral, explorer, diplomat, and bureaucrat during the early Ming dynasty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Chosen by the emperor to command</a:t>
            </a: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over 300 ships on seven voyages of exploration to the lands around the Indian Ocean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Goal: spread Chinese culture &amp; collect tribute from states he encountered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Opened up new markets for Chinese goods 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Voyages stopped due to a fear of foreign influence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7" name="Google Shape;267;p31"/>
          <p:cNvSpPr/>
          <p:nvPr/>
        </p:nvSpPr>
        <p:spPr>
          <a:xfrm>
            <a:off x="-824453" y="-20114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8" name="Google Shape;268;p31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69" name="Google Shape;269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70" name="Google Shape;270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71" name="Google Shape;271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2" name="Google Shape;272;p31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73" name="Google Shape;273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4" name="Google Shape;274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75" name="Google Shape;275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9425" y="1256850"/>
            <a:ext cx="3381000" cy="1986325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31"/>
          <p:cNvSpPr txBox="1"/>
          <p:nvPr/>
        </p:nvSpPr>
        <p:spPr>
          <a:xfrm>
            <a:off x="248875" y="3406875"/>
            <a:ext cx="33930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2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Vladimir Kosov, </a:t>
            </a:r>
            <a:r>
              <a:rPr i="1" lang="en" sz="12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The Return of Zheng He, </a:t>
            </a:r>
            <a:r>
              <a:rPr lang="en" sz="12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2018, </a:t>
            </a:r>
            <a:r>
              <a:rPr lang="en" sz="1200">
                <a:solidFill>
                  <a:srgbClr val="202122"/>
                </a:solidFill>
                <a:highlight>
                  <a:srgbClr val="F9F9F9"/>
                </a:highlight>
                <a:latin typeface="Inter"/>
                <a:ea typeface="Inter"/>
                <a:cs typeface="Inter"/>
                <a:sym typeface="Inter"/>
              </a:rPr>
              <a:t>licensed under the </a:t>
            </a:r>
            <a:r>
              <a:rPr lang="en" sz="1200">
                <a:solidFill>
                  <a:srgbClr val="3366BB"/>
                </a:solidFill>
                <a:highlight>
                  <a:srgbClr val="F9F9F9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" sz="1200">
                <a:solidFill>
                  <a:srgbClr val="202122"/>
                </a:solidFill>
                <a:highlight>
                  <a:srgbClr val="F9F9F9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1200">
                <a:solidFill>
                  <a:srgbClr val="3366BB"/>
                </a:solidFill>
                <a:highlight>
                  <a:srgbClr val="F9F9F9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Attribution-Share Alike 4.0 International</a:t>
            </a:r>
            <a:r>
              <a:rPr lang="en" sz="1200">
                <a:solidFill>
                  <a:srgbClr val="202122"/>
                </a:solidFill>
                <a:highlight>
                  <a:srgbClr val="F9F9F9"/>
                </a:highlight>
                <a:latin typeface="Inter"/>
                <a:ea typeface="Inter"/>
                <a:cs typeface="Inter"/>
                <a:sym typeface="Inter"/>
              </a:rPr>
              <a:t> license.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