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 id="260" r:id="rId13"/>
    <p:sldId id="261" r:id="rId14"/>
    <p:sldId id="262" r:id="rId15"/>
  </p:sldIdLst>
  <p:sldSz cy="9601200" cx="7315200"/>
  <p:notesSz cx="6858000" cy="9144000"/>
  <p:embeddedFontLst>
    <p:embeddedFont>
      <p:font typeface="Halant"/>
      <p:regular r:id="rId16"/>
      <p:bold r:id="rId17"/>
    </p:embeddedFont>
    <p:embeddedFont>
      <p:font typeface="Inter"/>
      <p:regular r:id="rId18"/>
      <p:bold r:id="rId19"/>
      <p:italic r:id="rId20"/>
      <p:boldItalic r:id="rId21"/>
    </p:embeddedFont>
    <p:embeddedFont>
      <p:font typeface="Plus Jakarta Sans Medium"/>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24">
          <p15:clr>
            <a:srgbClr val="A4A3A4"/>
          </p15:clr>
        </p15:guide>
        <p15:guide id="2" pos="2304">
          <p15:clr>
            <a:srgbClr val="A4A3A4"/>
          </p15:clr>
        </p15:guide>
        <p15:guide id="3" pos="278">
          <p15:clr>
            <a:srgbClr val="747775"/>
          </p15:clr>
        </p15:guide>
        <p15:guide id="4" pos="4330">
          <p15:clr>
            <a:srgbClr val="747775"/>
          </p15:clr>
        </p15:guide>
        <p15:guide id="5" orient="horz" pos="5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4CD85CC-D598-4E5B-A3DA-C85D3F4585D5}">
  <a:tblStyle styleId="{84CD85CC-D598-4E5B-A3DA-C85D3F4585D5}"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4726627-FF8C-473E-955C-83F70256B884}"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24" orient="horz"/>
        <p:guide pos="2304"/>
        <p:guide pos="278"/>
        <p:guide pos="4330"/>
        <p:guide pos="588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22" Type="http://schemas.openxmlformats.org/officeDocument/2006/relationships/font" Target="fonts/PlusJakartaSansMedium-regular.fntdata"/><Relationship Id="rId21" Type="http://schemas.openxmlformats.org/officeDocument/2006/relationships/font" Target="fonts/Inter-boldItalic.fntdata"/><Relationship Id="rId24" Type="http://schemas.openxmlformats.org/officeDocument/2006/relationships/font" Target="fonts/PlusJakartaSansMedium-italic.fntdata"/><Relationship Id="rId23" Type="http://schemas.openxmlformats.org/officeDocument/2006/relationships/font" Target="fonts/PlusJakartaSansMedium-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5" Type="http://schemas.openxmlformats.org/officeDocument/2006/relationships/font" Target="fonts/PlusJakartaSansMedium-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font" Target="fonts/Halant-bold.fntdata"/><Relationship Id="rId16" Type="http://schemas.openxmlformats.org/officeDocument/2006/relationships/font" Target="fonts/Halant-regular.fntdata"/><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41302d03de_0_343: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41302d03de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55ddd179aa_0_0: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55ddd179a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55ddd179aa_1_175: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55ddd179aa_1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55ddd179aa_1_189: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55ddd179aa_1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55ddd179aa_1_352: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55ddd179aa_1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55ddd179aa_1_381: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55ddd179aa_1_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56444e1095_0_58: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356444e1095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64" name="Google Shape;64;p1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8" name="Google Shape;68;p17"/>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9" name="Google Shape;69;p1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76" name="Google Shape;76;p1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85" name="Google Shape;85;p2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92" name="Google Shape;92;p2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01" name="Google Shape;101;p26"/>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2" name="Google Shape;102;p2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05" name="Google Shape;105;p2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8" name="Google Shape;108;p28"/>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09" name="Google Shape;109;p2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29"/>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13" name="Google Shape;113;p29"/>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14" name="Google Shape;114;p2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3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0" name="Google Shape;120;p31"/>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21" name="Google Shape;121;p3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24" name="Google Shape;124;p3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8" name="Google Shape;128;p33"/>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9" name="Google Shape;129;p33"/>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30" name="Google Shape;130;p3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133" name="Google Shape;133;p3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36" name="Google Shape;136;p35"/>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137" name="Google Shape;137;p3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4.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1.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8" name="Google Shape;8;p1"/>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53" name="Google Shape;53;p13"/>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97" name="Google Shape;97;p25"/>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98" name="Google Shape;98;p25"/>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sp>
        <p:nvSpPr>
          <p:cNvPr id="144" name="Google Shape;144;p37"/>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2300">
                <a:solidFill>
                  <a:schemeClr val="dk1"/>
                </a:solidFill>
                <a:latin typeface="Halant"/>
                <a:ea typeface="Halant"/>
                <a:cs typeface="Halant"/>
                <a:sym typeface="Halant"/>
              </a:rPr>
              <a:t>What is the Context? - Painting the American Landscape</a:t>
            </a:r>
            <a:endParaRPr sz="1800">
              <a:latin typeface="Halant"/>
              <a:ea typeface="Halant"/>
              <a:cs typeface="Halant"/>
              <a:sym typeface="Halant"/>
            </a:endParaRPr>
          </a:p>
        </p:txBody>
      </p:sp>
      <p:pic>
        <p:nvPicPr>
          <p:cNvPr id="145" name="Google Shape;145;p37"/>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46" name="Google Shape;146;p37"/>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47" name="Google Shape;147;p37"/>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148" name="Google Shape;148;p37"/>
          <p:cNvGraphicFramePr/>
          <p:nvPr/>
        </p:nvGraphicFramePr>
        <p:xfrm>
          <a:off x="359097" y="1667654"/>
          <a:ext cx="3000000" cy="3000000"/>
        </p:xfrm>
        <a:graphic>
          <a:graphicData uri="http://schemas.openxmlformats.org/drawingml/2006/table">
            <a:tbl>
              <a:tblPr>
                <a:noFill/>
                <a:tableStyleId>{84CD85CC-D598-4E5B-A3DA-C85D3F4585D5}</a:tableStyleId>
              </a:tblPr>
              <a:tblGrid>
                <a:gridCol w="4525625"/>
                <a:gridCol w="2127325"/>
              </a:tblGrid>
              <a:tr h="6997875">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early 1800s, during the antebellum era, America was changing rapidly. Cities expanded, new technologies emerged, and the population spread westward. </a:t>
                      </a: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With all this change, many Americans began to reflect on the meaning of national identity and the future of the country’s natural landscapes.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Some worried that the rapid development might lead to the loss of America’s connection to its land. One group that responded to these concerns was a collective of landscape painters known later as the Hudson River School. Though not a formal school, these artists shared a common goal: to capture the beauty and power of the American landscape in a way that reflected the country’s values and identity. </a:t>
                      </a:r>
                      <a:r>
                        <a:rPr b="1" lang="en" sz="1200">
                          <a:solidFill>
                            <a:schemeClr val="dk1"/>
                          </a:solidFill>
                          <a:latin typeface="Inter"/>
                          <a:ea typeface="Inter"/>
                          <a:cs typeface="Inter"/>
                          <a:sym typeface="Inter"/>
                        </a:rPr>
                        <a:t>(B)</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group’s leader, Thomas Cole, fell in love with the wild landscapes of the Hudson River Valley in New York. Along with other artists, he painted glowing scenes of mountains, rivers, forests, and skies. </a:t>
                      </a:r>
                      <a:r>
                        <a:rPr b="1" lang="en" sz="1200">
                          <a:solidFill>
                            <a:schemeClr val="dk1"/>
                          </a:solidFill>
                          <a:latin typeface="Inter"/>
                          <a:ea typeface="Inter"/>
                          <a:cs typeface="Inter"/>
                          <a:sym typeface="Inter"/>
                        </a:rPr>
                        <a:t>(C)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this time, many American artists were trained in Europe or were influenced by European painting styles. But some argued that American artists should develop a style that reflected the unique spirit of the United States. </a:t>
                      </a:r>
                      <a:r>
                        <a:rPr b="1"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These artists were inspired by the idea of the "sublime," a powerful feeling that comes when you see something so big and beautiful that it takes your breath away. The Hudson River School artists tried to capture that feeling in their paintings.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But their art wasn’t just about beauty. It was also a message. As the country built factories and expanded cities, these painters wanted to remind people that America’s greatest treasure was its natural landscape. (</a:t>
                      </a:r>
                      <a:r>
                        <a:rPr b="1" lang="en" sz="1200">
                          <a:solidFill>
                            <a:schemeClr val="dk1"/>
                          </a:solidFill>
                          <a:latin typeface="Inter"/>
                          <a:ea typeface="Inter"/>
                          <a:cs typeface="Inter"/>
                          <a:sym typeface="Inter"/>
                        </a:rPr>
                        <a:t>E)</a:t>
                      </a:r>
                      <a:r>
                        <a:rPr lang="en" sz="1200">
                          <a:solidFill>
                            <a:schemeClr val="dk1"/>
                          </a:solidFill>
                          <a:latin typeface="Inter"/>
                          <a:ea typeface="Inter"/>
                          <a:cs typeface="Inter"/>
                          <a:sym typeface="Inter"/>
                        </a:rPr>
                        <a:t>Their work made Americans proud of their country and gave them a way to see nature as part of their national identity—not just something used for farming or building. </a:t>
                      </a:r>
                      <a:endParaRPr b="1" sz="1200">
                        <a:solidFill>
                          <a:schemeClr val="dk1"/>
                        </a:solidFill>
                        <a:latin typeface="Inter"/>
                        <a:ea typeface="Inter"/>
                        <a:cs typeface="Inter"/>
                        <a:sym typeface="Inter"/>
                      </a:endParaRPr>
                    </a:p>
                  </a:txBody>
                  <a:tcPr marT="104750" marB="104750" marR="103275" marL="103275">
                    <a:lnL cap="flat" cmpd="sng" w="12700">
                      <a:solidFill>
                        <a:srgbClr val="FFFFFF">
                          <a:alpha val="0"/>
                        </a:srgbClr>
                      </a:solidFill>
                      <a:prstDash val="solid"/>
                      <a:round/>
                      <a:headEnd len="sm" w="sm" type="none"/>
                      <a:tailEnd len="sm" w="sm" type="none"/>
                    </a:lnL>
                    <a:lnR cap="flat" cmpd="sng" w="19050">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What changes were happening in America during the antebellum era?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What was the goal of the Hudson River School artists?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What type of art did the Hudson River School create?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What did some argue about European influence?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 </a:t>
                      </a:r>
                      <a:r>
                        <a:rPr lang="en" sz="1200">
                          <a:solidFill>
                            <a:schemeClr val="dk1"/>
                          </a:solidFill>
                          <a:latin typeface="Inter"/>
                          <a:ea typeface="Inter"/>
                          <a:cs typeface="Inter"/>
                          <a:sym typeface="Inter"/>
                        </a:rPr>
                        <a:t>According to the artists, what is America’s greatest treasure?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50">
                        <a:solidFill>
                          <a:srgbClr val="E95C3D"/>
                        </a:solidFill>
                        <a:latin typeface="Inter"/>
                        <a:ea typeface="Inter"/>
                        <a:cs typeface="Inter"/>
                        <a:sym typeface="Inter"/>
                      </a:endParaRPr>
                    </a:p>
                  </a:txBody>
                  <a:tcPr marT="104750" marB="104750" marR="103275" marL="103275">
                    <a:lnL cap="flat" cmpd="sng" w="19050">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49" name="Google Shape;149;p37"/>
          <p:cNvSpPr txBox="1"/>
          <p:nvPr/>
        </p:nvSpPr>
        <p:spPr>
          <a:xfrm>
            <a:off x="1767625" y="851324"/>
            <a:ext cx="5119200" cy="7422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Contextualization</a:t>
            </a:r>
            <a:endParaRPr b="1" sz="1200">
              <a:latin typeface="Halant"/>
              <a:ea typeface="Halant"/>
              <a:cs typeface="Halant"/>
              <a:sym typeface="Halant"/>
            </a:endParaRPr>
          </a:p>
          <a:p>
            <a:pPr indent="0" lvl="0" marL="0" rtl="0" algn="l">
              <a:spcBef>
                <a:spcPts val="0"/>
              </a:spcBef>
              <a:spcAft>
                <a:spcPts val="0"/>
              </a:spcAft>
              <a:buNone/>
            </a:pPr>
            <a:r>
              <a:t/>
            </a:r>
            <a:endParaRPr b="1" sz="900">
              <a:latin typeface="Halant"/>
              <a:ea typeface="Halant"/>
              <a:cs typeface="Halant"/>
              <a:sym typeface="Halant"/>
            </a:endParaRPr>
          </a:p>
          <a:p>
            <a:pPr indent="0" lvl="0" marL="0" rtl="0" algn="l">
              <a:spcBef>
                <a:spcPts val="0"/>
              </a:spcBef>
              <a:spcAft>
                <a:spcPts val="0"/>
              </a:spcAft>
              <a:buNone/>
            </a:pPr>
            <a:r>
              <a:rPr lang="en" sz="1000">
                <a:latin typeface="Inter"/>
                <a:ea typeface="Inter"/>
                <a:cs typeface="Inter"/>
                <a:sym typeface="Inter"/>
              </a:rPr>
              <a:t>Thinking historically means interpreting historical events, developments, or processes in light of the surrounding historical context.</a:t>
            </a:r>
            <a:endParaRPr sz="1000">
              <a:latin typeface="Inter"/>
              <a:ea typeface="Inter"/>
              <a:cs typeface="Inter"/>
              <a:sym typeface="Inter"/>
            </a:endParaRPr>
          </a:p>
        </p:txBody>
      </p:sp>
      <p:pic>
        <p:nvPicPr>
          <p:cNvPr id="150" name="Google Shape;150;p37"/>
          <p:cNvPicPr preferRelativeResize="0"/>
          <p:nvPr/>
        </p:nvPicPr>
        <p:blipFill rotWithShape="1">
          <a:blip r:embed="rId4">
            <a:alphaModFix/>
          </a:blip>
          <a:srcRect b="0" l="0" r="0" t="0"/>
          <a:stretch/>
        </p:blipFill>
        <p:spPr>
          <a:xfrm>
            <a:off x="653529" y="772761"/>
            <a:ext cx="959153" cy="959153"/>
          </a:xfrm>
          <a:prstGeom prst="rect">
            <a:avLst/>
          </a:prstGeom>
          <a:noFill/>
          <a:ln>
            <a:noFill/>
          </a:ln>
        </p:spPr>
      </p:pic>
      <p:sp>
        <p:nvSpPr>
          <p:cNvPr id="151" name="Google Shape;151;p37"/>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5" name="Shape 155"/>
        <p:cNvGrpSpPr/>
        <p:nvPr/>
      </p:nvGrpSpPr>
      <p:grpSpPr>
        <a:xfrm>
          <a:off x="0" y="0"/>
          <a:ext cx="0" cy="0"/>
          <a:chOff x="0" y="0"/>
          <a:chExt cx="0" cy="0"/>
        </a:xfrm>
      </p:grpSpPr>
      <p:sp>
        <p:nvSpPr>
          <p:cNvPr id="156" name="Google Shape;156;p38"/>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2300">
                <a:solidFill>
                  <a:schemeClr val="dk1"/>
                </a:solidFill>
                <a:latin typeface="Halant"/>
                <a:ea typeface="Halant"/>
                <a:cs typeface="Halant"/>
                <a:sym typeface="Halant"/>
              </a:rPr>
              <a:t>What is the Context? - Painting the American Landscape</a:t>
            </a:r>
            <a:endParaRPr sz="2300">
              <a:solidFill>
                <a:schemeClr val="dk1"/>
              </a:solidFill>
              <a:latin typeface="Halant"/>
              <a:ea typeface="Halant"/>
              <a:cs typeface="Halant"/>
              <a:sym typeface="Halant"/>
            </a:endParaRPr>
          </a:p>
        </p:txBody>
      </p:sp>
      <p:pic>
        <p:nvPicPr>
          <p:cNvPr id="157" name="Google Shape;157;p38"/>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58" name="Google Shape;158;p38"/>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59" name="Google Shape;159;p38"/>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160" name="Google Shape;160;p38"/>
          <p:cNvGraphicFramePr/>
          <p:nvPr/>
        </p:nvGraphicFramePr>
        <p:xfrm>
          <a:off x="359097" y="1667654"/>
          <a:ext cx="3000000" cy="3000000"/>
        </p:xfrm>
        <a:graphic>
          <a:graphicData uri="http://schemas.openxmlformats.org/drawingml/2006/table">
            <a:tbl>
              <a:tblPr>
                <a:noFill/>
                <a:tableStyleId>{84CD85CC-D598-4E5B-A3DA-C85D3F4585D5}</a:tableStyleId>
              </a:tblPr>
              <a:tblGrid>
                <a:gridCol w="4525625"/>
                <a:gridCol w="2127325"/>
              </a:tblGrid>
              <a:tr h="6997875">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However, there’s an important part of this story that we can’t forget. When the artists painted these stunning western landscapes—especially places like the Rocky Mountains or the Yosemite Valley—they often made them look empty and untouched. But they weren’t empty. Indigenous peoples had lived on that land for thousands of years. </a:t>
                      </a:r>
                      <a:r>
                        <a:rPr b="1" lang="en" sz="1200">
                          <a:solidFill>
                            <a:schemeClr val="dk1"/>
                          </a:solidFill>
                          <a:latin typeface="Inter"/>
                          <a:ea typeface="Inter"/>
                          <a:cs typeface="Inter"/>
                          <a:sym typeface="Inter"/>
                        </a:rPr>
                        <a:t>(F)</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art of the Hudson River School was not just about showing nature—it was about feeling it. These paintings stirred pride, awe, and a sense of connection to the land, helping shape a vision of a strong, unified nation. </a:t>
                      </a:r>
                      <a:r>
                        <a:rPr b="1" lang="en" sz="1200">
                          <a:solidFill>
                            <a:schemeClr val="dk1"/>
                          </a:solidFill>
                          <a:latin typeface="Inter"/>
                          <a:ea typeface="Inter"/>
                          <a:cs typeface="Inter"/>
                          <a:sym typeface="Inter"/>
                        </a:rPr>
                        <a:t>(G)</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Although the Hudson River School became well known, they were not alone. African American and women artists also contributed to the American art scene, often with less recognition. Robert S. Duncanson, a free Black artist from Ohio, painted landscapes in a similar style and was praised in his lifetime. Women artists like Louisa Davis Minot and Susie M. Barstow also painted nature but had limited access to formal training and a lack of attention due to their gender. </a:t>
                      </a:r>
                      <a:r>
                        <a:rPr b="1" lang="en" sz="1200">
                          <a:solidFill>
                            <a:schemeClr val="dk1"/>
                          </a:solidFill>
                          <a:latin typeface="Inter"/>
                          <a:ea typeface="Inter"/>
                          <a:cs typeface="Inter"/>
                          <a:sym typeface="Inter"/>
                        </a:rPr>
                        <a:t>(H)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Beyond landscapes, other painters captured everyday life. Genre artists like George Caleb Bingham and William Sidney Mount showed scenes of work, family, and community. Portrait artists such as Gilbert Stuart painted national figures like George Washington, while folk artists created detailed works inspired by tradition, often without formal training. </a:t>
                      </a:r>
                      <a:r>
                        <a:rPr b="1" lang="en" sz="1200">
                          <a:solidFill>
                            <a:schemeClr val="dk1"/>
                          </a:solidFill>
                          <a:latin typeface="Inter"/>
                          <a:ea typeface="Inter"/>
                          <a:cs typeface="Inter"/>
                          <a:sym typeface="Inter"/>
                        </a:rPr>
                        <a:t>(I)</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Hudson River School invited Americans to see their land as beautiful and meaningful—not just useful. But behind the beauty were deeper stories: of land taken from Native people, of artists overlooked because of their identity, and of a nation still defining itself. These paintings were more than images—they were part of shaping how Americans saw their country and their place in it. </a:t>
                      </a:r>
                      <a:r>
                        <a:rPr b="1" lang="en" sz="1200">
                          <a:solidFill>
                            <a:schemeClr val="dk1"/>
                          </a:solidFill>
                          <a:latin typeface="Inter"/>
                          <a:ea typeface="Inter"/>
                          <a:cs typeface="Inter"/>
                          <a:sym typeface="Inter"/>
                        </a:rPr>
                        <a:t>(J)</a:t>
                      </a:r>
                      <a:endParaRPr b="1" sz="1200">
                        <a:solidFill>
                          <a:schemeClr val="dk1"/>
                        </a:solidFill>
                        <a:latin typeface="Inter"/>
                        <a:ea typeface="Inter"/>
                        <a:cs typeface="Inter"/>
                        <a:sym typeface="Inter"/>
                      </a:endParaRPr>
                    </a:p>
                  </a:txBody>
                  <a:tcPr marT="104750" marB="104750" marR="103275" marL="103275">
                    <a:lnL cap="flat" cmpd="sng" w="12700">
                      <a:solidFill>
                        <a:srgbClr val="FFFFFF">
                          <a:alpha val="0"/>
                        </a:srgbClr>
                      </a:solidFill>
                      <a:prstDash val="solid"/>
                      <a:round/>
                      <a:headEnd len="sm" w="sm" type="none"/>
                      <a:tailEnd len="sm" w="sm" type="none"/>
                    </a:lnL>
                    <a:lnR cap="flat" cmpd="sng" w="19050">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F. </a:t>
                      </a:r>
                      <a:r>
                        <a:rPr lang="en" sz="1200">
                          <a:solidFill>
                            <a:schemeClr val="dk1"/>
                          </a:solidFill>
                          <a:latin typeface="Inter"/>
                          <a:ea typeface="Inter"/>
                          <a:cs typeface="Inter"/>
                          <a:sym typeface="Inter"/>
                        </a:rPr>
                        <a:t>What was absent from most of the paintings?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G. </a:t>
                      </a:r>
                      <a:r>
                        <a:rPr lang="en" sz="1200">
                          <a:solidFill>
                            <a:schemeClr val="dk1"/>
                          </a:solidFill>
                          <a:latin typeface="Inter"/>
                          <a:ea typeface="Inter"/>
                          <a:cs typeface="Inter"/>
                          <a:sym typeface="Inter"/>
                        </a:rPr>
                        <a:t>What feelings did the Hudson River School want to evoke with their paintings?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H. </a:t>
                      </a:r>
                      <a:r>
                        <a:rPr lang="en" sz="1200">
                          <a:solidFill>
                            <a:schemeClr val="dk1"/>
                          </a:solidFill>
                          <a:latin typeface="Inter"/>
                          <a:ea typeface="Inter"/>
                          <a:cs typeface="Inter"/>
                          <a:sym typeface="Inter"/>
                        </a:rPr>
                        <a:t>What challenges did other groups face in the field of art?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I</a:t>
                      </a:r>
                      <a:r>
                        <a:rPr b="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What other types of art were popular?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J. </a:t>
                      </a:r>
                      <a:r>
                        <a:rPr lang="en" sz="1200">
                          <a:solidFill>
                            <a:schemeClr val="dk1"/>
                          </a:solidFill>
                          <a:latin typeface="Inter"/>
                          <a:ea typeface="Inter"/>
                          <a:cs typeface="Inter"/>
                          <a:sym typeface="Inter"/>
                        </a:rPr>
                        <a:t>Why are these paintings more than just images?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104750" marB="104750" marR="103275" marL="103275">
                    <a:lnL cap="flat" cmpd="sng" w="19050">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61" name="Google Shape;161;p38"/>
          <p:cNvSpPr txBox="1"/>
          <p:nvPr/>
        </p:nvSpPr>
        <p:spPr>
          <a:xfrm>
            <a:off x="1767625" y="851324"/>
            <a:ext cx="5119200" cy="7422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Contextualization</a:t>
            </a:r>
            <a:endParaRPr b="1" sz="1200">
              <a:latin typeface="Halant"/>
              <a:ea typeface="Halant"/>
              <a:cs typeface="Halant"/>
              <a:sym typeface="Halant"/>
            </a:endParaRPr>
          </a:p>
          <a:p>
            <a:pPr indent="0" lvl="0" marL="0" rtl="0" algn="l">
              <a:spcBef>
                <a:spcPts val="0"/>
              </a:spcBef>
              <a:spcAft>
                <a:spcPts val="0"/>
              </a:spcAft>
              <a:buNone/>
            </a:pPr>
            <a:r>
              <a:t/>
            </a:r>
            <a:endParaRPr b="1" sz="900">
              <a:latin typeface="Halant"/>
              <a:ea typeface="Halant"/>
              <a:cs typeface="Halant"/>
              <a:sym typeface="Halant"/>
            </a:endParaRPr>
          </a:p>
          <a:p>
            <a:pPr indent="0" lvl="0" marL="0" rtl="0" algn="l">
              <a:spcBef>
                <a:spcPts val="0"/>
              </a:spcBef>
              <a:spcAft>
                <a:spcPts val="0"/>
              </a:spcAft>
              <a:buNone/>
            </a:pPr>
            <a:r>
              <a:rPr lang="en" sz="1000">
                <a:latin typeface="Inter"/>
                <a:ea typeface="Inter"/>
                <a:cs typeface="Inter"/>
                <a:sym typeface="Inter"/>
              </a:rPr>
              <a:t>Thinking historically means interpreting historical events, developments, or processes in light of the surrounding historical context.</a:t>
            </a:r>
            <a:endParaRPr sz="1000">
              <a:latin typeface="Inter"/>
              <a:ea typeface="Inter"/>
              <a:cs typeface="Inter"/>
              <a:sym typeface="Inter"/>
            </a:endParaRPr>
          </a:p>
        </p:txBody>
      </p:sp>
      <p:pic>
        <p:nvPicPr>
          <p:cNvPr id="162" name="Google Shape;162;p38"/>
          <p:cNvPicPr preferRelativeResize="0"/>
          <p:nvPr/>
        </p:nvPicPr>
        <p:blipFill rotWithShape="1">
          <a:blip r:embed="rId4">
            <a:alphaModFix/>
          </a:blip>
          <a:srcRect b="0" l="0" r="0" t="0"/>
          <a:stretch/>
        </p:blipFill>
        <p:spPr>
          <a:xfrm>
            <a:off x="653529" y="772761"/>
            <a:ext cx="959153" cy="959153"/>
          </a:xfrm>
          <a:prstGeom prst="rect">
            <a:avLst/>
          </a:prstGeom>
          <a:noFill/>
          <a:ln>
            <a:noFill/>
          </a:ln>
        </p:spPr>
      </p:pic>
      <p:sp>
        <p:nvSpPr>
          <p:cNvPr id="163" name="Google Shape;163;p38"/>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7" name="Shape 167"/>
        <p:cNvGrpSpPr/>
        <p:nvPr/>
      </p:nvGrpSpPr>
      <p:grpSpPr>
        <a:xfrm>
          <a:off x="0" y="0"/>
          <a:ext cx="0" cy="0"/>
          <a:chOff x="0" y="0"/>
          <a:chExt cx="0" cy="0"/>
        </a:xfrm>
      </p:grpSpPr>
      <p:sp>
        <p:nvSpPr>
          <p:cNvPr id="168" name="Google Shape;168;p39"/>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a:t>
            </a:r>
            <a:endParaRPr sz="1800">
              <a:solidFill>
                <a:schemeClr val="dk1"/>
              </a:solidFill>
              <a:latin typeface="Halant"/>
              <a:ea typeface="Halant"/>
              <a:cs typeface="Halant"/>
              <a:sym typeface="Halant"/>
            </a:endParaRPr>
          </a:p>
        </p:txBody>
      </p:sp>
      <p:pic>
        <p:nvPicPr>
          <p:cNvPr id="169" name="Google Shape;169;p39"/>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70" name="Google Shape;170;p39"/>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71" name="Google Shape;171;p39"/>
          <p:cNvSpPr txBox="1"/>
          <p:nvPr/>
        </p:nvSpPr>
        <p:spPr>
          <a:xfrm>
            <a:off x="359100" y="537625"/>
            <a:ext cx="6675900" cy="14670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l">
              <a:lnSpc>
                <a:spcPct val="100000"/>
              </a:lnSpc>
              <a:spcBef>
                <a:spcPts val="1100"/>
              </a:spcBef>
              <a:spcAft>
                <a:spcPts val="0"/>
              </a:spcAft>
              <a:buClr>
                <a:schemeClr val="dk1"/>
              </a:buClr>
              <a:buSzPts val="1000"/>
              <a:buFont typeface="Arial"/>
              <a:buNone/>
            </a:pPr>
            <a:r>
              <a:rPr lang="en" sz="11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100">
              <a:solidFill>
                <a:schemeClr val="dk1"/>
              </a:solidFill>
              <a:latin typeface="Halant"/>
              <a:ea typeface="Halant"/>
              <a:cs typeface="Halant"/>
              <a:sym typeface="Halant"/>
            </a:endParaRPr>
          </a:p>
          <a:p>
            <a:pPr indent="0" lvl="0" marL="0" rtl="0" algn="l">
              <a:lnSpc>
                <a:spcPct val="100000"/>
              </a:lnSpc>
              <a:spcBef>
                <a:spcPts val="1100"/>
              </a:spcBef>
              <a:spcAft>
                <a:spcPts val="1100"/>
              </a:spcAft>
              <a:buClr>
                <a:schemeClr val="dk1"/>
              </a:buClr>
              <a:buSzPts val="1000"/>
              <a:buFont typeface="Arial"/>
              <a:buNone/>
            </a:pPr>
            <a:r>
              <a:rPr lang="en" sz="11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100">
              <a:solidFill>
                <a:schemeClr val="dk1"/>
              </a:solidFill>
              <a:latin typeface="Halant"/>
              <a:ea typeface="Halant"/>
              <a:cs typeface="Halant"/>
              <a:sym typeface="Halant"/>
            </a:endParaRPr>
          </a:p>
        </p:txBody>
      </p:sp>
      <p:sp>
        <p:nvSpPr>
          <p:cNvPr id="172" name="Google Shape;172;p39"/>
          <p:cNvSpPr/>
          <p:nvPr/>
        </p:nvSpPr>
        <p:spPr>
          <a:xfrm>
            <a:off x="733200" y="2139700"/>
            <a:ext cx="3354900" cy="2530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173" name="Google Shape;173;p39"/>
          <p:cNvSpPr txBox="1"/>
          <p:nvPr/>
        </p:nvSpPr>
        <p:spPr>
          <a:xfrm>
            <a:off x="764918" y="4309449"/>
            <a:ext cx="3279300" cy="4116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chemeClr val="dk1"/>
              </a:buClr>
              <a:buSzPts val="1000"/>
              <a:buFont typeface="Arial"/>
              <a:buNone/>
            </a:pPr>
            <a:r>
              <a:rPr lang="en" sz="700">
                <a:solidFill>
                  <a:srgbClr val="202122"/>
                </a:solidFill>
                <a:latin typeface="Inter"/>
                <a:ea typeface="Inter"/>
                <a:cs typeface="Inter"/>
                <a:sym typeface="Inter"/>
              </a:rPr>
              <a:t>Source: Thomas Cole, “A View of the Mountain Pass Called the Notch of the White Mountain (Crawford Notch, NH),” 1839. Public Domain</a:t>
            </a:r>
            <a:endParaRPr sz="700">
              <a:solidFill>
                <a:srgbClr val="202122"/>
              </a:solidFill>
              <a:latin typeface="Inter"/>
              <a:ea typeface="Inter"/>
              <a:cs typeface="Inter"/>
              <a:sym typeface="Inter"/>
            </a:endParaRPr>
          </a:p>
        </p:txBody>
      </p:sp>
      <p:sp>
        <p:nvSpPr>
          <p:cNvPr id="174" name="Google Shape;174;p39"/>
          <p:cNvSpPr txBox="1"/>
          <p:nvPr/>
        </p:nvSpPr>
        <p:spPr>
          <a:xfrm>
            <a:off x="4217412" y="2063836"/>
            <a:ext cx="24099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1 - Brainstorm: Read the source information and list what you know.</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a:t>
            </a:r>
            <a:endParaRPr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a:p>
            <a:pPr indent="-285750" lvl="0" marL="4318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p:txBody>
      </p:sp>
      <p:sp>
        <p:nvSpPr>
          <p:cNvPr id="175" name="Google Shape;175;p39"/>
          <p:cNvSpPr txBox="1"/>
          <p:nvPr/>
        </p:nvSpPr>
        <p:spPr>
          <a:xfrm>
            <a:off x="441459" y="4641273"/>
            <a:ext cx="6432300" cy="343800"/>
          </a:xfrm>
          <a:prstGeom prst="rect">
            <a:avLst/>
          </a:prstGeom>
          <a:noFill/>
          <a:ln>
            <a:noFill/>
          </a:ln>
        </p:spPr>
        <p:txBody>
          <a:bodyPr anchorCtr="0" anchor="t" bIns="86450" lIns="86450" spcFirstLastPara="1" rIns="86450" wrap="square" tIns="86450">
            <a:spAutoFit/>
          </a:bodyPr>
          <a:lstStyle/>
          <a:p>
            <a:pPr indent="0" lvl="0" marL="0" rtl="0" algn="l">
              <a:lnSpc>
                <a:spcPct val="100000"/>
              </a:lnSpc>
              <a:spcBef>
                <a:spcPts val="1100"/>
              </a:spcBef>
              <a:spcAft>
                <a:spcPts val="1100"/>
              </a:spcAft>
              <a:buNone/>
            </a:pPr>
            <a:r>
              <a:rPr i="1" lang="en" sz="1100">
                <a:solidFill>
                  <a:schemeClr val="dk1"/>
                </a:solidFill>
                <a:latin typeface="Inter"/>
                <a:ea typeface="Inter"/>
                <a:cs typeface="Inter"/>
                <a:sym typeface="Inter"/>
              </a:rPr>
              <a:t>Questions to consider when making observations and inferences:</a:t>
            </a:r>
            <a:endParaRPr sz="1100">
              <a:solidFill>
                <a:schemeClr val="dk1"/>
              </a:solidFill>
              <a:latin typeface="Inter"/>
              <a:ea typeface="Inter"/>
              <a:cs typeface="Inter"/>
              <a:sym typeface="Inter"/>
            </a:endParaRPr>
          </a:p>
        </p:txBody>
      </p:sp>
      <p:graphicFrame>
        <p:nvGraphicFramePr>
          <p:cNvPr id="176" name="Google Shape;176;p39"/>
          <p:cNvGraphicFramePr/>
          <p:nvPr/>
        </p:nvGraphicFramePr>
        <p:xfrm>
          <a:off x="359106" y="4956508"/>
          <a:ext cx="3000000" cy="3000000"/>
        </p:xfrm>
        <a:graphic>
          <a:graphicData uri="http://schemas.openxmlformats.org/drawingml/2006/table">
            <a:tbl>
              <a:tblPr>
                <a:noFill/>
                <a:tableStyleId>{C4726627-FF8C-473E-955C-83F70256B884}</a:tableStyleId>
              </a:tblPr>
              <a:tblGrid>
                <a:gridCol w="3337875"/>
                <a:gridCol w="3337875"/>
              </a:tblGrid>
              <a:tr h="163287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physical setting?</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are the elements arranged?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words present? What do they identify?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are the people? Are they representing a specific person or a larger group?</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objects or items do you notice?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colors, textures, or patterns stand out?</a:t>
                      </a:r>
                      <a:endParaRPr sz="1000">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Do color schemes or use of light and shadows convey meaning? (light = good, dark = evil)</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obvious or hidden symbols? (e.g., stars and stripes, Uncle Sam, broken chains)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mood or tone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 people or items shown in realistic or exaggerated ways? Why?</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63287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is the author and/or audience? How does this impact the message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purpose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message do the symbols convey?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Why did the artist include specific elements?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Is there anything missing from the image? How does that impact its meaning?</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historical context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the artist’s message relate to the political, social, or cultural issues of the time?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might different people at the time have interpreted this image differently?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this image compare to another source from the same time period?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questions does this image raise that could be investigated further?</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pic>
        <p:nvPicPr>
          <p:cNvPr id="177" name="Google Shape;177;p39"/>
          <p:cNvPicPr preferRelativeResize="0"/>
          <p:nvPr/>
        </p:nvPicPr>
        <p:blipFill>
          <a:blip r:embed="rId4">
            <a:alphaModFix/>
          </a:blip>
          <a:stretch>
            <a:fillRect/>
          </a:stretch>
        </p:blipFill>
        <p:spPr>
          <a:xfrm>
            <a:off x="787163" y="2207088"/>
            <a:ext cx="3234826" cy="2103887"/>
          </a:xfrm>
          <a:prstGeom prst="rect">
            <a:avLst/>
          </a:prstGeom>
          <a:noFill/>
          <a:ln>
            <a:noFill/>
          </a:ln>
        </p:spPr>
      </p:pic>
      <p:sp>
        <p:nvSpPr>
          <p:cNvPr id="178" name="Google Shape;178;p39"/>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2" name="Shape 182"/>
        <p:cNvGrpSpPr/>
        <p:nvPr/>
      </p:nvGrpSpPr>
      <p:grpSpPr>
        <a:xfrm>
          <a:off x="0" y="0"/>
          <a:ext cx="0" cy="0"/>
          <a:chOff x="0" y="0"/>
          <a:chExt cx="0" cy="0"/>
        </a:xfrm>
      </p:grpSpPr>
      <p:sp>
        <p:nvSpPr>
          <p:cNvPr id="183" name="Google Shape;183;p40"/>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a:t>
            </a:r>
            <a:endParaRPr sz="1800">
              <a:solidFill>
                <a:schemeClr val="dk1"/>
              </a:solidFill>
              <a:latin typeface="Halant"/>
              <a:ea typeface="Halant"/>
              <a:cs typeface="Halant"/>
              <a:sym typeface="Halant"/>
            </a:endParaRPr>
          </a:p>
        </p:txBody>
      </p:sp>
      <p:pic>
        <p:nvPicPr>
          <p:cNvPr id="184" name="Google Shape;184;p40"/>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85" name="Google Shape;185;p40"/>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86" name="Google Shape;186;p40"/>
          <p:cNvSpPr/>
          <p:nvPr/>
        </p:nvSpPr>
        <p:spPr>
          <a:xfrm>
            <a:off x="1258165" y="559745"/>
            <a:ext cx="4798800" cy="3533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187" name="Google Shape;187;p40"/>
          <p:cNvSpPr txBox="1"/>
          <p:nvPr/>
        </p:nvSpPr>
        <p:spPr>
          <a:xfrm>
            <a:off x="441459" y="4183582"/>
            <a:ext cx="64323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2 - Find the most prominent element in the image. Describe your observation, then connect with your prior knowledge, and finally infer what the artist is hoping to convey.</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dk1"/>
                </a:solidFill>
                <a:latin typeface="Inter"/>
                <a:ea typeface="Inter"/>
                <a:cs typeface="Inter"/>
                <a:sym typeface="Inter"/>
              </a:rPr>
              <a:t>Step 3- Separate the image into quadrants in order to take note of even minor elements the artist included and make notes of elements and messages in each section.</a:t>
            </a:r>
            <a:endParaRPr b="1" sz="1100">
              <a:solidFill>
                <a:schemeClr val="dk1"/>
              </a:solidFill>
              <a:latin typeface="Inter"/>
              <a:ea typeface="Inter"/>
              <a:cs typeface="Inter"/>
              <a:sym typeface="Inter"/>
            </a:endParaRPr>
          </a:p>
        </p:txBody>
      </p:sp>
      <p:sp>
        <p:nvSpPr>
          <p:cNvPr id="188" name="Google Shape;188;p40"/>
          <p:cNvSpPr txBox="1"/>
          <p:nvPr/>
        </p:nvSpPr>
        <p:spPr>
          <a:xfrm>
            <a:off x="1352282" y="3640466"/>
            <a:ext cx="4610400" cy="4518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000"/>
              <a:buFont typeface="Arial"/>
              <a:buNone/>
            </a:pPr>
            <a:r>
              <a:rPr lang="en" sz="900">
                <a:solidFill>
                  <a:srgbClr val="202122"/>
                </a:solidFill>
                <a:latin typeface="Inter"/>
                <a:ea typeface="Inter"/>
                <a:cs typeface="Inter"/>
                <a:sym typeface="Inter"/>
              </a:rPr>
              <a:t>Source: Thomas Cole, “A View of the Mountain Pass Called the Notch of the White Mountain (Crawford Notch, NH),” 1839. Public Domain</a:t>
            </a:r>
            <a:endParaRPr sz="900">
              <a:solidFill>
                <a:schemeClr val="dk1"/>
              </a:solidFill>
              <a:latin typeface="Inter"/>
              <a:ea typeface="Inter"/>
              <a:cs typeface="Inter"/>
              <a:sym typeface="Inter"/>
            </a:endParaRPr>
          </a:p>
        </p:txBody>
      </p:sp>
      <p:graphicFrame>
        <p:nvGraphicFramePr>
          <p:cNvPr id="189" name="Google Shape;189;p40"/>
          <p:cNvGraphicFramePr/>
          <p:nvPr/>
        </p:nvGraphicFramePr>
        <p:xfrm>
          <a:off x="896471" y="4727864"/>
          <a:ext cx="3000000" cy="3000000"/>
        </p:xfrm>
        <a:graphic>
          <a:graphicData uri="http://schemas.openxmlformats.org/drawingml/2006/table">
            <a:tbl>
              <a:tblPr>
                <a:noFill/>
                <a:tableStyleId>{C4726627-FF8C-473E-955C-83F70256B884}</a:tableStyleId>
              </a:tblPr>
              <a:tblGrid>
                <a:gridCol w="1840750"/>
                <a:gridCol w="1840750"/>
                <a:gridCol w="1840750"/>
              </a:tblGrid>
              <a:tr h="363675">
                <a:tc>
                  <a:txBody>
                    <a:bodyPr/>
                    <a:lstStyle/>
                    <a:p>
                      <a:pPr indent="0" lvl="0" marL="0" rtl="0" algn="ctr">
                        <a:spcBef>
                          <a:spcPts val="0"/>
                        </a:spcBef>
                        <a:spcAft>
                          <a:spcPts val="0"/>
                        </a:spcAft>
                        <a:buNone/>
                      </a:pPr>
                      <a:r>
                        <a:rPr b="1" lang="en" sz="1100">
                          <a:latin typeface="Inter"/>
                          <a:ea typeface="Inter"/>
                          <a:cs typeface="Inter"/>
                          <a:sym typeface="Inter"/>
                        </a:rPr>
                        <a:t>Observe</a:t>
                      </a:r>
                      <a:endParaRPr b="1" sz="1100">
                        <a:latin typeface="Inter"/>
                        <a:ea typeface="Inter"/>
                        <a:cs typeface="Inter"/>
                        <a:sym typeface="Inter"/>
                      </a:endParaRPr>
                    </a:p>
                  </a:txBody>
                  <a:tcPr marT="87275" marB="87275" marR="86050" marL="86050"/>
                </a:tc>
                <a:tc>
                  <a:txBody>
                    <a:bodyPr/>
                    <a:lstStyle/>
                    <a:p>
                      <a:pPr indent="0" lvl="0" marL="0" rtl="0" algn="ctr">
                        <a:spcBef>
                          <a:spcPts val="0"/>
                        </a:spcBef>
                        <a:spcAft>
                          <a:spcPts val="0"/>
                        </a:spcAft>
                        <a:buNone/>
                      </a:pPr>
                      <a:r>
                        <a:rPr b="1" lang="en" sz="1100">
                          <a:latin typeface="Inter"/>
                          <a:ea typeface="Inter"/>
                          <a:cs typeface="Inter"/>
                          <a:sym typeface="Inter"/>
                        </a:rPr>
                        <a:t>Connect</a:t>
                      </a:r>
                      <a:endParaRPr b="1" sz="1100">
                        <a:latin typeface="Inter"/>
                        <a:ea typeface="Inter"/>
                        <a:cs typeface="Inter"/>
                        <a:sym typeface="Inter"/>
                      </a:endParaRPr>
                    </a:p>
                  </a:txBody>
                  <a:tcPr marT="87275" marB="87275" marR="86050" marL="86050"/>
                </a:tc>
                <a:tc>
                  <a:txBody>
                    <a:bodyPr/>
                    <a:lstStyle/>
                    <a:p>
                      <a:pPr indent="0" lvl="0" marL="0" rtl="0" algn="ctr">
                        <a:spcBef>
                          <a:spcPts val="0"/>
                        </a:spcBef>
                        <a:spcAft>
                          <a:spcPts val="0"/>
                        </a:spcAft>
                        <a:buNone/>
                      </a:pPr>
                      <a:r>
                        <a:rPr b="1" lang="en" sz="1100">
                          <a:latin typeface="Inter"/>
                          <a:ea typeface="Inter"/>
                          <a:cs typeface="Inter"/>
                          <a:sym typeface="Inter"/>
                        </a:rPr>
                        <a:t>Infer</a:t>
                      </a:r>
                      <a:endParaRPr b="1"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txBody>
                  <a:tcPr marT="87275" marB="87275" marR="86050" marL="86050"/>
                </a:tc>
                <a:tc>
                  <a:txBody>
                    <a:bodyPr/>
                    <a:lstStyle/>
                    <a:p>
                      <a:pPr indent="0" lvl="0" marL="0" rtl="0" algn="l">
                        <a:spcBef>
                          <a:spcPts val="0"/>
                        </a:spcBef>
                        <a:spcAft>
                          <a:spcPts val="0"/>
                        </a:spcAft>
                        <a:buNone/>
                      </a:pPr>
                      <a:r>
                        <a:t/>
                      </a:r>
                      <a:endParaRPr sz="1100"/>
                    </a:p>
                  </a:txBody>
                  <a:tcPr marT="87275" marB="87275" marR="86050" marL="86050"/>
                </a:tc>
                <a:tc>
                  <a:txBody>
                    <a:bodyPr/>
                    <a:lstStyle/>
                    <a:p>
                      <a:pPr indent="0" lvl="0" marL="0" rtl="0" algn="l">
                        <a:spcBef>
                          <a:spcPts val="0"/>
                        </a:spcBef>
                        <a:spcAft>
                          <a:spcPts val="0"/>
                        </a:spcAft>
                        <a:buNone/>
                      </a:pPr>
                      <a:r>
                        <a:t/>
                      </a:r>
                      <a:endParaRPr sz="1100"/>
                    </a:p>
                  </a:txBody>
                  <a:tcPr marT="87275" marB="87275" marR="86050" marL="86050"/>
                </a:tc>
              </a:tr>
            </a:tbl>
          </a:graphicData>
        </a:graphic>
      </p:graphicFrame>
      <p:graphicFrame>
        <p:nvGraphicFramePr>
          <p:cNvPr id="190" name="Google Shape;190;p40"/>
          <p:cNvGraphicFramePr/>
          <p:nvPr/>
        </p:nvGraphicFramePr>
        <p:xfrm>
          <a:off x="896471" y="6750627"/>
          <a:ext cx="3000000" cy="3000000"/>
        </p:xfrm>
        <a:graphic>
          <a:graphicData uri="http://schemas.openxmlformats.org/drawingml/2006/table">
            <a:tbl>
              <a:tblPr>
                <a:noFill/>
                <a:tableStyleId>{C4726627-FF8C-473E-955C-83F70256B884}</a:tableStyleId>
              </a:tblPr>
              <a:tblGrid>
                <a:gridCol w="2761125"/>
                <a:gridCol w="2761125"/>
              </a:tblGrid>
              <a:tr h="363675">
                <a:tc>
                  <a:txBody>
                    <a:bodyPr/>
                    <a:lstStyle/>
                    <a:p>
                      <a:pPr indent="0" lvl="0" marL="0" rtl="0" algn="l">
                        <a:spcBef>
                          <a:spcPts val="0"/>
                        </a:spcBef>
                        <a:spcAft>
                          <a:spcPts val="0"/>
                        </a:spcAft>
                        <a:buNone/>
                      </a:pPr>
                      <a:r>
                        <a:rPr lang="en" sz="1100">
                          <a:latin typeface="Inter"/>
                          <a:ea typeface="Inter"/>
                          <a:cs typeface="Inter"/>
                          <a:sym typeface="Inter"/>
                        </a:rPr>
                        <a:t>Top Left</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txBody>
                  <a:tcPr marT="87275" marB="87275" marR="86050" marL="86050"/>
                </a:tc>
                <a:tc>
                  <a:txBody>
                    <a:bodyPr/>
                    <a:lstStyle/>
                    <a:p>
                      <a:pPr indent="0" lvl="0" marL="0" rtl="0" algn="r">
                        <a:spcBef>
                          <a:spcPts val="0"/>
                        </a:spcBef>
                        <a:spcAft>
                          <a:spcPts val="0"/>
                        </a:spcAft>
                        <a:buNone/>
                      </a:pPr>
                      <a:r>
                        <a:rPr lang="en" sz="1100">
                          <a:latin typeface="Inter"/>
                          <a:ea typeface="Inter"/>
                          <a:cs typeface="Inter"/>
                          <a:sym typeface="Inter"/>
                        </a:rPr>
                        <a:t>Top Right</a:t>
                      </a:r>
                      <a:endParaRPr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lang="en" sz="1100">
                          <a:latin typeface="Inter"/>
                          <a:ea typeface="Inter"/>
                          <a:cs typeface="Inter"/>
                          <a:sym typeface="Inter"/>
                        </a:rPr>
                        <a:t>Bottom Left</a:t>
                      </a:r>
                      <a:endParaRPr sz="1100">
                        <a:latin typeface="Inter"/>
                        <a:ea typeface="Inter"/>
                        <a:cs typeface="Inter"/>
                        <a:sym typeface="Inter"/>
                      </a:endParaRPr>
                    </a:p>
                  </a:txBody>
                  <a:tcPr marT="87275" marB="87275" marR="86050" marL="86050"/>
                </a:tc>
                <a:tc>
                  <a:txBody>
                    <a:bodyPr/>
                    <a:lstStyle/>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rPr lang="en" sz="1100">
                          <a:latin typeface="Inter"/>
                          <a:ea typeface="Inter"/>
                          <a:cs typeface="Inter"/>
                          <a:sym typeface="Inter"/>
                        </a:rPr>
                        <a:t>Bottom Right</a:t>
                      </a:r>
                      <a:endParaRPr sz="1100">
                        <a:latin typeface="Inter"/>
                        <a:ea typeface="Inter"/>
                        <a:cs typeface="Inter"/>
                        <a:sym typeface="Inter"/>
                      </a:endParaRPr>
                    </a:p>
                  </a:txBody>
                  <a:tcPr marT="87275" marB="87275" marR="86050" marL="86050"/>
                </a:tc>
              </a:tr>
            </a:tbl>
          </a:graphicData>
        </a:graphic>
      </p:graphicFrame>
      <p:pic>
        <p:nvPicPr>
          <p:cNvPr id="191" name="Google Shape;191;p40"/>
          <p:cNvPicPr preferRelativeResize="0"/>
          <p:nvPr/>
        </p:nvPicPr>
        <p:blipFill>
          <a:blip r:embed="rId4">
            <a:alphaModFix/>
          </a:blip>
          <a:stretch>
            <a:fillRect/>
          </a:stretch>
        </p:blipFill>
        <p:spPr>
          <a:xfrm>
            <a:off x="1363975" y="612450"/>
            <a:ext cx="4610401" cy="2998582"/>
          </a:xfrm>
          <a:prstGeom prst="rect">
            <a:avLst/>
          </a:prstGeom>
          <a:noFill/>
          <a:ln>
            <a:noFill/>
          </a:ln>
        </p:spPr>
      </p:pic>
      <p:sp>
        <p:nvSpPr>
          <p:cNvPr id="192" name="Google Shape;192;p40"/>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6" name="Shape 196"/>
        <p:cNvGrpSpPr/>
        <p:nvPr/>
      </p:nvGrpSpPr>
      <p:grpSpPr>
        <a:xfrm>
          <a:off x="0" y="0"/>
          <a:ext cx="0" cy="0"/>
          <a:chOff x="0" y="0"/>
          <a:chExt cx="0" cy="0"/>
        </a:xfrm>
      </p:grpSpPr>
      <p:sp>
        <p:nvSpPr>
          <p:cNvPr id="197" name="Google Shape;197;p41"/>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a:t>
            </a:r>
            <a:endParaRPr sz="1800">
              <a:solidFill>
                <a:schemeClr val="dk1"/>
              </a:solidFill>
              <a:latin typeface="Halant"/>
              <a:ea typeface="Halant"/>
              <a:cs typeface="Halant"/>
              <a:sym typeface="Halant"/>
            </a:endParaRPr>
          </a:p>
        </p:txBody>
      </p:sp>
      <p:pic>
        <p:nvPicPr>
          <p:cNvPr id="198" name="Google Shape;198;p41"/>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199" name="Google Shape;199;p41"/>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00" name="Google Shape;200;p41"/>
          <p:cNvSpPr txBox="1"/>
          <p:nvPr/>
        </p:nvSpPr>
        <p:spPr>
          <a:xfrm>
            <a:off x="359100" y="537625"/>
            <a:ext cx="6675900" cy="14670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l">
              <a:lnSpc>
                <a:spcPct val="100000"/>
              </a:lnSpc>
              <a:spcBef>
                <a:spcPts val="1100"/>
              </a:spcBef>
              <a:spcAft>
                <a:spcPts val="0"/>
              </a:spcAft>
              <a:buClr>
                <a:schemeClr val="dk1"/>
              </a:buClr>
              <a:buSzPts val="1000"/>
              <a:buFont typeface="Arial"/>
              <a:buNone/>
            </a:pPr>
            <a:r>
              <a:rPr lang="en" sz="11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100">
              <a:solidFill>
                <a:schemeClr val="dk1"/>
              </a:solidFill>
              <a:latin typeface="Halant"/>
              <a:ea typeface="Halant"/>
              <a:cs typeface="Halant"/>
              <a:sym typeface="Halant"/>
            </a:endParaRPr>
          </a:p>
          <a:p>
            <a:pPr indent="0" lvl="0" marL="0" rtl="0" algn="l">
              <a:lnSpc>
                <a:spcPct val="100000"/>
              </a:lnSpc>
              <a:spcBef>
                <a:spcPts val="1100"/>
              </a:spcBef>
              <a:spcAft>
                <a:spcPts val="1100"/>
              </a:spcAft>
              <a:buClr>
                <a:schemeClr val="dk1"/>
              </a:buClr>
              <a:buSzPts val="1000"/>
              <a:buFont typeface="Arial"/>
              <a:buNone/>
            </a:pPr>
            <a:r>
              <a:rPr lang="en" sz="11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100">
              <a:solidFill>
                <a:schemeClr val="dk1"/>
              </a:solidFill>
              <a:latin typeface="Halant"/>
              <a:ea typeface="Halant"/>
              <a:cs typeface="Halant"/>
              <a:sym typeface="Halant"/>
            </a:endParaRPr>
          </a:p>
        </p:txBody>
      </p:sp>
      <p:sp>
        <p:nvSpPr>
          <p:cNvPr id="201" name="Google Shape;201;p41"/>
          <p:cNvSpPr/>
          <p:nvPr/>
        </p:nvSpPr>
        <p:spPr>
          <a:xfrm>
            <a:off x="733200" y="2139700"/>
            <a:ext cx="3354900" cy="2530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202" name="Google Shape;202;p41"/>
          <p:cNvSpPr txBox="1"/>
          <p:nvPr/>
        </p:nvSpPr>
        <p:spPr>
          <a:xfrm>
            <a:off x="764918" y="4233249"/>
            <a:ext cx="3279300" cy="4116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chemeClr val="dk1"/>
              </a:buClr>
              <a:buSzPts val="1000"/>
              <a:buFont typeface="Arial"/>
              <a:buNone/>
            </a:pPr>
            <a:r>
              <a:rPr lang="en" sz="700">
                <a:solidFill>
                  <a:srgbClr val="202122"/>
                </a:solidFill>
                <a:latin typeface="Inter"/>
                <a:ea typeface="Inter"/>
                <a:cs typeface="Inter"/>
                <a:sym typeface="Inter"/>
              </a:rPr>
              <a:t>Source: Robert S. Duncanson, “Landscape with a Rainbow,” 1859. Public Domain  </a:t>
            </a:r>
            <a:endParaRPr sz="700">
              <a:solidFill>
                <a:srgbClr val="202122"/>
              </a:solidFill>
              <a:latin typeface="Inter"/>
              <a:ea typeface="Inter"/>
              <a:cs typeface="Inter"/>
              <a:sym typeface="Inter"/>
            </a:endParaRPr>
          </a:p>
        </p:txBody>
      </p:sp>
      <p:sp>
        <p:nvSpPr>
          <p:cNvPr id="203" name="Google Shape;203;p41"/>
          <p:cNvSpPr txBox="1"/>
          <p:nvPr/>
        </p:nvSpPr>
        <p:spPr>
          <a:xfrm>
            <a:off x="4217412" y="2063836"/>
            <a:ext cx="24099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1 - Brainstorm: Read the source information and list what you know.</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a:t>
            </a:r>
            <a:endParaRPr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a:p>
            <a:pPr indent="-285750" lvl="0" marL="431800" rtl="0" algn="l">
              <a:lnSpc>
                <a:spcPct val="200000"/>
              </a:lnSpc>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a:p>
            <a:pPr indent="-285750" lvl="0" marL="4318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___________________________</a:t>
            </a:r>
            <a:endParaRPr sz="1100">
              <a:solidFill>
                <a:schemeClr val="dk1"/>
              </a:solidFill>
              <a:latin typeface="Inter"/>
              <a:ea typeface="Inter"/>
              <a:cs typeface="Inter"/>
              <a:sym typeface="Inter"/>
            </a:endParaRPr>
          </a:p>
        </p:txBody>
      </p:sp>
      <p:sp>
        <p:nvSpPr>
          <p:cNvPr id="204" name="Google Shape;204;p41"/>
          <p:cNvSpPr txBox="1"/>
          <p:nvPr/>
        </p:nvSpPr>
        <p:spPr>
          <a:xfrm>
            <a:off x="441459" y="4641273"/>
            <a:ext cx="6432300" cy="343800"/>
          </a:xfrm>
          <a:prstGeom prst="rect">
            <a:avLst/>
          </a:prstGeom>
          <a:noFill/>
          <a:ln>
            <a:noFill/>
          </a:ln>
        </p:spPr>
        <p:txBody>
          <a:bodyPr anchorCtr="0" anchor="t" bIns="86450" lIns="86450" spcFirstLastPara="1" rIns="86450" wrap="square" tIns="86450">
            <a:spAutoFit/>
          </a:bodyPr>
          <a:lstStyle/>
          <a:p>
            <a:pPr indent="0" lvl="0" marL="0" rtl="0" algn="l">
              <a:lnSpc>
                <a:spcPct val="100000"/>
              </a:lnSpc>
              <a:spcBef>
                <a:spcPts val="1100"/>
              </a:spcBef>
              <a:spcAft>
                <a:spcPts val="1100"/>
              </a:spcAft>
              <a:buNone/>
            </a:pPr>
            <a:r>
              <a:rPr i="1" lang="en" sz="1100">
                <a:solidFill>
                  <a:schemeClr val="dk1"/>
                </a:solidFill>
                <a:latin typeface="Inter"/>
                <a:ea typeface="Inter"/>
                <a:cs typeface="Inter"/>
                <a:sym typeface="Inter"/>
              </a:rPr>
              <a:t>Questions to consider when making observations and inferences:</a:t>
            </a:r>
            <a:endParaRPr sz="1100">
              <a:solidFill>
                <a:schemeClr val="dk1"/>
              </a:solidFill>
              <a:latin typeface="Inter"/>
              <a:ea typeface="Inter"/>
              <a:cs typeface="Inter"/>
              <a:sym typeface="Inter"/>
            </a:endParaRPr>
          </a:p>
        </p:txBody>
      </p:sp>
      <p:graphicFrame>
        <p:nvGraphicFramePr>
          <p:cNvPr id="205" name="Google Shape;205;p41"/>
          <p:cNvGraphicFramePr/>
          <p:nvPr/>
        </p:nvGraphicFramePr>
        <p:xfrm>
          <a:off x="359106" y="4956508"/>
          <a:ext cx="3000000" cy="3000000"/>
        </p:xfrm>
        <a:graphic>
          <a:graphicData uri="http://schemas.openxmlformats.org/drawingml/2006/table">
            <a:tbl>
              <a:tblPr>
                <a:noFill/>
                <a:tableStyleId>{C4726627-FF8C-473E-955C-83F70256B884}</a:tableStyleId>
              </a:tblPr>
              <a:tblGrid>
                <a:gridCol w="3337875"/>
                <a:gridCol w="3337875"/>
              </a:tblGrid>
              <a:tr h="163287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physical setting?</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are the elements arranged?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words present? What do they identify?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are the people? Are they representing a specific person or a larger group?</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objects or items do you notice?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colors, textures, or patterns stand out?</a:t>
                      </a:r>
                      <a:endParaRPr sz="1000">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Do color schemes or use of light and shadows convey meaning? (light = good, dark = evil)</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there any obvious or hidden symbols? (e.g., stars and stripes, Uncle Sam, broken chains)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mood or tone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Are the people or items shown in realistic or exaggerated ways? Why?</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63287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Who is the author and/or audience? How does this impact the message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purpose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message do the symbols convey?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Why did the artist include specific elements?</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Is there anything missing from the image? How does that impact its meaning?</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is the historical context of the image?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the artist’s message relate to the political, social, or cultural issues of the time?</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might different people at the time have interpreted this image differently?</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How does this image compare to another source from the same time period?</a:t>
                      </a:r>
                      <a:endParaRPr sz="1000">
                        <a:latin typeface="Inter"/>
                        <a:ea typeface="Inter"/>
                        <a:cs typeface="Inter"/>
                        <a:sym typeface="Inter"/>
                      </a:endParaRPr>
                    </a:p>
                    <a:p>
                      <a:pPr indent="-279400" lvl="0" marL="431800" rtl="0" algn="l">
                        <a:spcBef>
                          <a:spcPts val="0"/>
                        </a:spcBef>
                        <a:spcAft>
                          <a:spcPts val="0"/>
                        </a:spcAft>
                        <a:buSzPts val="1000"/>
                        <a:buFont typeface="Inter"/>
                        <a:buChar char="●"/>
                      </a:pPr>
                      <a:r>
                        <a:rPr lang="en" sz="1000">
                          <a:latin typeface="Inter"/>
                          <a:ea typeface="Inter"/>
                          <a:cs typeface="Inter"/>
                          <a:sym typeface="Inter"/>
                        </a:rPr>
                        <a:t>What questions does this image raise that could be investigated further?</a:t>
                      </a:r>
                      <a:endParaRPr b="1" sz="1000">
                        <a:solidFill>
                          <a:srgbClr val="E95C3D"/>
                        </a:solidFill>
                        <a:latin typeface="Inter"/>
                        <a:ea typeface="Inter"/>
                        <a:cs typeface="Inter"/>
                        <a:sym typeface="Inter"/>
                      </a:endParaRPr>
                    </a:p>
                  </a:txBody>
                  <a:tcPr marT="104750" marB="104750" marR="103275" marL="10327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sp>
        <p:nvSpPr>
          <p:cNvPr id="206" name="Google Shape;206;p41"/>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207" name="Google Shape;207;p41"/>
          <p:cNvPicPr preferRelativeResize="0"/>
          <p:nvPr/>
        </p:nvPicPr>
        <p:blipFill>
          <a:blip r:embed="rId4">
            <a:alphaModFix/>
          </a:blip>
          <a:stretch>
            <a:fillRect/>
          </a:stretch>
        </p:blipFill>
        <p:spPr>
          <a:xfrm>
            <a:off x="764918" y="2237716"/>
            <a:ext cx="3279245" cy="188559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1" name="Shape 211"/>
        <p:cNvGrpSpPr/>
        <p:nvPr/>
      </p:nvGrpSpPr>
      <p:grpSpPr>
        <a:xfrm>
          <a:off x="0" y="0"/>
          <a:ext cx="0" cy="0"/>
          <a:chOff x="0" y="0"/>
          <a:chExt cx="0" cy="0"/>
        </a:xfrm>
      </p:grpSpPr>
      <p:sp>
        <p:nvSpPr>
          <p:cNvPr id="212" name="Google Shape;212;p42"/>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000"/>
              <a:buFont typeface="Arial"/>
              <a:buNone/>
            </a:pPr>
            <a:r>
              <a:rPr lang="en" sz="1800">
                <a:solidFill>
                  <a:schemeClr val="dk1"/>
                </a:solidFill>
                <a:latin typeface="Halant"/>
                <a:ea typeface="Halant"/>
                <a:cs typeface="Halant"/>
                <a:sym typeface="Halant"/>
              </a:rPr>
              <a:t>Analyzing Early American Art</a:t>
            </a:r>
            <a:endParaRPr sz="1800">
              <a:solidFill>
                <a:schemeClr val="dk1"/>
              </a:solidFill>
              <a:latin typeface="Halant"/>
              <a:ea typeface="Halant"/>
              <a:cs typeface="Halant"/>
              <a:sym typeface="Halant"/>
            </a:endParaRPr>
          </a:p>
        </p:txBody>
      </p:sp>
      <p:pic>
        <p:nvPicPr>
          <p:cNvPr id="213" name="Google Shape;213;p42"/>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14" name="Google Shape;214;p42"/>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15" name="Google Shape;215;p42"/>
          <p:cNvSpPr/>
          <p:nvPr/>
        </p:nvSpPr>
        <p:spPr>
          <a:xfrm>
            <a:off x="1258175" y="559750"/>
            <a:ext cx="4798800" cy="3289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sp>
        <p:nvSpPr>
          <p:cNvPr id="216" name="Google Shape;216;p42"/>
          <p:cNvSpPr txBox="1"/>
          <p:nvPr/>
        </p:nvSpPr>
        <p:spPr>
          <a:xfrm>
            <a:off x="441459" y="3954982"/>
            <a:ext cx="6432300" cy="23904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Step 2 - Find the most prominent element in the image. Describe your observation, then connect with your prior knowledge, and finally infer what the artist is hoping to convey.</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dk1"/>
                </a:solidFill>
                <a:latin typeface="Inter"/>
                <a:ea typeface="Inter"/>
                <a:cs typeface="Inter"/>
                <a:sym typeface="Inter"/>
              </a:rPr>
              <a:t>Step 3- Separate the image into quadrants in order to take note of even minor elements the artist included and make notes of elements and messages in each section.</a:t>
            </a:r>
            <a:endParaRPr b="1" sz="1100">
              <a:solidFill>
                <a:schemeClr val="dk1"/>
              </a:solidFill>
              <a:latin typeface="Inter"/>
              <a:ea typeface="Inter"/>
              <a:cs typeface="Inter"/>
              <a:sym typeface="Inter"/>
            </a:endParaRPr>
          </a:p>
        </p:txBody>
      </p:sp>
      <p:sp>
        <p:nvSpPr>
          <p:cNvPr id="217" name="Google Shape;217;p42"/>
          <p:cNvSpPr txBox="1"/>
          <p:nvPr/>
        </p:nvSpPr>
        <p:spPr>
          <a:xfrm>
            <a:off x="1352282" y="3335666"/>
            <a:ext cx="4610400" cy="5133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000"/>
              <a:buFont typeface="Arial"/>
              <a:buNone/>
            </a:pPr>
            <a:r>
              <a:rPr lang="en" sz="1100">
                <a:solidFill>
                  <a:srgbClr val="202122"/>
                </a:solidFill>
                <a:latin typeface="Inter"/>
                <a:ea typeface="Inter"/>
                <a:cs typeface="Inter"/>
                <a:sym typeface="Inter"/>
              </a:rPr>
              <a:t>Source: Robert S. Duncanson, “Landscape with a Rainbow,” 1859. Public Domain  </a:t>
            </a:r>
            <a:endParaRPr sz="900">
              <a:solidFill>
                <a:schemeClr val="dk1"/>
              </a:solidFill>
              <a:latin typeface="Inter"/>
              <a:ea typeface="Inter"/>
              <a:cs typeface="Inter"/>
              <a:sym typeface="Inter"/>
            </a:endParaRPr>
          </a:p>
        </p:txBody>
      </p:sp>
      <p:graphicFrame>
        <p:nvGraphicFramePr>
          <p:cNvPr id="218" name="Google Shape;218;p42"/>
          <p:cNvGraphicFramePr/>
          <p:nvPr/>
        </p:nvGraphicFramePr>
        <p:xfrm>
          <a:off x="896471" y="4499264"/>
          <a:ext cx="3000000" cy="3000000"/>
        </p:xfrm>
        <a:graphic>
          <a:graphicData uri="http://schemas.openxmlformats.org/drawingml/2006/table">
            <a:tbl>
              <a:tblPr>
                <a:noFill/>
                <a:tableStyleId>{C4726627-FF8C-473E-955C-83F70256B884}</a:tableStyleId>
              </a:tblPr>
              <a:tblGrid>
                <a:gridCol w="1840750"/>
                <a:gridCol w="1840750"/>
                <a:gridCol w="1840750"/>
              </a:tblGrid>
              <a:tr h="363675">
                <a:tc>
                  <a:txBody>
                    <a:bodyPr/>
                    <a:lstStyle/>
                    <a:p>
                      <a:pPr indent="0" lvl="0" marL="0" rtl="0" algn="ctr">
                        <a:spcBef>
                          <a:spcPts val="0"/>
                        </a:spcBef>
                        <a:spcAft>
                          <a:spcPts val="0"/>
                        </a:spcAft>
                        <a:buNone/>
                      </a:pPr>
                      <a:r>
                        <a:rPr b="1" lang="en" sz="1100">
                          <a:latin typeface="Inter"/>
                          <a:ea typeface="Inter"/>
                          <a:cs typeface="Inter"/>
                          <a:sym typeface="Inter"/>
                        </a:rPr>
                        <a:t>Observe</a:t>
                      </a:r>
                      <a:endParaRPr b="1" sz="1100">
                        <a:latin typeface="Inter"/>
                        <a:ea typeface="Inter"/>
                        <a:cs typeface="Inter"/>
                        <a:sym typeface="Inter"/>
                      </a:endParaRPr>
                    </a:p>
                  </a:txBody>
                  <a:tcPr marT="87275" marB="87275" marR="86050" marL="86050"/>
                </a:tc>
                <a:tc>
                  <a:txBody>
                    <a:bodyPr/>
                    <a:lstStyle/>
                    <a:p>
                      <a:pPr indent="0" lvl="0" marL="0" rtl="0" algn="ctr">
                        <a:spcBef>
                          <a:spcPts val="0"/>
                        </a:spcBef>
                        <a:spcAft>
                          <a:spcPts val="0"/>
                        </a:spcAft>
                        <a:buNone/>
                      </a:pPr>
                      <a:r>
                        <a:rPr b="1" lang="en" sz="1100">
                          <a:latin typeface="Inter"/>
                          <a:ea typeface="Inter"/>
                          <a:cs typeface="Inter"/>
                          <a:sym typeface="Inter"/>
                        </a:rPr>
                        <a:t>Connect</a:t>
                      </a:r>
                      <a:endParaRPr b="1" sz="1100">
                        <a:latin typeface="Inter"/>
                        <a:ea typeface="Inter"/>
                        <a:cs typeface="Inter"/>
                        <a:sym typeface="Inter"/>
                      </a:endParaRPr>
                    </a:p>
                  </a:txBody>
                  <a:tcPr marT="87275" marB="87275" marR="86050" marL="86050"/>
                </a:tc>
                <a:tc>
                  <a:txBody>
                    <a:bodyPr/>
                    <a:lstStyle/>
                    <a:p>
                      <a:pPr indent="0" lvl="0" marL="0" rtl="0" algn="ctr">
                        <a:spcBef>
                          <a:spcPts val="0"/>
                        </a:spcBef>
                        <a:spcAft>
                          <a:spcPts val="0"/>
                        </a:spcAft>
                        <a:buNone/>
                      </a:pPr>
                      <a:r>
                        <a:rPr b="1" lang="en" sz="1100">
                          <a:latin typeface="Inter"/>
                          <a:ea typeface="Inter"/>
                          <a:cs typeface="Inter"/>
                          <a:sym typeface="Inter"/>
                        </a:rPr>
                        <a:t>Infer</a:t>
                      </a:r>
                      <a:endParaRPr b="1"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txBody>
                  <a:tcPr marT="87275" marB="87275" marR="86050" marL="86050"/>
                </a:tc>
                <a:tc>
                  <a:txBody>
                    <a:bodyPr/>
                    <a:lstStyle/>
                    <a:p>
                      <a:pPr indent="0" lvl="0" marL="0" rtl="0" algn="l">
                        <a:spcBef>
                          <a:spcPts val="0"/>
                        </a:spcBef>
                        <a:spcAft>
                          <a:spcPts val="0"/>
                        </a:spcAft>
                        <a:buNone/>
                      </a:pPr>
                      <a:r>
                        <a:t/>
                      </a:r>
                      <a:endParaRPr sz="1100"/>
                    </a:p>
                  </a:txBody>
                  <a:tcPr marT="87275" marB="87275" marR="86050" marL="86050"/>
                </a:tc>
                <a:tc>
                  <a:txBody>
                    <a:bodyPr/>
                    <a:lstStyle/>
                    <a:p>
                      <a:pPr indent="0" lvl="0" marL="0" rtl="0" algn="l">
                        <a:spcBef>
                          <a:spcPts val="0"/>
                        </a:spcBef>
                        <a:spcAft>
                          <a:spcPts val="0"/>
                        </a:spcAft>
                        <a:buNone/>
                      </a:pPr>
                      <a:r>
                        <a:t/>
                      </a:r>
                      <a:endParaRPr sz="1100"/>
                    </a:p>
                  </a:txBody>
                  <a:tcPr marT="87275" marB="87275" marR="86050" marL="86050"/>
                </a:tc>
              </a:tr>
            </a:tbl>
          </a:graphicData>
        </a:graphic>
      </p:graphicFrame>
      <p:graphicFrame>
        <p:nvGraphicFramePr>
          <p:cNvPr id="219" name="Google Shape;219;p42"/>
          <p:cNvGraphicFramePr/>
          <p:nvPr/>
        </p:nvGraphicFramePr>
        <p:xfrm>
          <a:off x="896471" y="6522027"/>
          <a:ext cx="3000000" cy="3000000"/>
        </p:xfrm>
        <a:graphic>
          <a:graphicData uri="http://schemas.openxmlformats.org/drawingml/2006/table">
            <a:tbl>
              <a:tblPr>
                <a:noFill/>
                <a:tableStyleId>{C4726627-FF8C-473E-955C-83F70256B884}</a:tableStyleId>
              </a:tblPr>
              <a:tblGrid>
                <a:gridCol w="2761125"/>
                <a:gridCol w="2761125"/>
              </a:tblGrid>
              <a:tr h="363675">
                <a:tc>
                  <a:txBody>
                    <a:bodyPr/>
                    <a:lstStyle/>
                    <a:p>
                      <a:pPr indent="0" lvl="0" marL="0" rtl="0" algn="l">
                        <a:spcBef>
                          <a:spcPts val="0"/>
                        </a:spcBef>
                        <a:spcAft>
                          <a:spcPts val="0"/>
                        </a:spcAft>
                        <a:buNone/>
                      </a:pPr>
                      <a:r>
                        <a:rPr lang="en" sz="1100">
                          <a:latin typeface="Inter"/>
                          <a:ea typeface="Inter"/>
                          <a:cs typeface="Inter"/>
                          <a:sym typeface="Inter"/>
                        </a:rPr>
                        <a:t>Top Left</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txBody>
                  <a:tcPr marT="87275" marB="87275" marR="86050" marL="86050"/>
                </a:tc>
                <a:tc>
                  <a:txBody>
                    <a:bodyPr/>
                    <a:lstStyle/>
                    <a:p>
                      <a:pPr indent="0" lvl="0" marL="0" rtl="0" algn="r">
                        <a:spcBef>
                          <a:spcPts val="0"/>
                        </a:spcBef>
                        <a:spcAft>
                          <a:spcPts val="0"/>
                        </a:spcAft>
                        <a:buNone/>
                      </a:pPr>
                      <a:r>
                        <a:rPr lang="en" sz="1100">
                          <a:latin typeface="Inter"/>
                          <a:ea typeface="Inter"/>
                          <a:cs typeface="Inter"/>
                          <a:sym typeface="Inter"/>
                        </a:rPr>
                        <a:t>Top Right</a:t>
                      </a:r>
                      <a:endParaRPr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lang="en" sz="1100">
                          <a:latin typeface="Inter"/>
                          <a:ea typeface="Inter"/>
                          <a:cs typeface="Inter"/>
                          <a:sym typeface="Inter"/>
                        </a:rPr>
                        <a:t>Bottom Left</a:t>
                      </a:r>
                      <a:endParaRPr sz="1100">
                        <a:latin typeface="Inter"/>
                        <a:ea typeface="Inter"/>
                        <a:cs typeface="Inter"/>
                        <a:sym typeface="Inter"/>
                      </a:endParaRPr>
                    </a:p>
                  </a:txBody>
                  <a:tcPr marT="87275" marB="87275" marR="86050" marL="86050"/>
                </a:tc>
                <a:tc>
                  <a:txBody>
                    <a:bodyPr/>
                    <a:lstStyle/>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t/>
                      </a:r>
                      <a:endParaRPr sz="1100">
                        <a:latin typeface="Inter"/>
                        <a:ea typeface="Inter"/>
                        <a:cs typeface="Inter"/>
                        <a:sym typeface="Inter"/>
                      </a:endParaRPr>
                    </a:p>
                    <a:p>
                      <a:pPr indent="0" lvl="0" marL="0" rtl="0" algn="r">
                        <a:spcBef>
                          <a:spcPts val="0"/>
                        </a:spcBef>
                        <a:spcAft>
                          <a:spcPts val="0"/>
                        </a:spcAft>
                        <a:buNone/>
                      </a:pPr>
                      <a:r>
                        <a:rPr lang="en" sz="1100">
                          <a:latin typeface="Inter"/>
                          <a:ea typeface="Inter"/>
                          <a:cs typeface="Inter"/>
                          <a:sym typeface="Inter"/>
                        </a:rPr>
                        <a:t>Bottom Right</a:t>
                      </a:r>
                      <a:endParaRPr sz="1100">
                        <a:latin typeface="Inter"/>
                        <a:ea typeface="Inter"/>
                        <a:cs typeface="Inter"/>
                        <a:sym typeface="Inter"/>
                      </a:endParaRPr>
                    </a:p>
                  </a:txBody>
                  <a:tcPr marT="87275" marB="87275" marR="86050" marL="86050"/>
                </a:tc>
              </a:tr>
            </a:tbl>
          </a:graphicData>
        </a:graphic>
      </p:graphicFrame>
      <p:sp>
        <p:nvSpPr>
          <p:cNvPr id="220" name="Google Shape;220;p42"/>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221" name="Google Shape;221;p42"/>
          <p:cNvPicPr preferRelativeResize="0"/>
          <p:nvPr/>
        </p:nvPicPr>
        <p:blipFill>
          <a:blip r:embed="rId4">
            <a:alphaModFix/>
          </a:blip>
          <a:stretch>
            <a:fillRect/>
          </a:stretch>
        </p:blipFill>
        <p:spPr>
          <a:xfrm>
            <a:off x="1307059" y="620956"/>
            <a:ext cx="4701080" cy="270319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5" name="Shape 225"/>
        <p:cNvGrpSpPr/>
        <p:nvPr/>
      </p:nvGrpSpPr>
      <p:grpSpPr>
        <a:xfrm>
          <a:off x="0" y="0"/>
          <a:ext cx="0" cy="0"/>
          <a:chOff x="0" y="0"/>
          <a:chExt cx="0" cy="0"/>
        </a:xfrm>
      </p:grpSpPr>
      <p:pic>
        <p:nvPicPr>
          <p:cNvPr id="226" name="Google Shape;226;p43"/>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27" name="Google Shape;227;p43"/>
          <p:cNvSpPr txBox="1"/>
          <p:nvPr/>
        </p:nvSpPr>
        <p:spPr>
          <a:xfrm>
            <a:off x="688000" y="1725198"/>
            <a:ext cx="5939400" cy="11940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ctr">
              <a:spcBef>
                <a:spcPts val="0"/>
              </a:spcBef>
              <a:spcAft>
                <a:spcPts val="0"/>
              </a:spcAft>
              <a:buClr>
                <a:schemeClr val="dk1"/>
              </a:buClr>
              <a:buSzPts val="1000"/>
              <a:buFont typeface="Arial"/>
              <a:buNone/>
            </a:pPr>
            <a:r>
              <a:rPr b="1" lang="en" sz="1700">
                <a:solidFill>
                  <a:schemeClr val="dk1"/>
                </a:solidFill>
                <a:latin typeface="Halant"/>
                <a:ea typeface="Halant"/>
                <a:cs typeface="Halant"/>
                <a:sym typeface="Halant"/>
              </a:rPr>
              <a:t>Supporting Question</a:t>
            </a:r>
            <a:endParaRPr b="1" sz="1700">
              <a:solidFill>
                <a:schemeClr val="dk1"/>
              </a:solidFill>
              <a:latin typeface="Halant"/>
              <a:ea typeface="Halant"/>
              <a:cs typeface="Halant"/>
              <a:sym typeface="Halant"/>
            </a:endParaRPr>
          </a:p>
          <a:p>
            <a:pPr indent="0" lvl="0" marL="0" rtl="0" algn="l">
              <a:spcBef>
                <a:spcPts val="0"/>
              </a:spcBef>
              <a:spcAft>
                <a:spcPts val="0"/>
              </a:spcAft>
              <a:buClr>
                <a:schemeClr val="dk1"/>
              </a:buClr>
              <a:buSzPts val="1000"/>
              <a:buFont typeface="Arial"/>
              <a:buNone/>
            </a:pPr>
            <a:r>
              <a:rPr lang="en" sz="1600">
                <a:solidFill>
                  <a:schemeClr val="dk1"/>
                </a:solidFill>
                <a:latin typeface="Inter"/>
                <a:ea typeface="Inter"/>
                <a:cs typeface="Inter"/>
                <a:sym typeface="Inter"/>
              </a:rPr>
              <a:t>How did art in the Antebellum Era reflect both the changes happening and the hopes for the nation people wanted to build?</a:t>
            </a:r>
            <a:endParaRPr b="1" sz="1600">
              <a:solidFill>
                <a:schemeClr val="dk1"/>
              </a:solidFill>
              <a:latin typeface="Inter"/>
              <a:ea typeface="Inter"/>
              <a:cs typeface="Inter"/>
              <a:sym typeface="Inter"/>
            </a:endParaRPr>
          </a:p>
        </p:txBody>
      </p:sp>
      <p:sp>
        <p:nvSpPr>
          <p:cNvPr id="228" name="Google Shape;228;p43"/>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29" name="Google Shape;229;p43"/>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230" name="Google Shape;230;p43"/>
          <p:cNvSpPr txBox="1"/>
          <p:nvPr/>
        </p:nvSpPr>
        <p:spPr>
          <a:xfrm>
            <a:off x="476471" y="2991641"/>
            <a:ext cx="6458400" cy="35457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100">
                <a:solidFill>
                  <a:schemeClr val="dk1"/>
                </a:solidFill>
                <a:latin typeface="Halant"/>
                <a:ea typeface="Halant"/>
                <a:cs typeface="Halant"/>
                <a:sym typeface="Halant"/>
              </a:rPr>
              <a:t>Directions: </a:t>
            </a:r>
            <a:r>
              <a:rPr lang="en" sz="1100">
                <a:solidFill>
                  <a:schemeClr val="dk1"/>
                </a:solidFill>
                <a:highlight>
                  <a:schemeClr val="lt1"/>
                </a:highlight>
                <a:latin typeface="Halant"/>
                <a:ea typeface="Halant"/>
                <a:cs typeface="Halant"/>
                <a:sym typeface="Halant"/>
              </a:rPr>
              <a:t>Go for a walk around your campus.  Make a sketch below of something that reminds you of the lesson concepts.  You are looking for what artists would characterize as “the sublime” in nature.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000"/>
              <a:buFont typeface="Arial"/>
              <a:buNone/>
            </a:pPr>
            <a:r>
              <a:rPr lang="en" sz="1100">
                <a:solidFill>
                  <a:schemeClr val="dk1"/>
                </a:solidFill>
                <a:latin typeface="Halant"/>
                <a:ea typeface="Halant"/>
                <a:cs typeface="Halant"/>
                <a:sym typeface="Halant"/>
              </a:rPr>
              <a:t>Find the most prominent elements in your image. Describe your observations about the image. Why were you attracted to this space?  Then connect your image to the lesson concepts and supporting question.</a:t>
            </a:r>
            <a:endParaRPr sz="1100">
              <a:solidFill>
                <a:schemeClr val="dk1"/>
              </a:solidFill>
              <a:latin typeface="Halant"/>
              <a:ea typeface="Halant"/>
              <a:cs typeface="Halant"/>
              <a:sym typeface="Halant"/>
            </a:endParaRPr>
          </a:p>
          <a:p>
            <a:pPr indent="0" lvl="0" marL="0" rtl="0" algn="l">
              <a:spcBef>
                <a:spcPts val="0"/>
              </a:spcBef>
              <a:spcAft>
                <a:spcPts val="0"/>
              </a:spcAft>
              <a:buNone/>
            </a:pPr>
            <a:r>
              <a:t/>
            </a:r>
            <a:endParaRPr sz="1100">
              <a:solidFill>
                <a:schemeClr val="dk1"/>
              </a:solidFill>
              <a:highlight>
                <a:schemeClr val="lt1"/>
              </a:highlight>
              <a:latin typeface="Halant"/>
              <a:ea typeface="Halant"/>
              <a:cs typeface="Halant"/>
              <a:sym typeface="Halant"/>
            </a:endParaRPr>
          </a:p>
        </p:txBody>
      </p:sp>
      <p:sp>
        <p:nvSpPr>
          <p:cNvPr id="231" name="Google Shape;231;p43"/>
          <p:cNvSpPr/>
          <p:nvPr/>
        </p:nvSpPr>
        <p:spPr>
          <a:xfrm>
            <a:off x="688000" y="3475282"/>
            <a:ext cx="5939400" cy="2391300"/>
          </a:xfrm>
          <a:prstGeom prst="rect">
            <a:avLst/>
          </a:prstGeom>
          <a:solidFill>
            <a:srgbClr val="EEEEEE"/>
          </a:solidFill>
          <a:ln cap="flat" cmpd="sng" w="9525">
            <a:solidFill>
              <a:srgbClr val="595959"/>
            </a:solidFill>
            <a:prstDash val="solid"/>
            <a:round/>
            <a:headEnd len="sm" w="sm" type="none"/>
            <a:tailEnd len="sm" w="sm" type="none"/>
          </a:ln>
        </p:spPr>
        <p:txBody>
          <a:bodyPr anchorCtr="0" anchor="ctr" bIns="86450" lIns="86450" spcFirstLastPara="1" rIns="86450" wrap="square" tIns="86450">
            <a:noAutofit/>
          </a:bodyPr>
          <a:lstStyle/>
          <a:p>
            <a:pPr indent="0" lvl="0" marL="0" rtl="0" algn="ctr">
              <a:spcBef>
                <a:spcPts val="0"/>
              </a:spcBef>
              <a:spcAft>
                <a:spcPts val="0"/>
              </a:spcAft>
              <a:buNone/>
            </a:pPr>
            <a:r>
              <a:t/>
            </a:r>
            <a:endParaRPr sz="1300"/>
          </a:p>
        </p:txBody>
      </p:sp>
      <p:graphicFrame>
        <p:nvGraphicFramePr>
          <p:cNvPr id="232" name="Google Shape;232;p43"/>
          <p:cNvGraphicFramePr/>
          <p:nvPr/>
        </p:nvGraphicFramePr>
        <p:xfrm>
          <a:off x="610965" y="6652609"/>
          <a:ext cx="3000000" cy="3000000"/>
        </p:xfrm>
        <a:graphic>
          <a:graphicData uri="http://schemas.openxmlformats.org/drawingml/2006/table">
            <a:tbl>
              <a:tblPr>
                <a:noFill/>
                <a:tableStyleId>{C4726627-FF8C-473E-955C-83F70256B884}</a:tableStyleId>
              </a:tblPr>
              <a:tblGrid>
                <a:gridCol w="3266425"/>
                <a:gridCol w="2826850"/>
              </a:tblGrid>
              <a:tr h="363675">
                <a:tc>
                  <a:txBody>
                    <a:bodyPr/>
                    <a:lstStyle/>
                    <a:p>
                      <a:pPr indent="0" lvl="0" marL="0" rtl="0" algn="ctr">
                        <a:spcBef>
                          <a:spcPts val="0"/>
                        </a:spcBef>
                        <a:spcAft>
                          <a:spcPts val="0"/>
                        </a:spcAft>
                        <a:buNone/>
                      </a:pPr>
                      <a:r>
                        <a:rPr b="1" lang="en" sz="1100">
                          <a:latin typeface="Inter"/>
                          <a:ea typeface="Inter"/>
                          <a:cs typeface="Inter"/>
                          <a:sym typeface="Inter"/>
                        </a:rPr>
                        <a:t>Observe</a:t>
                      </a:r>
                      <a:endParaRPr b="1" sz="1100">
                        <a:latin typeface="Inter"/>
                        <a:ea typeface="Inter"/>
                        <a:cs typeface="Inter"/>
                        <a:sym typeface="Inter"/>
                      </a:endParaRPr>
                    </a:p>
                  </a:txBody>
                  <a:tcPr marT="87275" marB="87275" marR="86050" marL="86050"/>
                </a:tc>
                <a:tc>
                  <a:txBody>
                    <a:bodyPr/>
                    <a:lstStyle/>
                    <a:p>
                      <a:pPr indent="0" lvl="0" marL="0" rtl="0" algn="ctr">
                        <a:spcBef>
                          <a:spcPts val="0"/>
                        </a:spcBef>
                        <a:spcAft>
                          <a:spcPts val="0"/>
                        </a:spcAft>
                        <a:buNone/>
                      </a:pPr>
                      <a:r>
                        <a:rPr b="1" lang="en" sz="1100">
                          <a:latin typeface="Inter"/>
                          <a:ea typeface="Inter"/>
                          <a:cs typeface="Inter"/>
                          <a:sym typeface="Inter"/>
                        </a:rPr>
                        <a:t>Connect</a:t>
                      </a:r>
                      <a:endParaRPr b="1" sz="1100">
                        <a:latin typeface="Inter"/>
                        <a:ea typeface="Inter"/>
                        <a:cs typeface="Inter"/>
                        <a:sym typeface="Inter"/>
                      </a:endParaRPr>
                    </a:p>
                  </a:txBody>
                  <a:tcPr marT="87275" marB="87275" marR="86050" marL="86050"/>
                </a:tc>
              </a:tr>
              <a:tr h="363675">
                <a:tc>
                  <a:txBody>
                    <a:bodyPr/>
                    <a:lstStyle/>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txBody>
                  <a:tcPr marT="87275" marB="87275" marR="86050" marL="86050"/>
                </a:tc>
                <a:tc>
                  <a:txBody>
                    <a:bodyPr/>
                    <a:lstStyle/>
                    <a:p>
                      <a:pPr indent="0" lvl="0" marL="0" rtl="0" algn="l">
                        <a:spcBef>
                          <a:spcPts val="0"/>
                        </a:spcBef>
                        <a:spcAft>
                          <a:spcPts val="0"/>
                        </a:spcAft>
                        <a:buNone/>
                      </a:pPr>
                      <a:r>
                        <a:t/>
                      </a:r>
                      <a:endParaRPr/>
                    </a:p>
                  </a:txBody>
                  <a:tcPr marT="87275" marB="87275" marR="86050" marL="86050"/>
                </a:tc>
              </a:tr>
            </a:tbl>
          </a:graphicData>
        </a:graphic>
      </p:graphicFrame>
      <p:sp>
        <p:nvSpPr>
          <p:cNvPr id="233" name="Google Shape;233;p43"/>
          <p:cNvSpPr txBox="1"/>
          <p:nvPr/>
        </p:nvSpPr>
        <p:spPr>
          <a:xfrm>
            <a:off x="0" y="0"/>
            <a:ext cx="7315200" cy="10968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1500">
                <a:solidFill>
                  <a:schemeClr val="dk1"/>
                </a:solidFill>
                <a:latin typeface="Halant"/>
                <a:ea typeface="Halant"/>
                <a:cs typeface="Halant"/>
                <a:sym typeface="Halant"/>
              </a:rPr>
              <a:t> Unit 7: Antebellum Reform</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2300">
                <a:solidFill>
                  <a:schemeClr val="dk1"/>
                </a:solidFill>
                <a:latin typeface="Plus Jakarta Sans Medium"/>
                <a:ea typeface="Plus Jakarta Sans Medium"/>
                <a:cs typeface="Plus Jakarta Sans Medium"/>
                <a:sym typeface="Plus Jakarta Sans Medium"/>
              </a:rPr>
              <a:t>Exit Ticket - Lesson 1</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pic>
        <p:nvPicPr>
          <p:cNvPr id="234" name="Google Shape;234;p43"/>
          <p:cNvPicPr preferRelativeResize="0"/>
          <p:nvPr/>
        </p:nvPicPr>
        <p:blipFill>
          <a:blip r:embed="rId4">
            <a:alphaModFix/>
          </a:blip>
          <a:stretch>
            <a:fillRect/>
          </a:stretch>
        </p:blipFill>
        <p:spPr>
          <a:xfrm>
            <a:off x="203550" y="220497"/>
            <a:ext cx="994388" cy="412343"/>
          </a:xfrm>
          <a:prstGeom prst="rect">
            <a:avLst/>
          </a:prstGeom>
          <a:noFill/>
          <a:ln>
            <a:noFill/>
          </a:ln>
        </p:spPr>
      </p:pic>
      <p:sp>
        <p:nvSpPr>
          <p:cNvPr id="235" name="Google Shape;235;p43"/>
          <p:cNvSpPr txBox="1"/>
          <p:nvPr/>
        </p:nvSpPr>
        <p:spPr>
          <a:xfrm>
            <a:off x="310588" y="1174938"/>
            <a:ext cx="6693900" cy="3447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rgbClr val="000000"/>
              </a:buClr>
              <a:buSzPts val="1000"/>
              <a:buFont typeface="Arial"/>
              <a:buNone/>
            </a:pPr>
            <a:r>
              <a:rPr b="1" lang="en" sz="1100">
                <a:solidFill>
                  <a:srgbClr val="000000"/>
                </a:solidFill>
                <a:latin typeface="Inter"/>
                <a:ea typeface="Inter"/>
                <a:cs typeface="Inter"/>
                <a:sym typeface="Inter"/>
              </a:rPr>
              <a:t>Name: ______________________________________  Date: ________ Class: ____________________</a:t>
            </a:r>
            <a:endParaRPr b="1" sz="1100">
              <a:solidFill>
                <a:srgbClr val="00000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