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Lst>
  <p:sldSz cy="9601200" cx="7315200"/>
  <p:notesSz cx="6858000" cy="9144000"/>
  <p:embeddedFontLst>
    <p:embeddedFont>
      <p:font typeface="Halant"/>
      <p:regular r:id="rId20"/>
      <p:bold r:id="rId21"/>
    </p:embeddedFont>
    <p:embeddedFont>
      <p:font typeface="Inter"/>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24">
          <p15:clr>
            <a:srgbClr val="A4A3A4"/>
          </p15:clr>
        </p15:guide>
        <p15:guide id="2" pos="2304">
          <p15:clr>
            <a:srgbClr val="A4A3A4"/>
          </p15:clr>
        </p15:guide>
        <p15:guide id="3" pos="278">
          <p15:clr>
            <a:srgbClr val="747775"/>
          </p15:clr>
        </p15:guide>
        <p15:guide id="4" pos="4330">
          <p15:clr>
            <a:srgbClr val="747775"/>
          </p15:clr>
        </p15:guide>
        <p15:guide id="5" orient="horz" pos="5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0B8B73B-0714-4EED-9706-9C2698A4968A}">
  <a:tblStyle styleId="{70B8B73B-0714-4EED-9706-9C2698A4968A}"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040D0E3-243E-4E59-B729-ABCAE1B4D8D7}"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24" orient="horz"/>
        <p:guide pos="2304"/>
        <p:guide pos="278"/>
        <p:guide pos="4330"/>
        <p:guide pos="588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alant-regular.fntdata"/><Relationship Id="rId22" Type="http://schemas.openxmlformats.org/officeDocument/2006/relationships/font" Target="fonts/Inter-regular.fntdata"/><Relationship Id="rId21" Type="http://schemas.openxmlformats.org/officeDocument/2006/relationships/font" Target="fonts/Halant-bold.fntdata"/><Relationship Id="rId24" Type="http://schemas.openxmlformats.org/officeDocument/2006/relationships/font" Target="fonts/Inter-italic.fntdata"/><Relationship Id="rId23" Type="http://schemas.openxmlformats.org/officeDocument/2006/relationships/font" Target="fonts/Inter-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5" Type="http://schemas.openxmlformats.org/officeDocument/2006/relationships/font" Target="fonts/Inter-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41302d03de_0_343: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41302d03de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55ddd179aa_1_337: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355ddd179aa_1_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355ddd179aa_1_367: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355ddd179aa_1_3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55ddd179aa_1_395: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355ddd179aa_1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55ddd179aa_0_0: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55ddd179a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55ddd179aa_1_175: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55ddd179aa_1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55ddd179aa_1_189: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55ddd179aa_1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55ddd179aa_1_352: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55ddd179aa_1_3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55ddd179aa_1_381: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55ddd179aa_1_3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55ddd179aa_1_4: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355ddd179aa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55ddd179aa_1_15: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355ddd179aa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55ddd179aa_1_324: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55ddd179aa_1_3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64" name="Google Shape;64;p1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8" name="Google Shape;68;p17"/>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9" name="Google Shape;69;p1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76" name="Google Shape;76;p1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85" name="Google Shape;85;p2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92" name="Google Shape;92;p2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8" name="Google Shape;8;p1"/>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53" name="Google Shape;53;p13"/>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2300">
                <a:solidFill>
                  <a:schemeClr val="dk1"/>
                </a:solidFill>
                <a:latin typeface="Halant"/>
                <a:ea typeface="Halant"/>
                <a:cs typeface="Halant"/>
                <a:sym typeface="Halant"/>
              </a:rPr>
              <a:t>What is the Context? - Painting the American Landscape</a:t>
            </a:r>
            <a:endParaRPr sz="1800">
              <a:latin typeface="Halant"/>
              <a:ea typeface="Halant"/>
              <a:cs typeface="Halant"/>
              <a:sym typeface="Halant"/>
            </a:endParaRPr>
          </a:p>
        </p:txBody>
      </p:sp>
      <p:pic>
        <p:nvPicPr>
          <p:cNvPr id="100" name="Google Shape;100;p25"/>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01" name="Google Shape;101;p25"/>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02" name="Google Shape;102;p25"/>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graphicFrame>
        <p:nvGraphicFramePr>
          <p:cNvPr id="103" name="Google Shape;103;p25"/>
          <p:cNvGraphicFramePr/>
          <p:nvPr/>
        </p:nvGraphicFramePr>
        <p:xfrm>
          <a:off x="359097" y="1667654"/>
          <a:ext cx="3000000" cy="3000000"/>
        </p:xfrm>
        <a:graphic>
          <a:graphicData uri="http://schemas.openxmlformats.org/drawingml/2006/table">
            <a:tbl>
              <a:tblPr>
                <a:noFill/>
                <a:tableStyleId>{70B8B73B-0714-4EED-9706-9C2698A4968A}</a:tableStyleId>
              </a:tblPr>
              <a:tblGrid>
                <a:gridCol w="4525625"/>
                <a:gridCol w="2127325"/>
              </a:tblGrid>
              <a:tr h="6997875">
                <a:tc>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early 1800s, during the antebellum era, America was changing rapidly. Cities expanded, new technologies emerged, and the population spread westward. </a:t>
                      </a: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With all this change, many Americans began to reflect on the meaning of national identity and the future of the country’s natural landscapes.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Some worried that the rapid development might lead to the loss of America’s connection to its land. One group that responded to these concerns was a collective of landscape painters known later as the Hudson River School. Though not a formal school, these artists shared a common goal: to capture the beauty and power of the American landscape in a way that reflected the country’s values and identity. </a:t>
                      </a:r>
                      <a:r>
                        <a:rPr b="1" lang="en" sz="1200">
                          <a:solidFill>
                            <a:schemeClr val="dk1"/>
                          </a:solidFill>
                          <a:latin typeface="Inter"/>
                          <a:ea typeface="Inter"/>
                          <a:cs typeface="Inter"/>
                          <a:sym typeface="Inter"/>
                        </a:rPr>
                        <a:t>(B)</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group’s leader, Thomas Cole, fell in love with the wild landscapes of the Hudson River Valley in New York. Along with other artists, he painted glowing scenes of mountains, rivers, forests, and skies. </a:t>
                      </a:r>
                      <a:r>
                        <a:rPr b="1" lang="en" sz="1200">
                          <a:solidFill>
                            <a:schemeClr val="dk1"/>
                          </a:solidFill>
                          <a:latin typeface="Inter"/>
                          <a:ea typeface="Inter"/>
                          <a:cs typeface="Inter"/>
                          <a:sym typeface="Inter"/>
                        </a:rPr>
                        <a:t>(C)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At this time, many American artists were trained in Europe or were influenced by European painting styles. But some argued that American artists should develop a style that reflected the unique spirit of the United States. </a:t>
                      </a:r>
                      <a:r>
                        <a:rPr b="1" lang="en" sz="1200">
                          <a:solidFill>
                            <a:schemeClr val="dk1"/>
                          </a:solidFill>
                          <a:latin typeface="Inter"/>
                          <a:ea typeface="Inter"/>
                          <a:cs typeface="Inter"/>
                          <a:sym typeface="Inter"/>
                        </a:rPr>
                        <a:t>(D) </a:t>
                      </a:r>
                      <a:r>
                        <a:rPr lang="en" sz="1200">
                          <a:solidFill>
                            <a:schemeClr val="dk1"/>
                          </a:solidFill>
                          <a:latin typeface="Inter"/>
                          <a:ea typeface="Inter"/>
                          <a:cs typeface="Inter"/>
                          <a:sym typeface="Inter"/>
                        </a:rPr>
                        <a:t>These artists were inspired by the idea of the "sublime," a powerful feeling that comes when you see something so big and beautiful that it takes your breath away. The Hudson River School artists tried to capture that feeling in their paintings.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But their art wasn’t just about beauty. It was also a message. As the country built factories and expanded cities, these painters wanted to remind people that America’s greatest treasure was its natural landscape. (</a:t>
                      </a:r>
                      <a:r>
                        <a:rPr b="1" lang="en" sz="1200">
                          <a:solidFill>
                            <a:schemeClr val="dk1"/>
                          </a:solidFill>
                          <a:latin typeface="Inter"/>
                          <a:ea typeface="Inter"/>
                          <a:cs typeface="Inter"/>
                          <a:sym typeface="Inter"/>
                        </a:rPr>
                        <a:t>E)</a:t>
                      </a:r>
                      <a:r>
                        <a:rPr lang="en" sz="1200">
                          <a:solidFill>
                            <a:schemeClr val="dk1"/>
                          </a:solidFill>
                          <a:latin typeface="Inter"/>
                          <a:ea typeface="Inter"/>
                          <a:cs typeface="Inter"/>
                          <a:sym typeface="Inter"/>
                        </a:rPr>
                        <a:t>Their work made Americans proud of their country and gave them a way to see nature as part of their national identity—not just something used for farming or building. </a:t>
                      </a:r>
                      <a:endParaRPr b="1" sz="1200">
                        <a:solidFill>
                          <a:schemeClr val="dk1"/>
                        </a:solidFill>
                        <a:latin typeface="Inter"/>
                        <a:ea typeface="Inter"/>
                        <a:cs typeface="Inter"/>
                        <a:sym typeface="Inter"/>
                      </a:endParaRPr>
                    </a:p>
                  </a:txBody>
                  <a:tcPr marT="104750" marB="104750" marR="103275" marL="103275">
                    <a:lnL cap="flat" cmpd="sng" w="12700">
                      <a:solidFill>
                        <a:srgbClr val="FFFFFF">
                          <a:alpha val="0"/>
                        </a:srgbClr>
                      </a:solidFill>
                      <a:prstDash val="solid"/>
                      <a:round/>
                      <a:headEnd len="sm" w="sm" type="none"/>
                      <a:tailEnd len="sm" w="sm" type="none"/>
                    </a:lnL>
                    <a:lnR cap="flat" cmpd="sng" w="19050">
                      <a:solidFill>
                        <a:schemeClr val="accent1"/>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What changes were happening in America during the antebellum era?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B. </a:t>
                      </a:r>
                      <a:r>
                        <a:rPr lang="en" sz="1200">
                          <a:solidFill>
                            <a:schemeClr val="dk1"/>
                          </a:solidFill>
                          <a:latin typeface="Inter"/>
                          <a:ea typeface="Inter"/>
                          <a:cs typeface="Inter"/>
                          <a:sym typeface="Inter"/>
                        </a:rPr>
                        <a:t>What was the goal of the Hudson River School artists?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C. </a:t>
                      </a:r>
                      <a:r>
                        <a:rPr lang="en" sz="1200">
                          <a:solidFill>
                            <a:schemeClr val="dk1"/>
                          </a:solidFill>
                          <a:latin typeface="Inter"/>
                          <a:ea typeface="Inter"/>
                          <a:cs typeface="Inter"/>
                          <a:sym typeface="Inter"/>
                        </a:rPr>
                        <a:t>What type of art did the Hudson River School create?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 </a:t>
                      </a:r>
                      <a:r>
                        <a:rPr lang="en" sz="1200">
                          <a:solidFill>
                            <a:schemeClr val="dk1"/>
                          </a:solidFill>
                          <a:latin typeface="Inter"/>
                          <a:ea typeface="Inter"/>
                          <a:cs typeface="Inter"/>
                          <a:sym typeface="Inter"/>
                        </a:rPr>
                        <a:t>What did some argue about European influence?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E. </a:t>
                      </a:r>
                      <a:r>
                        <a:rPr lang="en" sz="1200">
                          <a:solidFill>
                            <a:schemeClr val="dk1"/>
                          </a:solidFill>
                          <a:latin typeface="Inter"/>
                          <a:ea typeface="Inter"/>
                          <a:cs typeface="Inter"/>
                          <a:sym typeface="Inter"/>
                        </a:rPr>
                        <a:t>According to the artists, what is America’s greatest treasure?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50">
                        <a:solidFill>
                          <a:srgbClr val="E95C3D"/>
                        </a:solidFill>
                        <a:latin typeface="Inter"/>
                        <a:ea typeface="Inter"/>
                        <a:cs typeface="Inter"/>
                        <a:sym typeface="Inter"/>
                      </a:endParaRPr>
                    </a:p>
                  </a:txBody>
                  <a:tcPr marT="104750" marB="104750" marR="103275" marL="103275">
                    <a:lnL cap="flat" cmpd="sng" w="19050">
                      <a:solidFill>
                        <a:schemeClr val="accent1"/>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04" name="Google Shape;104;p25"/>
          <p:cNvSpPr txBox="1"/>
          <p:nvPr/>
        </p:nvSpPr>
        <p:spPr>
          <a:xfrm>
            <a:off x="1767625" y="851324"/>
            <a:ext cx="5119200" cy="742200"/>
          </a:xfrm>
          <a:prstGeom prst="rect">
            <a:avLst/>
          </a:prstGeom>
          <a:noFill/>
          <a:ln>
            <a:noFill/>
          </a:ln>
        </p:spPr>
        <p:txBody>
          <a:bodyPr anchorCtr="0" anchor="t" bIns="109750" lIns="109750" spcFirstLastPara="1" rIns="109750" wrap="square" tIns="109750">
            <a:noAutofit/>
          </a:bodyPr>
          <a:lstStyle/>
          <a:p>
            <a:pPr indent="0" lvl="0" marL="0" rtl="0" algn="l">
              <a:spcBef>
                <a:spcPts val="0"/>
              </a:spcBef>
              <a:spcAft>
                <a:spcPts val="0"/>
              </a:spcAft>
              <a:buNone/>
            </a:pPr>
            <a:r>
              <a:rPr b="1" lang="en" sz="1200">
                <a:latin typeface="Halant"/>
                <a:ea typeface="Halant"/>
                <a:cs typeface="Halant"/>
                <a:sym typeface="Halant"/>
              </a:rPr>
              <a:t>Contextualization</a:t>
            </a:r>
            <a:endParaRPr b="1" sz="1200">
              <a:latin typeface="Halant"/>
              <a:ea typeface="Halant"/>
              <a:cs typeface="Halant"/>
              <a:sym typeface="Halant"/>
            </a:endParaRPr>
          </a:p>
          <a:p>
            <a:pPr indent="0" lvl="0" marL="0" rtl="0" algn="l">
              <a:spcBef>
                <a:spcPts val="0"/>
              </a:spcBef>
              <a:spcAft>
                <a:spcPts val="0"/>
              </a:spcAft>
              <a:buNone/>
            </a:pPr>
            <a:r>
              <a:t/>
            </a:r>
            <a:endParaRPr b="1" sz="900">
              <a:latin typeface="Halant"/>
              <a:ea typeface="Halant"/>
              <a:cs typeface="Halant"/>
              <a:sym typeface="Halant"/>
            </a:endParaRPr>
          </a:p>
          <a:p>
            <a:pPr indent="0" lvl="0" marL="0" rtl="0" algn="l">
              <a:spcBef>
                <a:spcPts val="0"/>
              </a:spcBef>
              <a:spcAft>
                <a:spcPts val="0"/>
              </a:spcAft>
              <a:buNone/>
            </a:pPr>
            <a:r>
              <a:rPr lang="en" sz="1000">
                <a:latin typeface="Inter"/>
                <a:ea typeface="Inter"/>
                <a:cs typeface="Inter"/>
                <a:sym typeface="Inter"/>
              </a:rPr>
              <a:t>Thinking historically means interpreting historical events, developments, or processes in light of the surrounding historical context.</a:t>
            </a:r>
            <a:endParaRPr sz="1000">
              <a:latin typeface="Inter"/>
              <a:ea typeface="Inter"/>
              <a:cs typeface="Inter"/>
              <a:sym typeface="Inter"/>
            </a:endParaRPr>
          </a:p>
        </p:txBody>
      </p:sp>
      <p:pic>
        <p:nvPicPr>
          <p:cNvPr id="105" name="Google Shape;105;p25"/>
          <p:cNvPicPr preferRelativeResize="0"/>
          <p:nvPr/>
        </p:nvPicPr>
        <p:blipFill rotWithShape="1">
          <a:blip r:embed="rId4">
            <a:alphaModFix/>
          </a:blip>
          <a:srcRect b="0" l="0" r="0" t="0"/>
          <a:stretch/>
        </p:blipFill>
        <p:spPr>
          <a:xfrm>
            <a:off x="653529" y="772761"/>
            <a:ext cx="959153" cy="959153"/>
          </a:xfrm>
          <a:prstGeom prst="rect">
            <a:avLst/>
          </a:prstGeom>
          <a:noFill/>
          <a:ln>
            <a:noFill/>
          </a:ln>
        </p:spPr>
      </p:pic>
      <p:sp>
        <p:nvSpPr>
          <p:cNvPr id="106" name="Google Shape;106;p25"/>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8" name="Shape 218"/>
        <p:cNvGrpSpPr/>
        <p:nvPr/>
      </p:nvGrpSpPr>
      <p:grpSpPr>
        <a:xfrm>
          <a:off x="0" y="0"/>
          <a:ext cx="0" cy="0"/>
          <a:chOff x="0" y="0"/>
          <a:chExt cx="0" cy="0"/>
        </a:xfrm>
      </p:grpSpPr>
      <p:sp>
        <p:nvSpPr>
          <p:cNvPr id="219" name="Google Shape;219;p34"/>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800">
                <a:solidFill>
                  <a:schemeClr val="dk1"/>
                </a:solidFill>
                <a:latin typeface="Halant"/>
                <a:ea typeface="Halant"/>
                <a:cs typeface="Halant"/>
                <a:sym typeface="Halant"/>
              </a:rPr>
              <a:t>Analyzing Early American Art (Exemplar)</a:t>
            </a:r>
            <a:endParaRPr sz="1800">
              <a:solidFill>
                <a:schemeClr val="dk1"/>
              </a:solidFill>
              <a:latin typeface="Halant"/>
              <a:ea typeface="Halant"/>
              <a:cs typeface="Halant"/>
              <a:sym typeface="Halant"/>
            </a:endParaRPr>
          </a:p>
        </p:txBody>
      </p:sp>
      <p:pic>
        <p:nvPicPr>
          <p:cNvPr id="220" name="Google Shape;220;p34"/>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21" name="Google Shape;221;p34"/>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22" name="Google Shape;222;p34"/>
          <p:cNvSpPr/>
          <p:nvPr/>
        </p:nvSpPr>
        <p:spPr>
          <a:xfrm>
            <a:off x="1258165" y="559745"/>
            <a:ext cx="4798800" cy="3533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sp>
        <p:nvSpPr>
          <p:cNvPr id="223" name="Google Shape;223;p34"/>
          <p:cNvSpPr txBox="1"/>
          <p:nvPr/>
        </p:nvSpPr>
        <p:spPr>
          <a:xfrm>
            <a:off x="441459" y="4183582"/>
            <a:ext cx="6432300" cy="23904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Step 2 - Find the most prominent element in the image. Describe your observation, then connect with your prior knowledge, and finally infer what the artist is hoping to convey.</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dk1"/>
                </a:solidFill>
                <a:latin typeface="Inter"/>
                <a:ea typeface="Inter"/>
                <a:cs typeface="Inter"/>
                <a:sym typeface="Inter"/>
              </a:rPr>
              <a:t>Step 3- Separate the image into quadrants in order to take note of even minor elements the artist included and make notes of elements and messages in each section.</a:t>
            </a:r>
            <a:endParaRPr b="1" sz="1100">
              <a:solidFill>
                <a:schemeClr val="dk1"/>
              </a:solidFill>
              <a:latin typeface="Inter"/>
              <a:ea typeface="Inter"/>
              <a:cs typeface="Inter"/>
              <a:sym typeface="Inter"/>
            </a:endParaRPr>
          </a:p>
        </p:txBody>
      </p:sp>
      <p:sp>
        <p:nvSpPr>
          <p:cNvPr id="224" name="Google Shape;224;p34"/>
          <p:cNvSpPr txBox="1"/>
          <p:nvPr/>
        </p:nvSpPr>
        <p:spPr>
          <a:xfrm>
            <a:off x="1352282" y="3640466"/>
            <a:ext cx="4610400" cy="4518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000"/>
              <a:buFont typeface="Arial"/>
              <a:buNone/>
            </a:pPr>
            <a:r>
              <a:rPr lang="en" sz="900">
                <a:solidFill>
                  <a:srgbClr val="202122"/>
                </a:solidFill>
                <a:latin typeface="Inter"/>
                <a:ea typeface="Inter"/>
                <a:cs typeface="Inter"/>
                <a:sym typeface="Inter"/>
              </a:rPr>
              <a:t>Source: Thomas Cole, “A View of the Mountain Pass Called the Notch of the White Mountain (Crawford Notch, NH),” 1839. Public Domain</a:t>
            </a:r>
            <a:endParaRPr sz="900">
              <a:solidFill>
                <a:schemeClr val="dk1"/>
              </a:solidFill>
              <a:latin typeface="Inter"/>
              <a:ea typeface="Inter"/>
              <a:cs typeface="Inter"/>
              <a:sym typeface="Inter"/>
            </a:endParaRPr>
          </a:p>
        </p:txBody>
      </p:sp>
      <p:graphicFrame>
        <p:nvGraphicFramePr>
          <p:cNvPr id="225" name="Google Shape;225;p34"/>
          <p:cNvGraphicFramePr/>
          <p:nvPr/>
        </p:nvGraphicFramePr>
        <p:xfrm>
          <a:off x="896471" y="4727864"/>
          <a:ext cx="3000000" cy="3000000"/>
        </p:xfrm>
        <a:graphic>
          <a:graphicData uri="http://schemas.openxmlformats.org/drawingml/2006/table">
            <a:tbl>
              <a:tblPr>
                <a:noFill/>
                <a:tableStyleId>{1040D0E3-243E-4E59-B729-ABCAE1B4D8D7}</a:tableStyleId>
              </a:tblPr>
              <a:tblGrid>
                <a:gridCol w="1840750"/>
                <a:gridCol w="1840750"/>
                <a:gridCol w="1840750"/>
              </a:tblGrid>
              <a:tr h="363675">
                <a:tc>
                  <a:txBody>
                    <a:bodyPr/>
                    <a:lstStyle/>
                    <a:p>
                      <a:pPr indent="0" lvl="0" marL="0" rtl="0" algn="ctr">
                        <a:spcBef>
                          <a:spcPts val="0"/>
                        </a:spcBef>
                        <a:spcAft>
                          <a:spcPts val="0"/>
                        </a:spcAft>
                        <a:buNone/>
                      </a:pPr>
                      <a:r>
                        <a:rPr b="1" lang="en" sz="1100">
                          <a:latin typeface="Inter"/>
                          <a:ea typeface="Inter"/>
                          <a:cs typeface="Inter"/>
                          <a:sym typeface="Inter"/>
                        </a:rPr>
                        <a:t>Observe</a:t>
                      </a:r>
                      <a:endParaRPr b="1" sz="1100">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Connect</a:t>
                      </a:r>
                      <a:endParaRPr b="1" sz="1100">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Infer</a:t>
                      </a:r>
                      <a:endParaRPr b="1" sz="1100">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363675">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What stands out to me is the large mountain in the background and the vivid red fall leaves in the foreground.</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87275" marB="87275" marR="86050" marL="8605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This landscape looks like a place Americans would encounter through western expansion.</a:t>
                      </a:r>
                      <a:endParaRPr b="1" sz="1000">
                        <a:solidFill>
                          <a:srgbClr val="E95C3D"/>
                        </a:solidFill>
                        <a:latin typeface="Inter"/>
                        <a:ea typeface="Inter"/>
                        <a:cs typeface="Inter"/>
                        <a:sym typeface="Inter"/>
                      </a:endParaRPr>
                    </a:p>
                  </a:txBody>
                  <a:tcPr marT="87275" marB="87275" marR="86050" marL="8605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I think Cole is creating an escape from busy city life for Americans and a call to action to preserve nature and wild spaces as much as possible.</a:t>
                      </a:r>
                      <a:endParaRPr b="1" sz="1000">
                        <a:solidFill>
                          <a:srgbClr val="E95C3D"/>
                        </a:solidFill>
                        <a:latin typeface="Inter"/>
                        <a:ea typeface="Inter"/>
                        <a:cs typeface="Inter"/>
                        <a:sym typeface="Inter"/>
                      </a:endParaRPr>
                    </a:p>
                  </a:txBody>
                  <a:tcPr marT="87275" marB="87275" marR="86050" marL="8605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graphicFrame>
        <p:nvGraphicFramePr>
          <p:cNvPr id="226" name="Google Shape;226;p34"/>
          <p:cNvGraphicFramePr/>
          <p:nvPr/>
        </p:nvGraphicFramePr>
        <p:xfrm>
          <a:off x="896471" y="6750627"/>
          <a:ext cx="3000000" cy="3000000"/>
        </p:xfrm>
        <a:graphic>
          <a:graphicData uri="http://schemas.openxmlformats.org/drawingml/2006/table">
            <a:tbl>
              <a:tblPr>
                <a:noFill/>
                <a:tableStyleId>{1040D0E3-243E-4E59-B729-ABCAE1B4D8D7}</a:tableStyleId>
              </a:tblPr>
              <a:tblGrid>
                <a:gridCol w="2761125"/>
                <a:gridCol w="2761125"/>
              </a:tblGrid>
              <a:tr h="363675">
                <a:tc>
                  <a:txBody>
                    <a:bodyPr/>
                    <a:lstStyle/>
                    <a:p>
                      <a:pPr indent="0" lvl="0" marL="0" rtl="0" algn="l">
                        <a:spcBef>
                          <a:spcPts val="0"/>
                        </a:spcBef>
                        <a:spcAft>
                          <a:spcPts val="0"/>
                        </a:spcAft>
                        <a:buNone/>
                      </a:pPr>
                      <a:r>
                        <a:rPr lang="en" sz="1100">
                          <a:latin typeface="Inter"/>
                          <a:ea typeface="Inter"/>
                          <a:cs typeface="Inter"/>
                          <a:sym typeface="Inter"/>
                        </a:rPr>
                        <a:t>Top Left</a:t>
                      </a:r>
                      <a:endParaRPr sz="1100">
                        <a:latin typeface="Inter"/>
                        <a:ea typeface="Inter"/>
                        <a:cs typeface="Inter"/>
                        <a:sym typeface="Inter"/>
                      </a:endParaRPr>
                    </a:p>
                    <a:p>
                      <a:pPr indent="0" lvl="0" marL="0" rtl="0" algn="l">
                        <a:spcBef>
                          <a:spcPts val="0"/>
                        </a:spcBef>
                        <a:spcAft>
                          <a:spcPts val="0"/>
                        </a:spcAft>
                        <a:buNone/>
                      </a:pPr>
                      <a:r>
                        <a:rPr b="1" lang="en" sz="800">
                          <a:solidFill>
                            <a:srgbClr val="E95C3D"/>
                          </a:solidFill>
                        </a:rPr>
                        <a:t>Dark, stormy sky, swirling clouds, rugged mountains. Cole shows the power and danger of nature. The dark skies suggest that nature is not always peaceful; it can be wild, unpredictable, and stronger than humans.</a:t>
                      </a:r>
                      <a:endParaRPr sz="1100">
                        <a:latin typeface="Inter"/>
                        <a:ea typeface="Inter"/>
                        <a:cs typeface="Inter"/>
                        <a:sym typeface="Inter"/>
                      </a:endParaRPr>
                    </a:p>
                  </a:txBody>
                  <a:tcPr marT="87275" marB="87275" marR="86050" marL="86050"/>
                </a:tc>
                <a:tc>
                  <a:txBody>
                    <a:bodyPr/>
                    <a:lstStyle/>
                    <a:p>
                      <a:pPr indent="0" lvl="0" marL="0" rtl="0" algn="r">
                        <a:spcBef>
                          <a:spcPts val="0"/>
                        </a:spcBef>
                        <a:spcAft>
                          <a:spcPts val="0"/>
                        </a:spcAft>
                        <a:buNone/>
                      </a:pPr>
                      <a:r>
                        <a:rPr lang="en" sz="1100">
                          <a:latin typeface="Inter"/>
                          <a:ea typeface="Inter"/>
                          <a:cs typeface="Inter"/>
                          <a:sym typeface="Inter"/>
                        </a:rPr>
                        <a:t>Top Right</a:t>
                      </a:r>
                      <a:endParaRPr sz="11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800">
                          <a:solidFill>
                            <a:srgbClr val="E95C3D"/>
                          </a:solidFill>
                        </a:rPr>
                        <a:t>A small break in the clouds with some light shining through; distant mountains fade into the horizon. The light breaking through the clouds symbolizes hope and the promise of new beginnings. Even in a wild and dangerous world, there is a chance for peace and progress. </a:t>
                      </a:r>
                      <a:endParaRPr sz="1100">
                        <a:latin typeface="Inter"/>
                        <a:ea typeface="Inter"/>
                        <a:cs typeface="Inter"/>
                        <a:sym typeface="Inter"/>
                      </a:endParaRPr>
                    </a:p>
                  </a:txBody>
                  <a:tcPr marT="87275" marB="87275" marR="86050" marL="86050"/>
                </a:tc>
              </a:tr>
              <a:tr h="363675">
                <a:tc>
                  <a:txBody>
                    <a:bodyPr/>
                    <a:lstStyle/>
                    <a:p>
                      <a:pPr indent="0" lvl="0" marL="0" rtl="0" algn="l">
                        <a:spcBef>
                          <a:spcPts val="0"/>
                        </a:spcBef>
                        <a:spcAft>
                          <a:spcPts val="0"/>
                        </a:spcAft>
                        <a:buNone/>
                      </a:pPr>
                      <a:r>
                        <a:rPr b="1" lang="en" sz="800">
                          <a:solidFill>
                            <a:srgbClr val="E95C3D"/>
                          </a:solidFill>
                        </a:rPr>
                        <a:t>Dark, rocky ground with large trees, some broken or fallen, rugged wilderness. Cole is highlighting the raw, untamed state of the American landscape. The fallen trees and rocky terrain show that nature can be harsh and unforgiving, but also majestic.</a:t>
                      </a:r>
                      <a:endParaRPr b="1" sz="800">
                        <a:solidFill>
                          <a:srgbClr val="E95C3D"/>
                        </a:solidFill>
                      </a:endParaRPr>
                    </a:p>
                    <a:p>
                      <a:pPr indent="0" lvl="0" marL="0" rtl="0" algn="l">
                        <a:spcBef>
                          <a:spcPts val="0"/>
                        </a:spcBef>
                        <a:spcAft>
                          <a:spcPts val="0"/>
                        </a:spcAft>
                        <a:buNone/>
                      </a:pPr>
                      <a:r>
                        <a:t/>
                      </a:r>
                      <a:endParaRPr b="1" sz="800">
                        <a:solidFill>
                          <a:srgbClr val="E95C3D"/>
                        </a:solidFill>
                      </a:endParaRPr>
                    </a:p>
                    <a:p>
                      <a:pPr indent="0" lvl="0" marL="0" rtl="0" algn="l">
                        <a:spcBef>
                          <a:spcPts val="0"/>
                        </a:spcBef>
                        <a:spcAft>
                          <a:spcPts val="0"/>
                        </a:spcAft>
                        <a:buNone/>
                      </a:pPr>
                      <a:r>
                        <a:t/>
                      </a:r>
                      <a:endParaRPr b="1" sz="800">
                        <a:solidFill>
                          <a:srgbClr val="E95C3D"/>
                        </a:solidFill>
                      </a:endParaRPr>
                    </a:p>
                    <a:p>
                      <a:pPr indent="0" lvl="0" marL="0" rtl="0" algn="l">
                        <a:spcBef>
                          <a:spcPts val="0"/>
                        </a:spcBef>
                        <a:spcAft>
                          <a:spcPts val="0"/>
                        </a:spcAft>
                        <a:buNone/>
                      </a:pPr>
                      <a:r>
                        <a:rPr lang="en" sz="1100">
                          <a:latin typeface="Inter"/>
                          <a:ea typeface="Inter"/>
                          <a:cs typeface="Inter"/>
                          <a:sym typeface="Inter"/>
                        </a:rPr>
                        <a:t>Bottom Left</a:t>
                      </a:r>
                      <a:endParaRPr sz="1100">
                        <a:latin typeface="Inter"/>
                        <a:ea typeface="Inter"/>
                        <a:cs typeface="Inter"/>
                        <a:sym typeface="Inter"/>
                      </a:endParaRPr>
                    </a:p>
                  </a:txBody>
                  <a:tcPr marT="87275" marB="87275" marR="86050" marL="86050"/>
                </a:tc>
                <a:tc>
                  <a:txBody>
                    <a:bodyPr/>
                    <a:lstStyle/>
                    <a:p>
                      <a:pPr indent="0" lvl="0" marL="0" rtl="0" algn="l">
                        <a:spcBef>
                          <a:spcPts val="0"/>
                        </a:spcBef>
                        <a:spcAft>
                          <a:spcPts val="0"/>
                        </a:spcAft>
                        <a:buNone/>
                      </a:pPr>
                      <a:r>
                        <a:rPr b="1" lang="en" sz="800">
                          <a:solidFill>
                            <a:srgbClr val="E95C3D"/>
                          </a:solidFill>
                        </a:rPr>
                        <a:t>Tiny human figure (a traveler or a guide) with a path leading into the mountains. The smallness of the human shows that people are small and humble compared to nature. The traveler moving forward suggests courage and perseverance—key American values during the 1800s as the country expanded westward.</a:t>
                      </a:r>
                      <a:endParaRPr sz="1100">
                        <a:latin typeface="Inter"/>
                        <a:ea typeface="Inter"/>
                        <a:cs typeface="Inter"/>
                        <a:sym typeface="Inter"/>
                      </a:endParaRPr>
                    </a:p>
                    <a:p>
                      <a:pPr indent="0" lvl="0" marL="0" rtl="0" algn="r">
                        <a:spcBef>
                          <a:spcPts val="0"/>
                        </a:spcBef>
                        <a:spcAft>
                          <a:spcPts val="0"/>
                        </a:spcAft>
                        <a:buNone/>
                      </a:pPr>
                      <a:r>
                        <a:rPr lang="en" sz="1100">
                          <a:latin typeface="Inter"/>
                          <a:ea typeface="Inter"/>
                          <a:cs typeface="Inter"/>
                          <a:sym typeface="Inter"/>
                        </a:rPr>
                        <a:t>Bottom Right</a:t>
                      </a:r>
                      <a:endParaRPr sz="1100">
                        <a:latin typeface="Inter"/>
                        <a:ea typeface="Inter"/>
                        <a:cs typeface="Inter"/>
                        <a:sym typeface="Inter"/>
                      </a:endParaRPr>
                    </a:p>
                  </a:txBody>
                  <a:tcPr marT="87275" marB="87275" marR="86050" marL="86050"/>
                </a:tc>
              </a:tr>
            </a:tbl>
          </a:graphicData>
        </a:graphic>
      </p:graphicFrame>
      <p:pic>
        <p:nvPicPr>
          <p:cNvPr id="227" name="Google Shape;227;p34"/>
          <p:cNvPicPr preferRelativeResize="0"/>
          <p:nvPr/>
        </p:nvPicPr>
        <p:blipFill>
          <a:blip r:embed="rId4">
            <a:alphaModFix/>
          </a:blip>
          <a:stretch>
            <a:fillRect/>
          </a:stretch>
        </p:blipFill>
        <p:spPr>
          <a:xfrm>
            <a:off x="1363975" y="612450"/>
            <a:ext cx="4610401" cy="2998582"/>
          </a:xfrm>
          <a:prstGeom prst="rect">
            <a:avLst/>
          </a:prstGeom>
          <a:noFill/>
          <a:ln>
            <a:noFill/>
          </a:ln>
        </p:spPr>
      </p:pic>
      <p:sp>
        <p:nvSpPr>
          <p:cNvPr id="228" name="Google Shape;228;p34"/>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2" name="Shape 232"/>
        <p:cNvGrpSpPr/>
        <p:nvPr/>
      </p:nvGrpSpPr>
      <p:grpSpPr>
        <a:xfrm>
          <a:off x="0" y="0"/>
          <a:ext cx="0" cy="0"/>
          <a:chOff x="0" y="0"/>
          <a:chExt cx="0" cy="0"/>
        </a:xfrm>
      </p:grpSpPr>
      <p:sp>
        <p:nvSpPr>
          <p:cNvPr id="233" name="Google Shape;233;p35"/>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800">
                <a:solidFill>
                  <a:schemeClr val="dk1"/>
                </a:solidFill>
                <a:latin typeface="Halant"/>
                <a:ea typeface="Halant"/>
                <a:cs typeface="Halant"/>
                <a:sym typeface="Halant"/>
              </a:rPr>
              <a:t>Analyzing Early American Art (Exemplar)</a:t>
            </a:r>
            <a:endParaRPr sz="1800">
              <a:solidFill>
                <a:schemeClr val="dk1"/>
              </a:solidFill>
              <a:latin typeface="Halant"/>
              <a:ea typeface="Halant"/>
              <a:cs typeface="Halant"/>
              <a:sym typeface="Halant"/>
            </a:endParaRPr>
          </a:p>
        </p:txBody>
      </p:sp>
      <p:pic>
        <p:nvPicPr>
          <p:cNvPr id="234" name="Google Shape;234;p35"/>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35" name="Google Shape;235;p35"/>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36" name="Google Shape;236;p35"/>
          <p:cNvSpPr txBox="1"/>
          <p:nvPr/>
        </p:nvSpPr>
        <p:spPr>
          <a:xfrm>
            <a:off x="359100" y="537625"/>
            <a:ext cx="6675900" cy="1467000"/>
          </a:xfrm>
          <a:prstGeom prst="rect">
            <a:avLst/>
          </a:prstGeom>
          <a:noFill/>
          <a:ln cap="flat" cmpd="sng" w="9525">
            <a:solidFill>
              <a:srgbClr val="B7B7B7"/>
            </a:solidFill>
            <a:prstDash val="solid"/>
            <a:round/>
            <a:headEnd len="sm" w="sm" type="none"/>
            <a:tailEnd len="sm" w="sm" type="none"/>
          </a:ln>
        </p:spPr>
        <p:txBody>
          <a:bodyPr anchorCtr="0" anchor="ctr" bIns="109750" lIns="109750" spcFirstLastPara="1" rIns="109750" wrap="square" tIns="109750">
            <a:noAutofit/>
          </a:bodyPr>
          <a:lstStyle/>
          <a:p>
            <a:pPr indent="0" lvl="0" marL="0" rtl="0" algn="l">
              <a:lnSpc>
                <a:spcPct val="100000"/>
              </a:lnSpc>
              <a:spcBef>
                <a:spcPts val="1100"/>
              </a:spcBef>
              <a:spcAft>
                <a:spcPts val="0"/>
              </a:spcAft>
              <a:buClr>
                <a:schemeClr val="dk1"/>
              </a:buClr>
              <a:buSzPts val="1000"/>
              <a:buFont typeface="Arial"/>
              <a:buNone/>
            </a:pPr>
            <a:r>
              <a:rPr lang="en" sz="11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100">
              <a:solidFill>
                <a:schemeClr val="dk1"/>
              </a:solidFill>
              <a:latin typeface="Halant"/>
              <a:ea typeface="Halant"/>
              <a:cs typeface="Halant"/>
              <a:sym typeface="Halant"/>
            </a:endParaRPr>
          </a:p>
          <a:p>
            <a:pPr indent="0" lvl="0" marL="0" rtl="0" algn="l">
              <a:lnSpc>
                <a:spcPct val="100000"/>
              </a:lnSpc>
              <a:spcBef>
                <a:spcPts val="1100"/>
              </a:spcBef>
              <a:spcAft>
                <a:spcPts val="1100"/>
              </a:spcAft>
              <a:buClr>
                <a:schemeClr val="dk1"/>
              </a:buClr>
              <a:buSzPts val="1000"/>
              <a:buFont typeface="Arial"/>
              <a:buNone/>
            </a:pPr>
            <a:r>
              <a:rPr lang="en" sz="11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100">
              <a:solidFill>
                <a:schemeClr val="dk1"/>
              </a:solidFill>
              <a:latin typeface="Halant"/>
              <a:ea typeface="Halant"/>
              <a:cs typeface="Halant"/>
              <a:sym typeface="Halant"/>
            </a:endParaRPr>
          </a:p>
        </p:txBody>
      </p:sp>
      <p:sp>
        <p:nvSpPr>
          <p:cNvPr id="237" name="Google Shape;237;p35"/>
          <p:cNvSpPr/>
          <p:nvPr/>
        </p:nvSpPr>
        <p:spPr>
          <a:xfrm>
            <a:off x="733200" y="2139700"/>
            <a:ext cx="3354900" cy="2501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sp>
        <p:nvSpPr>
          <p:cNvPr id="238" name="Google Shape;238;p35"/>
          <p:cNvSpPr txBox="1"/>
          <p:nvPr/>
        </p:nvSpPr>
        <p:spPr>
          <a:xfrm>
            <a:off x="764918" y="4233249"/>
            <a:ext cx="3279300" cy="4116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Clr>
                <a:schemeClr val="dk1"/>
              </a:buClr>
              <a:buSzPts val="1000"/>
              <a:buFont typeface="Arial"/>
              <a:buNone/>
            </a:pPr>
            <a:r>
              <a:rPr lang="en" sz="700">
                <a:solidFill>
                  <a:srgbClr val="202122"/>
                </a:solidFill>
                <a:latin typeface="Inter"/>
                <a:ea typeface="Inter"/>
                <a:cs typeface="Inter"/>
                <a:sym typeface="Inter"/>
              </a:rPr>
              <a:t>Source: Robert S. Duncanson, “Landscape with a Rainbow,” 1859. Public Domain  </a:t>
            </a:r>
            <a:endParaRPr sz="700">
              <a:solidFill>
                <a:srgbClr val="202122"/>
              </a:solidFill>
              <a:latin typeface="Inter"/>
              <a:ea typeface="Inter"/>
              <a:cs typeface="Inter"/>
              <a:sym typeface="Inter"/>
            </a:endParaRPr>
          </a:p>
        </p:txBody>
      </p:sp>
      <p:sp>
        <p:nvSpPr>
          <p:cNvPr id="239" name="Google Shape;239;p35"/>
          <p:cNvSpPr txBox="1"/>
          <p:nvPr/>
        </p:nvSpPr>
        <p:spPr>
          <a:xfrm>
            <a:off x="4217398" y="2063825"/>
            <a:ext cx="2817600" cy="23904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Step 1 - Brainstorm: Read the source information and list what you know.</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273050" lvl="0" marL="431800" rtl="0" algn="l">
              <a:spcBef>
                <a:spcPts val="0"/>
              </a:spcBef>
              <a:spcAft>
                <a:spcPts val="0"/>
              </a:spcAft>
              <a:buClr>
                <a:srgbClr val="E95C3D"/>
              </a:buClr>
              <a:buSzPts val="900"/>
              <a:buFont typeface="Inter"/>
              <a:buAutoNum type="arabicPeriod"/>
            </a:pPr>
            <a:r>
              <a:rPr b="1" lang="en" sz="900" u="sng">
                <a:solidFill>
                  <a:srgbClr val="E95C3D"/>
                </a:solidFill>
                <a:latin typeface="Inter"/>
                <a:ea typeface="Inter"/>
                <a:cs typeface="Inter"/>
                <a:sym typeface="Inter"/>
              </a:rPr>
              <a:t>Robert S. Duncanson was an African American landscape painter</a:t>
            </a:r>
            <a:endParaRPr b="1" sz="900" u="sng">
              <a:solidFill>
                <a:srgbClr val="E95C3D"/>
              </a:solidFill>
              <a:latin typeface="Inter"/>
              <a:ea typeface="Inter"/>
              <a:cs typeface="Inter"/>
              <a:sym typeface="Inter"/>
            </a:endParaRPr>
          </a:p>
          <a:p>
            <a:pPr indent="-273050" lvl="0" marL="431800" rtl="0" algn="l">
              <a:spcBef>
                <a:spcPts val="900"/>
              </a:spcBef>
              <a:spcAft>
                <a:spcPts val="0"/>
              </a:spcAft>
              <a:buClr>
                <a:srgbClr val="E95C3D"/>
              </a:buClr>
              <a:buSzPts val="900"/>
              <a:buFont typeface="Inter"/>
              <a:buAutoNum type="arabicPeriod"/>
            </a:pPr>
            <a:r>
              <a:rPr b="1" lang="en" sz="900" u="sng">
                <a:solidFill>
                  <a:srgbClr val="E95C3D"/>
                </a:solidFill>
                <a:latin typeface="Inter"/>
                <a:ea typeface="Inter"/>
                <a:cs typeface="Inter"/>
                <a:sym typeface="Inter"/>
              </a:rPr>
              <a:t>HRV painters wanted to portray nature in a raw and untouched way so people are often absent</a:t>
            </a:r>
            <a:endParaRPr b="1" sz="900" u="sng">
              <a:solidFill>
                <a:srgbClr val="E95C3D"/>
              </a:solidFill>
              <a:latin typeface="Inter"/>
              <a:ea typeface="Inter"/>
              <a:cs typeface="Inter"/>
              <a:sym typeface="Inter"/>
            </a:endParaRPr>
          </a:p>
          <a:p>
            <a:pPr indent="-273050" lvl="0" marL="431800" rtl="0" algn="l">
              <a:spcBef>
                <a:spcPts val="900"/>
              </a:spcBef>
              <a:spcAft>
                <a:spcPts val="0"/>
              </a:spcAft>
              <a:buClr>
                <a:srgbClr val="E95C3D"/>
              </a:buClr>
              <a:buSzPts val="900"/>
              <a:buFont typeface="Inter"/>
              <a:buAutoNum type="arabicPeriod"/>
            </a:pPr>
            <a:r>
              <a:rPr b="1" lang="en" sz="900" u="sng">
                <a:solidFill>
                  <a:srgbClr val="E95C3D"/>
                </a:solidFill>
                <a:latin typeface="Inter"/>
                <a:ea typeface="Inter"/>
                <a:cs typeface="Inter"/>
                <a:sym typeface="Inter"/>
              </a:rPr>
              <a:t>Hudson River Valley painters tried to capture the awe of seeing and hearing nature in their work</a:t>
            </a:r>
            <a:endParaRPr sz="900">
              <a:solidFill>
                <a:schemeClr val="dk1"/>
              </a:solidFill>
              <a:latin typeface="Inter"/>
              <a:ea typeface="Inter"/>
              <a:cs typeface="Inter"/>
              <a:sym typeface="Inter"/>
            </a:endParaRPr>
          </a:p>
          <a:p>
            <a:pPr indent="-273050" lvl="0" marL="431800" rtl="0" algn="l">
              <a:spcBef>
                <a:spcPts val="900"/>
              </a:spcBef>
              <a:spcAft>
                <a:spcPts val="0"/>
              </a:spcAft>
              <a:buClr>
                <a:srgbClr val="E95C3D"/>
              </a:buClr>
              <a:buSzPts val="900"/>
              <a:buFont typeface="Inter"/>
              <a:buAutoNum type="arabicPeriod"/>
            </a:pPr>
            <a:r>
              <a:rPr b="1" lang="en" sz="900" u="sng">
                <a:solidFill>
                  <a:srgbClr val="E95C3D"/>
                </a:solidFill>
                <a:latin typeface="Inter"/>
                <a:ea typeface="Inter"/>
                <a:cs typeface="Inter"/>
                <a:sym typeface="Inter"/>
              </a:rPr>
              <a:t>Painters hoped to remind Americans of the value of nature and natural spaces</a:t>
            </a:r>
            <a:endParaRPr sz="1100">
              <a:solidFill>
                <a:schemeClr val="dk1"/>
              </a:solidFill>
              <a:latin typeface="Inter"/>
              <a:ea typeface="Inter"/>
              <a:cs typeface="Inter"/>
              <a:sym typeface="Inter"/>
            </a:endParaRPr>
          </a:p>
        </p:txBody>
      </p:sp>
      <p:sp>
        <p:nvSpPr>
          <p:cNvPr id="240" name="Google Shape;240;p35"/>
          <p:cNvSpPr txBox="1"/>
          <p:nvPr/>
        </p:nvSpPr>
        <p:spPr>
          <a:xfrm>
            <a:off x="441459" y="4641273"/>
            <a:ext cx="6432300" cy="343800"/>
          </a:xfrm>
          <a:prstGeom prst="rect">
            <a:avLst/>
          </a:prstGeom>
          <a:noFill/>
          <a:ln>
            <a:noFill/>
          </a:ln>
        </p:spPr>
        <p:txBody>
          <a:bodyPr anchorCtr="0" anchor="t" bIns="86450" lIns="86450" spcFirstLastPara="1" rIns="86450" wrap="square" tIns="86450">
            <a:spAutoFit/>
          </a:bodyPr>
          <a:lstStyle/>
          <a:p>
            <a:pPr indent="0" lvl="0" marL="0" rtl="0" algn="l">
              <a:lnSpc>
                <a:spcPct val="100000"/>
              </a:lnSpc>
              <a:spcBef>
                <a:spcPts val="1100"/>
              </a:spcBef>
              <a:spcAft>
                <a:spcPts val="1100"/>
              </a:spcAft>
              <a:buNone/>
            </a:pPr>
            <a:r>
              <a:rPr i="1" lang="en" sz="1100">
                <a:solidFill>
                  <a:schemeClr val="dk1"/>
                </a:solidFill>
                <a:latin typeface="Inter"/>
                <a:ea typeface="Inter"/>
                <a:cs typeface="Inter"/>
                <a:sym typeface="Inter"/>
              </a:rPr>
              <a:t>Questions to consider when making observations and inferences:</a:t>
            </a:r>
            <a:endParaRPr sz="1100">
              <a:solidFill>
                <a:schemeClr val="dk1"/>
              </a:solidFill>
              <a:latin typeface="Inter"/>
              <a:ea typeface="Inter"/>
              <a:cs typeface="Inter"/>
              <a:sym typeface="Inter"/>
            </a:endParaRPr>
          </a:p>
        </p:txBody>
      </p:sp>
      <p:graphicFrame>
        <p:nvGraphicFramePr>
          <p:cNvPr id="241" name="Google Shape;241;p35"/>
          <p:cNvGraphicFramePr/>
          <p:nvPr/>
        </p:nvGraphicFramePr>
        <p:xfrm>
          <a:off x="359106" y="4956508"/>
          <a:ext cx="3000000" cy="3000000"/>
        </p:xfrm>
        <a:graphic>
          <a:graphicData uri="http://schemas.openxmlformats.org/drawingml/2006/table">
            <a:tbl>
              <a:tblPr>
                <a:noFill/>
                <a:tableStyleId>{1040D0E3-243E-4E59-B729-ABCAE1B4D8D7}</a:tableStyleId>
              </a:tblPr>
              <a:tblGrid>
                <a:gridCol w="3337875"/>
                <a:gridCol w="3337875"/>
              </a:tblGrid>
              <a:tr h="1632875">
                <a:tc>
                  <a:txBody>
                    <a:bodyPr/>
                    <a:lstStyle/>
                    <a:p>
                      <a:pPr indent="0" lvl="0" marL="0" rtl="0" algn="ctr">
                        <a:spcBef>
                          <a:spcPts val="0"/>
                        </a:spcBef>
                        <a:spcAft>
                          <a:spcPts val="0"/>
                        </a:spcAft>
                        <a:buNone/>
                      </a:pPr>
                      <a:r>
                        <a:rPr b="1" lang="en" sz="1100">
                          <a:latin typeface="Inter"/>
                          <a:ea typeface="Inter"/>
                          <a:cs typeface="Inter"/>
                          <a:sym typeface="Inter"/>
                        </a:rPr>
                        <a:t>DOK 1</a:t>
                      </a:r>
                      <a:endParaRPr b="1"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Identifying what is explicitly shown</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physical setting?</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are the elements arranged?</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there any words present? What do they identify?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Who are the people? Are they representing a specific person or a larger group?</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objects or items do you notice?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colors, textures, or patterns stand out?</a:t>
                      </a:r>
                      <a:endParaRPr sz="1000">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2</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Noticing patterns, making basic connections</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Do color schemes or use of light and shadows convey meaning? (light = good, dark = evil)</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there any obvious or hidden symbols? (e.g., stars and stripes, Uncle Sam, broken chains)</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mood or tone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 people or items shown in realistic or exaggerated ways? Why?</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632875">
                <a:tc>
                  <a:txBody>
                    <a:bodyPr/>
                    <a:lstStyle/>
                    <a:p>
                      <a:pPr indent="0" lvl="0" marL="0" rtl="0" algn="ctr">
                        <a:spcBef>
                          <a:spcPts val="0"/>
                        </a:spcBef>
                        <a:spcAft>
                          <a:spcPts val="0"/>
                        </a:spcAft>
                        <a:buNone/>
                      </a:pPr>
                      <a:r>
                        <a:rPr b="1" lang="en" sz="1100">
                          <a:latin typeface="Inter"/>
                          <a:ea typeface="Inter"/>
                          <a:cs typeface="Inter"/>
                          <a:sym typeface="Inter"/>
                        </a:rPr>
                        <a:t>DOK 3</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Analyzing purpose, audience, and perspective</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Who is the author and/or audience? How does this impact the message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purpose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message do the symbols convey?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Why did the artist include specific elements?</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Is there anything missing from the image? How does that impact its meaning?</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4</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Contextualizing and developing interpretations</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historical context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does the artist’s message relate to the political, social, or cultural issues of the time?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might different people at the time have interpreted this image differently?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does this image compare to another source from the same time period?</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questions does this image raise that could be investigated further?</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sp>
        <p:nvSpPr>
          <p:cNvPr id="242" name="Google Shape;242;p35"/>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243" name="Google Shape;243;p35"/>
          <p:cNvPicPr preferRelativeResize="0"/>
          <p:nvPr/>
        </p:nvPicPr>
        <p:blipFill>
          <a:blip r:embed="rId4">
            <a:alphaModFix/>
          </a:blip>
          <a:stretch>
            <a:fillRect/>
          </a:stretch>
        </p:blipFill>
        <p:spPr>
          <a:xfrm>
            <a:off x="764918" y="2237716"/>
            <a:ext cx="3279245" cy="188559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7" name="Shape 247"/>
        <p:cNvGrpSpPr/>
        <p:nvPr/>
      </p:nvGrpSpPr>
      <p:grpSpPr>
        <a:xfrm>
          <a:off x="0" y="0"/>
          <a:ext cx="0" cy="0"/>
          <a:chOff x="0" y="0"/>
          <a:chExt cx="0" cy="0"/>
        </a:xfrm>
      </p:grpSpPr>
      <p:sp>
        <p:nvSpPr>
          <p:cNvPr id="248" name="Google Shape;248;p36"/>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800">
                <a:solidFill>
                  <a:schemeClr val="dk1"/>
                </a:solidFill>
                <a:latin typeface="Halant"/>
                <a:ea typeface="Halant"/>
                <a:cs typeface="Halant"/>
                <a:sym typeface="Halant"/>
              </a:rPr>
              <a:t>Analyzing Early American Art (Exemplar)</a:t>
            </a:r>
            <a:endParaRPr sz="1800">
              <a:solidFill>
                <a:schemeClr val="dk1"/>
              </a:solidFill>
              <a:latin typeface="Halant"/>
              <a:ea typeface="Halant"/>
              <a:cs typeface="Halant"/>
              <a:sym typeface="Halant"/>
            </a:endParaRPr>
          </a:p>
        </p:txBody>
      </p:sp>
      <p:pic>
        <p:nvPicPr>
          <p:cNvPr id="249" name="Google Shape;249;p36"/>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50" name="Google Shape;250;p36"/>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51" name="Google Shape;251;p36"/>
          <p:cNvSpPr/>
          <p:nvPr/>
        </p:nvSpPr>
        <p:spPr>
          <a:xfrm>
            <a:off x="1258175" y="559750"/>
            <a:ext cx="4798800" cy="3289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sp>
        <p:nvSpPr>
          <p:cNvPr id="252" name="Google Shape;252;p36"/>
          <p:cNvSpPr txBox="1"/>
          <p:nvPr/>
        </p:nvSpPr>
        <p:spPr>
          <a:xfrm>
            <a:off x="441459" y="3954982"/>
            <a:ext cx="6432300" cy="23904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Step 2 - Find the most prominent element in the image. Describe your observation, then connect with your prior knowledge, and finally infer what the artist is hoping to convey.</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dk1"/>
                </a:solidFill>
                <a:latin typeface="Inter"/>
                <a:ea typeface="Inter"/>
                <a:cs typeface="Inter"/>
                <a:sym typeface="Inter"/>
              </a:rPr>
              <a:t>Step 3- Separate the image into quadrants in order to take note of even minor elements the artist included and make notes of elements and messages in each section.</a:t>
            </a:r>
            <a:endParaRPr b="1" sz="1100">
              <a:solidFill>
                <a:schemeClr val="dk1"/>
              </a:solidFill>
              <a:latin typeface="Inter"/>
              <a:ea typeface="Inter"/>
              <a:cs typeface="Inter"/>
              <a:sym typeface="Inter"/>
            </a:endParaRPr>
          </a:p>
        </p:txBody>
      </p:sp>
      <p:sp>
        <p:nvSpPr>
          <p:cNvPr id="253" name="Google Shape;253;p36"/>
          <p:cNvSpPr txBox="1"/>
          <p:nvPr/>
        </p:nvSpPr>
        <p:spPr>
          <a:xfrm>
            <a:off x="1352282" y="3335666"/>
            <a:ext cx="4610400" cy="5133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000"/>
              <a:buFont typeface="Arial"/>
              <a:buNone/>
            </a:pPr>
            <a:r>
              <a:rPr lang="en" sz="1100">
                <a:solidFill>
                  <a:srgbClr val="202122"/>
                </a:solidFill>
                <a:latin typeface="Inter"/>
                <a:ea typeface="Inter"/>
                <a:cs typeface="Inter"/>
                <a:sym typeface="Inter"/>
              </a:rPr>
              <a:t>Source: Robert S. Duncanson, “Landscape with a Rainbow,” 1859. Public Domain  </a:t>
            </a:r>
            <a:endParaRPr sz="900">
              <a:solidFill>
                <a:schemeClr val="dk1"/>
              </a:solidFill>
              <a:latin typeface="Inter"/>
              <a:ea typeface="Inter"/>
              <a:cs typeface="Inter"/>
              <a:sym typeface="Inter"/>
            </a:endParaRPr>
          </a:p>
        </p:txBody>
      </p:sp>
      <p:graphicFrame>
        <p:nvGraphicFramePr>
          <p:cNvPr id="254" name="Google Shape;254;p36"/>
          <p:cNvGraphicFramePr/>
          <p:nvPr/>
        </p:nvGraphicFramePr>
        <p:xfrm>
          <a:off x="896471" y="4423064"/>
          <a:ext cx="3000000" cy="3000000"/>
        </p:xfrm>
        <a:graphic>
          <a:graphicData uri="http://schemas.openxmlformats.org/drawingml/2006/table">
            <a:tbl>
              <a:tblPr>
                <a:noFill/>
                <a:tableStyleId>{1040D0E3-243E-4E59-B729-ABCAE1B4D8D7}</a:tableStyleId>
              </a:tblPr>
              <a:tblGrid>
                <a:gridCol w="1840750"/>
                <a:gridCol w="1840750"/>
                <a:gridCol w="1840750"/>
              </a:tblGrid>
              <a:tr h="363675">
                <a:tc>
                  <a:txBody>
                    <a:bodyPr/>
                    <a:lstStyle/>
                    <a:p>
                      <a:pPr indent="0" lvl="0" marL="0" rtl="0" algn="ctr">
                        <a:spcBef>
                          <a:spcPts val="0"/>
                        </a:spcBef>
                        <a:spcAft>
                          <a:spcPts val="0"/>
                        </a:spcAft>
                        <a:buNone/>
                      </a:pPr>
                      <a:r>
                        <a:rPr b="1" lang="en" sz="1100">
                          <a:latin typeface="Inter"/>
                          <a:ea typeface="Inter"/>
                          <a:cs typeface="Inter"/>
                          <a:sym typeface="Inter"/>
                        </a:rPr>
                        <a:t>Observe</a:t>
                      </a:r>
                      <a:endParaRPr b="1" sz="1100">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Connect</a:t>
                      </a:r>
                      <a:endParaRPr b="1" sz="1100">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Infer</a:t>
                      </a:r>
                      <a:endParaRPr b="1" sz="1100">
                        <a:latin typeface="Inter"/>
                        <a:ea typeface="Inter"/>
                        <a:cs typeface="Inter"/>
                        <a:sym typeface="Inter"/>
                      </a:endParaRPr>
                    </a:p>
                  </a:txBody>
                  <a:tcPr marT="87275" marB="87275" marR="86050" marL="86050">
                    <a:lnB cap="flat" cmpd="sng" w="9525">
                      <a:solidFill>
                        <a:srgbClr val="9E9E9E"/>
                      </a:solidFill>
                      <a:prstDash val="solid"/>
                      <a:round/>
                      <a:headEnd len="sm" w="sm" type="none"/>
                      <a:tailEnd len="sm" w="sm" type="none"/>
                    </a:lnB>
                  </a:tcPr>
                </a:tc>
              </a:tr>
              <a:tr h="363675">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The most prominent element is the sweeping rainbow glowing from the sunshine.</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txBody>
                  <a:tcPr marT="87275" marB="87275" marR="86050" marL="8605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This reminds me about what I learned about the philosophy of the “sublime” as a way to understand the beauty of nature.  </a:t>
                      </a:r>
                      <a:endParaRPr sz="1100">
                        <a:latin typeface="Inter"/>
                        <a:ea typeface="Inter"/>
                        <a:cs typeface="Inter"/>
                        <a:sym typeface="Inter"/>
                      </a:endParaRPr>
                    </a:p>
                  </a:txBody>
                  <a:tcPr marT="87275" marB="87275" marR="86050" marL="8605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100">
                          <a:solidFill>
                            <a:srgbClr val="E95C3D"/>
                          </a:solidFill>
                          <a:latin typeface="Inter"/>
                          <a:ea typeface="Inter"/>
                          <a:cs typeface="Inter"/>
                          <a:sym typeface="Inter"/>
                        </a:rPr>
                        <a:t>As </a:t>
                      </a:r>
                      <a:r>
                        <a:rPr b="1" lang="en" sz="1100">
                          <a:solidFill>
                            <a:srgbClr val="E95C3D"/>
                          </a:solidFill>
                          <a:latin typeface="Inter"/>
                          <a:ea typeface="Inter"/>
                          <a:cs typeface="Inter"/>
                          <a:sym typeface="Inter"/>
                        </a:rPr>
                        <a:t>Duncanson was an African American, I think the art could convey ideas about freedom (the winding path outward and the rainbow)</a:t>
                      </a:r>
                      <a:endParaRPr sz="1100">
                        <a:latin typeface="Inter"/>
                        <a:ea typeface="Inter"/>
                        <a:cs typeface="Inter"/>
                        <a:sym typeface="Inter"/>
                      </a:endParaRPr>
                    </a:p>
                  </a:txBody>
                  <a:tcPr marT="87275" marB="87275" marR="86050" marL="8605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graphicFrame>
        <p:nvGraphicFramePr>
          <p:cNvPr id="255" name="Google Shape;255;p36"/>
          <p:cNvGraphicFramePr/>
          <p:nvPr/>
        </p:nvGraphicFramePr>
        <p:xfrm>
          <a:off x="896471" y="6674427"/>
          <a:ext cx="3000000" cy="3000000"/>
        </p:xfrm>
        <a:graphic>
          <a:graphicData uri="http://schemas.openxmlformats.org/drawingml/2006/table">
            <a:tbl>
              <a:tblPr>
                <a:noFill/>
                <a:tableStyleId>{1040D0E3-243E-4E59-B729-ABCAE1B4D8D7}</a:tableStyleId>
              </a:tblPr>
              <a:tblGrid>
                <a:gridCol w="2761125"/>
                <a:gridCol w="2761125"/>
              </a:tblGrid>
              <a:tr h="363675">
                <a:tc>
                  <a:txBody>
                    <a:bodyPr/>
                    <a:lstStyle/>
                    <a:p>
                      <a:pPr indent="0" lvl="0" marL="0" rtl="0" algn="l">
                        <a:spcBef>
                          <a:spcPts val="0"/>
                        </a:spcBef>
                        <a:spcAft>
                          <a:spcPts val="0"/>
                        </a:spcAft>
                        <a:buNone/>
                      </a:pPr>
                      <a:r>
                        <a:rPr lang="en" sz="1100">
                          <a:latin typeface="Inter"/>
                          <a:ea typeface="Inter"/>
                          <a:cs typeface="Inter"/>
                          <a:sym typeface="Inter"/>
                        </a:rPr>
                        <a:t>Top Left</a:t>
                      </a:r>
                      <a:endParaRPr sz="1100">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Blue sky, sweeping clouds, top of a tall tree. </a:t>
                      </a:r>
                      <a:r>
                        <a:rPr b="1" lang="en" sz="900">
                          <a:solidFill>
                            <a:srgbClr val="E95C3D"/>
                          </a:solidFill>
                          <a:latin typeface="Inter"/>
                          <a:ea typeface="Inter"/>
                          <a:cs typeface="Inter"/>
                          <a:sym typeface="Inter"/>
                        </a:rPr>
                        <a:t>Duncanson emphasizes the beauty and grandeur of nature. The lush greenery, expansive sky, and gentle light reflect a deep appreciation for the American landscape.</a:t>
                      </a:r>
                      <a:endParaRPr sz="1100">
                        <a:latin typeface="Inter"/>
                        <a:ea typeface="Inter"/>
                        <a:cs typeface="Inter"/>
                        <a:sym typeface="Inter"/>
                      </a:endParaRPr>
                    </a:p>
                  </a:txBody>
                  <a:tcPr marT="87275" marB="87275" marR="86050" marL="8605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r">
                        <a:spcBef>
                          <a:spcPts val="0"/>
                        </a:spcBef>
                        <a:spcAft>
                          <a:spcPts val="0"/>
                        </a:spcAft>
                        <a:buNone/>
                      </a:pPr>
                      <a:r>
                        <a:rPr lang="en" sz="1100">
                          <a:latin typeface="Inter"/>
                          <a:ea typeface="Inter"/>
                          <a:cs typeface="Inter"/>
                          <a:sym typeface="Inter"/>
                        </a:rPr>
                        <a:t>Top Right</a:t>
                      </a:r>
                      <a:endParaRPr sz="1100">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Rainbow, hillside, slightly darker blue sky. </a:t>
                      </a:r>
                      <a:r>
                        <a:rPr b="1" lang="en" sz="900">
                          <a:solidFill>
                            <a:srgbClr val="E95C3D"/>
                          </a:solidFill>
                          <a:latin typeface="Inter"/>
                          <a:ea typeface="Inter"/>
                          <a:cs typeface="Inter"/>
                          <a:sym typeface="Inter"/>
                        </a:rPr>
                        <a:t>The rainbow in the painting is a traditional symbol of hope, peace, and promise after a storm. Its placement over a peaceful  landscape suggests optimism about freedom.</a:t>
                      </a:r>
                      <a:endParaRPr b="1" sz="900">
                        <a:solidFill>
                          <a:srgbClr val="E95C3D"/>
                        </a:solidFill>
                        <a:latin typeface="Inter"/>
                        <a:ea typeface="Inter"/>
                        <a:cs typeface="Inter"/>
                        <a:sym typeface="Inter"/>
                      </a:endParaRPr>
                    </a:p>
                  </a:txBody>
                  <a:tcPr marT="87275" marB="87275" marR="86050" marL="8605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63675">
                <a:tc>
                  <a:txBody>
                    <a:bodyPr/>
                    <a:lstStyle/>
                    <a:p>
                      <a:pPr indent="0" lvl="0" marL="0" rtl="0" algn="l">
                        <a:spcBef>
                          <a:spcPts val="0"/>
                        </a:spcBef>
                        <a:spcAft>
                          <a:spcPts val="0"/>
                        </a:spcAft>
                        <a:buNone/>
                      </a:pPr>
                      <a:r>
                        <a:rPr b="1" lang="en" sz="900">
                          <a:solidFill>
                            <a:srgbClr val="E95C3D"/>
                          </a:solidFill>
                          <a:latin typeface="Inter"/>
                          <a:ea typeface="Inter"/>
                          <a:cs typeface="Inter"/>
                          <a:sym typeface="Inter"/>
                        </a:rPr>
                        <a:t>Lush greenery, rocky path, two human figures. </a:t>
                      </a:r>
                      <a:r>
                        <a:rPr b="1" lang="en" sz="900">
                          <a:solidFill>
                            <a:srgbClr val="E95C3D"/>
                          </a:solidFill>
                          <a:latin typeface="Inter"/>
                          <a:ea typeface="Inter"/>
                          <a:cs typeface="Inter"/>
                          <a:sym typeface="Inter"/>
                        </a:rPr>
                        <a:t>The lush greenery and road that leads off canvas suggest opportunity and a new growth for a new life.  There human figures at the crossroads, perhaps, about to embark on a new journey together.</a:t>
                      </a:r>
                      <a:endParaRPr sz="1100">
                        <a:latin typeface="Inter"/>
                        <a:ea typeface="Inter"/>
                        <a:cs typeface="Inter"/>
                        <a:sym typeface="Inter"/>
                      </a:endParaRPr>
                    </a:p>
                    <a:p>
                      <a:pPr indent="0" lvl="0" marL="0" rtl="0" algn="l">
                        <a:spcBef>
                          <a:spcPts val="0"/>
                        </a:spcBef>
                        <a:spcAft>
                          <a:spcPts val="0"/>
                        </a:spcAft>
                        <a:buNone/>
                      </a:pPr>
                      <a:r>
                        <a:rPr lang="en" sz="1100">
                          <a:latin typeface="Inter"/>
                          <a:ea typeface="Inter"/>
                          <a:cs typeface="Inter"/>
                          <a:sym typeface="Inter"/>
                        </a:rPr>
                        <a:t>Bottom Left</a:t>
                      </a:r>
                      <a:endParaRPr sz="1100">
                        <a:latin typeface="Inter"/>
                        <a:ea typeface="Inter"/>
                        <a:cs typeface="Inter"/>
                        <a:sym typeface="Inter"/>
                      </a:endParaRPr>
                    </a:p>
                  </a:txBody>
                  <a:tcPr marT="87275" marB="87275" marR="86050" marL="8605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rgbClr val="E95C3D"/>
                          </a:solidFill>
                          <a:latin typeface="Inter"/>
                          <a:ea typeface="Inter"/>
                          <a:cs typeface="Inter"/>
                          <a:sym typeface="Inter"/>
                        </a:rPr>
                        <a:t>A mixed rocky and grassy hillside, grazing animals, a lake. </a:t>
                      </a:r>
                      <a:r>
                        <a:rPr b="1" lang="en" sz="900">
                          <a:solidFill>
                            <a:srgbClr val="E95C3D"/>
                          </a:solidFill>
                          <a:latin typeface="Inter"/>
                          <a:ea typeface="Inter"/>
                          <a:cs typeface="Inter"/>
                          <a:sym typeface="Inter"/>
                        </a:rPr>
                        <a:t>The peaceful, grazing animals celebrate the simplicity of nature.  They are highlighted in a halo of sunshine.</a:t>
                      </a:r>
                      <a:endParaRPr b="1" sz="900">
                        <a:solidFill>
                          <a:srgbClr val="E95C3D"/>
                        </a:solidFill>
                        <a:latin typeface="Inter"/>
                        <a:ea typeface="Inter"/>
                        <a:cs typeface="Inter"/>
                        <a:sym typeface="Inter"/>
                      </a:endParaRPr>
                    </a:p>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rPr lang="en" sz="1100">
                          <a:latin typeface="Inter"/>
                          <a:ea typeface="Inter"/>
                          <a:cs typeface="Inter"/>
                          <a:sym typeface="Inter"/>
                        </a:rPr>
                        <a:t>Bottom Right</a:t>
                      </a:r>
                      <a:endParaRPr sz="1100">
                        <a:latin typeface="Inter"/>
                        <a:ea typeface="Inter"/>
                        <a:cs typeface="Inter"/>
                        <a:sym typeface="Inter"/>
                      </a:endParaRPr>
                    </a:p>
                  </a:txBody>
                  <a:tcPr marT="87275" marB="87275" marR="86050" marL="86050">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256" name="Google Shape;256;p36"/>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257" name="Google Shape;257;p36"/>
          <p:cNvPicPr preferRelativeResize="0"/>
          <p:nvPr/>
        </p:nvPicPr>
        <p:blipFill>
          <a:blip r:embed="rId4">
            <a:alphaModFix/>
          </a:blip>
          <a:stretch>
            <a:fillRect/>
          </a:stretch>
        </p:blipFill>
        <p:spPr>
          <a:xfrm>
            <a:off x="1307059" y="620956"/>
            <a:ext cx="4701080" cy="270319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0" name="Shape 110"/>
        <p:cNvGrpSpPr/>
        <p:nvPr/>
      </p:nvGrpSpPr>
      <p:grpSpPr>
        <a:xfrm>
          <a:off x="0" y="0"/>
          <a:ext cx="0" cy="0"/>
          <a:chOff x="0" y="0"/>
          <a:chExt cx="0" cy="0"/>
        </a:xfrm>
      </p:grpSpPr>
      <p:sp>
        <p:nvSpPr>
          <p:cNvPr id="111" name="Google Shape;111;p26"/>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2300">
                <a:solidFill>
                  <a:schemeClr val="dk1"/>
                </a:solidFill>
                <a:latin typeface="Halant"/>
                <a:ea typeface="Halant"/>
                <a:cs typeface="Halant"/>
                <a:sym typeface="Halant"/>
              </a:rPr>
              <a:t>What is the Context? - Painting the American Landscape</a:t>
            </a:r>
            <a:endParaRPr sz="2300">
              <a:solidFill>
                <a:schemeClr val="dk1"/>
              </a:solidFill>
              <a:latin typeface="Halant"/>
              <a:ea typeface="Halant"/>
              <a:cs typeface="Halant"/>
              <a:sym typeface="Halant"/>
            </a:endParaRPr>
          </a:p>
        </p:txBody>
      </p:sp>
      <p:pic>
        <p:nvPicPr>
          <p:cNvPr id="112" name="Google Shape;112;p26"/>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13" name="Google Shape;113;p26"/>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14" name="Google Shape;114;p26"/>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graphicFrame>
        <p:nvGraphicFramePr>
          <p:cNvPr id="115" name="Google Shape;115;p26"/>
          <p:cNvGraphicFramePr/>
          <p:nvPr/>
        </p:nvGraphicFramePr>
        <p:xfrm>
          <a:off x="359097" y="1667654"/>
          <a:ext cx="3000000" cy="3000000"/>
        </p:xfrm>
        <a:graphic>
          <a:graphicData uri="http://schemas.openxmlformats.org/drawingml/2006/table">
            <a:tbl>
              <a:tblPr>
                <a:noFill/>
                <a:tableStyleId>{70B8B73B-0714-4EED-9706-9C2698A4968A}</a:tableStyleId>
              </a:tblPr>
              <a:tblGrid>
                <a:gridCol w="4525625"/>
                <a:gridCol w="2127325"/>
              </a:tblGrid>
              <a:tr h="6997875">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However, there’s an important part of this story that we can’t forget. When the artists painted these stunning western landscapes—especially places like the Rocky Mountains or the Yosemite Valley—they often made them look empty and untouched. But they weren’t empty. Indigenous peoples had lived on that land for thousands of years. </a:t>
                      </a:r>
                      <a:r>
                        <a:rPr b="1" lang="en" sz="1200">
                          <a:solidFill>
                            <a:schemeClr val="dk1"/>
                          </a:solidFill>
                          <a:latin typeface="Inter"/>
                          <a:ea typeface="Inter"/>
                          <a:cs typeface="Inter"/>
                          <a:sym typeface="Inter"/>
                        </a:rPr>
                        <a:t>(F)</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art of the Hudson River School was not just about showing nature—it was about feeling it. These paintings stirred pride, awe, and a sense of connection to the land, helping shape a vision of a strong, unified nation. </a:t>
                      </a:r>
                      <a:r>
                        <a:rPr b="1" lang="en" sz="1200">
                          <a:solidFill>
                            <a:schemeClr val="dk1"/>
                          </a:solidFill>
                          <a:latin typeface="Inter"/>
                          <a:ea typeface="Inter"/>
                          <a:cs typeface="Inter"/>
                          <a:sym typeface="Inter"/>
                        </a:rPr>
                        <a:t>(G)</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Although the Hudson River School became well known, they were not alone. African American and women artists also contributed to the American art scene, often with less recognition. Robert S. Duncanson, a free Black artist from Ohio, painted landscapes in a similar style and was praised in his lifetime. Women artists like Louisa Davis Minot and Susie M. Barstow also painted nature but had limited access to formal training and a lack of attention due to their gender. </a:t>
                      </a:r>
                      <a:r>
                        <a:rPr b="1" lang="en" sz="1200">
                          <a:solidFill>
                            <a:schemeClr val="dk1"/>
                          </a:solidFill>
                          <a:latin typeface="Inter"/>
                          <a:ea typeface="Inter"/>
                          <a:cs typeface="Inter"/>
                          <a:sym typeface="Inter"/>
                        </a:rPr>
                        <a:t>(H)</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Beyond landscapes, other painters captured everyday life. Genre artists like George Caleb Bingham and William Sidney Mount showed scenes of work, family, and community. Portrait artists such as Gilbert Stuart painted national figures like George Washington, while folk artists created detailed works inspired by tradition, often without formal training. </a:t>
                      </a:r>
                      <a:r>
                        <a:rPr b="1" lang="en" sz="1200">
                          <a:solidFill>
                            <a:schemeClr val="dk1"/>
                          </a:solidFill>
                          <a:latin typeface="Inter"/>
                          <a:ea typeface="Inter"/>
                          <a:cs typeface="Inter"/>
                          <a:sym typeface="Inter"/>
                        </a:rPr>
                        <a:t>(I)</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Hudson River School invited Americans to see their land as beautiful and meaningful—not just useful. But behind the beauty were deeper stories: of land taken from Native people, of artists overlooked because of their identity, and of a nation still defining itself. These paintings were more than images—they were part of shaping how Americans saw their country and their place in it. </a:t>
                      </a:r>
                      <a:r>
                        <a:rPr b="1" lang="en" sz="1200">
                          <a:solidFill>
                            <a:schemeClr val="dk1"/>
                          </a:solidFill>
                          <a:latin typeface="Inter"/>
                          <a:ea typeface="Inter"/>
                          <a:cs typeface="Inter"/>
                          <a:sym typeface="Inter"/>
                        </a:rPr>
                        <a:t>(J)</a:t>
                      </a:r>
                      <a:endParaRPr b="1" sz="1200">
                        <a:solidFill>
                          <a:schemeClr val="dk1"/>
                        </a:solidFill>
                        <a:latin typeface="Inter"/>
                        <a:ea typeface="Inter"/>
                        <a:cs typeface="Inter"/>
                        <a:sym typeface="Inter"/>
                      </a:endParaRPr>
                    </a:p>
                  </a:txBody>
                  <a:tcPr marT="104750" marB="104750" marR="103275" marL="103275">
                    <a:lnL cap="flat" cmpd="sng" w="12700">
                      <a:solidFill>
                        <a:srgbClr val="FFFFFF">
                          <a:alpha val="0"/>
                        </a:srgbClr>
                      </a:solidFill>
                      <a:prstDash val="solid"/>
                      <a:round/>
                      <a:headEnd len="sm" w="sm" type="none"/>
                      <a:tailEnd len="sm" w="sm" type="none"/>
                    </a:lnL>
                    <a:lnR cap="flat" cmpd="sng" w="19050">
                      <a:solidFill>
                        <a:schemeClr val="accent1"/>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F. </a:t>
                      </a:r>
                      <a:r>
                        <a:rPr lang="en" sz="1200">
                          <a:solidFill>
                            <a:schemeClr val="dk1"/>
                          </a:solidFill>
                          <a:latin typeface="Inter"/>
                          <a:ea typeface="Inter"/>
                          <a:cs typeface="Inter"/>
                          <a:sym typeface="Inter"/>
                        </a:rPr>
                        <a:t>What was absent from most of the paintings?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G. </a:t>
                      </a:r>
                      <a:r>
                        <a:rPr lang="en" sz="1200">
                          <a:solidFill>
                            <a:schemeClr val="dk1"/>
                          </a:solidFill>
                          <a:latin typeface="Inter"/>
                          <a:ea typeface="Inter"/>
                          <a:cs typeface="Inter"/>
                          <a:sym typeface="Inter"/>
                        </a:rPr>
                        <a:t>What feelings did the Hudson River School want to evoke with their paintings?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H. </a:t>
                      </a:r>
                      <a:r>
                        <a:rPr lang="en" sz="1200">
                          <a:solidFill>
                            <a:schemeClr val="dk1"/>
                          </a:solidFill>
                          <a:latin typeface="Inter"/>
                          <a:ea typeface="Inter"/>
                          <a:cs typeface="Inter"/>
                          <a:sym typeface="Inter"/>
                        </a:rPr>
                        <a:t>What challenges did other groups face in the field of art?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I</a:t>
                      </a:r>
                      <a:r>
                        <a:rPr b="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What other types of art were popular?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J. </a:t>
                      </a:r>
                      <a:r>
                        <a:rPr lang="en" sz="1200">
                          <a:solidFill>
                            <a:schemeClr val="dk1"/>
                          </a:solidFill>
                          <a:latin typeface="Inter"/>
                          <a:ea typeface="Inter"/>
                          <a:cs typeface="Inter"/>
                          <a:sym typeface="Inter"/>
                        </a:rPr>
                        <a:t>Why are these paintings more than just images?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104750" marB="104750" marR="103275" marL="103275">
                    <a:lnL cap="flat" cmpd="sng" w="19050">
                      <a:solidFill>
                        <a:schemeClr val="accent1"/>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16" name="Google Shape;116;p26"/>
          <p:cNvSpPr txBox="1"/>
          <p:nvPr/>
        </p:nvSpPr>
        <p:spPr>
          <a:xfrm>
            <a:off x="1767625" y="851324"/>
            <a:ext cx="5119200" cy="742200"/>
          </a:xfrm>
          <a:prstGeom prst="rect">
            <a:avLst/>
          </a:prstGeom>
          <a:noFill/>
          <a:ln>
            <a:noFill/>
          </a:ln>
        </p:spPr>
        <p:txBody>
          <a:bodyPr anchorCtr="0" anchor="t" bIns="109750" lIns="109750" spcFirstLastPara="1" rIns="109750" wrap="square" tIns="109750">
            <a:noAutofit/>
          </a:bodyPr>
          <a:lstStyle/>
          <a:p>
            <a:pPr indent="0" lvl="0" marL="0" rtl="0" algn="l">
              <a:spcBef>
                <a:spcPts val="0"/>
              </a:spcBef>
              <a:spcAft>
                <a:spcPts val="0"/>
              </a:spcAft>
              <a:buNone/>
            </a:pPr>
            <a:r>
              <a:rPr b="1" lang="en" sz="1200">
                <a:latin typeface="Halant"/>
                <a:ea typeface="Halant"/>
                <a:cs typeface="Halant"/>
                <a:sym typeface="Halant"/>
              </a:rPr>
              <a:t>Contextualization</a:t>
            </a:r>
            <a:endParaRPr b="1" sz="1200">
              <a:latin typeface="Halant"/>
              <a:ea typeface="Halant"/>
              <a:cs typeface="Halant"/>
              <a:sym typeface="Halant"/>
            </a:endParaRPr>
          </a:p>
          <a:p>
            <a:pPr indent="0" lvl="0" marL="0" rtl="0" algn="l">
              <a:spcBef>
                <a:spcPts val="0"/>
              </a:spcBef>
              <a:spcAft>
                <a:spcPts val="0"/>
              </a:spcAft>
              <a:buNone/>
            </a:pPr>
            <a:r>
              <a:t/>
            </a:r>
            <a:endParaRPr b="1" sz="900">
              <a:latin typeface="Halant"/>
              <a:ea typeface="Halant"/>
              <a:cs typeface="Halant"/>
              <a:sym typeface="Halant"/>
            </a:endParaRPr>
          </a:p>
          <a:p>
            <a:pPr indent="0" lvl="0" marL="0" rtl="0" algn="l">
              <a:spcBef>
                <a:spcPts val="0"/>
              </a:spcBef>
              <a:spcAft>
                <a:spcPts val="0"/>
              </a:spcAft>
              <a:buNone/>
            </a:pPr>
            <a:r>
              <a:rPr lang="en" sz="1000">
                <a:latin typeface="Inter"/>
                <a:ea typeface="Inter"/>
                <a:cs typeface="Inter"/>
                <a:sym typeface="Inter"/>
              </a:rPr>
              <a:t>Thinking historically means interpreting historical events, developments, or processes in light of the surrounding historical context.</a:t>
            </a:r>
            <a:endParaRPr sz="1000">
              <a:latin typeface="Inter"/>
              <a:ea typeface="Inter"/>
              <a:cs typeface="Inter"/>
              <a:sym typeface="Inter"/>
            </a:endParaRPr>
          </a:p>
        </p:txBody>
      </p:sp>
      <p:pic>
        <p:nvPicPr>
          <p:cNvPr id="117" name="Google Shape;117;p26"/>
          <p:cNvPicPr preferRelativeResize="0"/>
          <p:nvPr/>
        </p:nvPicPr>
        <p:blipFill rotWithShape="1">
          <a:blip r:embed="rId4">
            <a:alphaModFix/>
          </a:blip>
          <a:srcRect b="0" l="0" r="0" t="0"/>
          <a:stretch/>
        </p:blipFill>
        <p:spPr>
          <a:xfrm>
            <a:off x="653529" y="772761"/>
            <a:ext cx="959153" cy="959153"/>
          </a:xfrm>
          <a:prstGeom prst="rect">
            <a:avLst/>
          </a:prstGeom>
          <a:noFill/>
          <a:ln>
            <a:noFill/>
          </a:ln>
        </p:spPr>
      </p:pic>
      <p:sp>
        <p:nvSpPr>
          <p:cNvPr id="118" name="Google Shape;118;p26"/>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2" name="Shape 122"/>
        <p:cNvGrpSpPr/>
        <p:nvPr/>
      </p:nvGrpSpPr>
      <p:grpSpPr>
        <a:xfrm>
          <a:off x="0" y="0"/>
          <a:ext cx="0" cy="0"/>
          <a:chOff x="0" y="0"/>
          <a:chExt cx="0" cy="0"/>
        </a:xfrm>
      </p:grpSpPr>
      <p:sp>
        <p:nvSpPr>
          <p:cNvPr id="123" name="Google Shape;123;p27"/>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800">
                <a:solidFill>
                  <a:schemeClr val="dk1"/>
                </a:solidFill>
                <a:latin typeface="Halant"/>
                <a:ea typeface="Halant"/>
                <a:cs typeface="Halant"/>
                <a:sym typeface="Halant"/>
              </a:rPr>
              <a:t>Analyzing Early American Art</a:t>
            </a:r>
            <a:endParaRPr sz="1800">
              <a:solidFill>
                <a:schemeClr val="dk1"/>
              </a:solidFill>
              <a:latin typeface="Halant"/>
              <a:ea typeface="Halant"/>
              <a:cs typeface="Halant"/>
              <a:sym typeface="Halant"/>
            </a:endParaRPr>
          </a:p>
        </p:txBody>
      </p:sp>
      <p:pic>
        <p:nvPicPr>
          <p:cNvPr id="124" name="Google Shape;124;p27"/>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25" name="Google Shape;125;p27"/>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26" name="Google Shape;126;p27"/>
          <p:cNvSpPr txBox="1"/>
          <p:nvPr/>
        </p:nvSpPr>
        <p:spPr>
          <a:xfrm>
            <a:off x="359100" y="537625"/>
            <a:ext cx="6675900" cy="1467000"/>
          </a:xfrm>
          <a:prstGeom prst="rect">
            <a:avLst/>
          </a:prstGeom>
          <a:noFill/>
          <a:ln cap="flat" cmpd="sng" w="9525">
            <a:solidFill>
              <a:srgbClr val="B7B7B7"/>
            </a:solidFill>
            <a:prstDash val="solid"/>
            <a:round/>
            <a:headEnd len="sm" w="sm" type="none"/>
            <a:tailEnd len="sm" w="sm" type="none"/>
          </a:ln>
        </p:spPr>
        <p:txBody>
          <a:bodyPr anchorCtr="0" anchor="ctr" bIns="109750" lIns="109750" spcFirstLastPara="1" rIns="109750" wrap="square" tIns="109750">
            <a:noAutofit/>
          </a:bodyPr>
          <a:lstStyle/>
          <a:p>
            <a:pPr indent="0" lvl="0" marL="0" rtl="0" algn="l">
              <a:lnSpc>
                <a:spcPct val="100000"/>
              </a:lnSpc>
              <a:spcBef>
                <a:spcPts val="1100"/>
              </a:spcBef>
              <a:spcAft>
                <a:spcPts val="0"/>
              </a:spcAft>
              <a:buClr>
                <a:schemeClr val="dk1"/>
              </a:buClr>
              <a:buSzPts val="1000"/>
              <a:buFont typeface="Arial"/>
              <a:buNone/>
            </a:pPr>
            <a:r>
              <a:rPr lang="en" sz="11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100">
              <a:solidFill>
                <a:schemeClr val="dk1"/>
              </a:solidFill>
              <a:latin typeface="Halant"/>
              <a:ea typeface="Halant"/>
              <a:cs typeface="Halant"/>
              <a:sym typeface="Halant"/>
            </a:endParaRPr>
          </a:p>
          <a:p>
            <a:pPr indent="0" lvl="0" marL="0" rtl="0" algn="l">
              <a:lnSpc>
                <a:spcPct val="100000"/>
              </a:lnSpc>
              <a:spcBef>
                <a:spcPts val="1100"/>
              </a:spcBef>
              <a:spcAft>
                <a:spcPts val="1100"/>
              </a:spcAft>
              <a:buClr>
                <a:schemeClr val="dk1"/>
              </a:buClr>
              <a:buSzPts val="1000"/>
              <a:buFont typeface="Arial"/>
              <a:buNone/>
            </a:pPr>
            <a:r>
              <a:rPr lang="en" sz="11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100">
              <a:solidFill>
                <a:schemeClr val="dk1"/>
              </a:solidFill>
              <a:latin typeface="Halant"/>
              <a:ea typeface="Halant"/>
              <a:cs typeface="Halant"/>
              <a:sym typeface="Halant"/>
            </a:endParaRPr>
          </a:p>
        </p:txBody>
      </p:sp>
      <p:sp>
        <p:nvSpPr>
          <p:cNvPr id="127" name="Google Shape;127;p27"/>
          <p:cNvSpPr/>
          <p:nvPr/>
        </p:nvSpPr>
        <p:spPr>
          <a:xfrm>
            <a:off x="733200" y="2139700"/>
            <a:ext cx="3354900" cy="2530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sp>
        <p:nvSpPr>
          <p:cNvPr id="128" name="Google Shape;128;p27"/>
          <p:cNvSpPr txBox="1"/>
          <p:nvPr/>
        </p:nvSpPr>
        <p:spPr>
          <a:xfrm>
            <a:off x="764918" y="4309449"/>
            <a:ext cx="3279300" cy="4116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Clr>
                <a:schemeClr val="dk1"/>
              </a:buClr>
              <a:buSzPts val="1000"/>
              <a:buFont typeface="Arial"/>
              <a:buNone/>
            </a:pPr>
            <a:r>
              <a:rPr lang="en" sz="700">
                <a:solidFill>
                  <a:srgbClr val="202122"/>
                </a:solidFill>
                <a:latin typeface="Inter"/>
                <a:ea typeface="Inter"/>
                <a:cs typeface="Inter"/>
                <a:sym typeface="Inter"/>
              </a:rPr>
              <a:t>Source: Thomas Cole, “A View of the Mountain Pass Called the Notch of the White Mountain (Crawford Notch, NH),” 1839. Public Domain</a:t>
            </a:r>
            <a:endParaRPr sz="700">
              <a:solidFill>
                <a:srgbClr val="202122"/>
              </a:solidFill>
              <a:latin typeface="Inter"/>
              <a:ea typeface="Inter"/>
              <a:cs typeface="Inter"/>
              <a:sym typeface="Inter"/>
            </a:endParaRPr>
          </a:p>
        </p:txBody>
      </p:sp>
      <p:sp>
        <p:nvSpPr>
          <p:cNvPr id="129" name="Google Shape;129;p27"/>
          <p:cNvSpPr txBox="1"/>
          <p:nvPr/>
        </p:nvSpPr>
        <p:spPr>
          <a:xfrm>
            <a:off x="4217412" y="2063836"/>
            <a:ext cx="2409900" cy="23904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Step 1 - Brainstorm: Read the source information and list what you know.</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285750" lvl="0" marL="431800" rtl="0" algn="l">
              <a:lnSpc>
                <a:spcPct val="200000"/>
              </a:lnSpc>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a:t>
            </a:r>
            <a:endParaRPr sz="1100">
              <a:solidFill>
                <a:schemeClr val="dk1"/>
              </a:solidFill>
              <a:latin typeface="Inter"/>
              <a:ea typeface="Inter"/>
              <a:cs typeface="Inter"/>
              <a:sym typeface="Inter"/>
            </a:endParaRPr>
          </a:p>
          <a:p>
            <a:pPr indent="-285750" lvl="0" marL="431800" rtl="0" algn="l">
              <a:lnSpc>
                <a:spcPct val="200000"/>
              </a:lnSpc>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___________________________</a:t>
            </a:r>
            <a:endParaRPr sz="1100">
              <a:solidFill>
                <a:schemeClr val="dk1"/>
              </a:solidFill>
              <a:latin typeface="Inter"/>
              <a:ea typeface="Inter"/>
              <a:cs typeface="Inter"/>
              <a:sym typeface="Inter"/>
            </a:endParaRPr>
          </a:p>
          <a:p>
            <a:pPr indent="-285750" lvl="0" marL="431800" rtl="0" algn="l">
              <a:lnSpc>
                <a:spcPct val="200000"/>
              </a:lnSpc>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___________________________</a:t>
            </a:r>
            <a:endParaRPr sz="1100">
              <a:solidFill>
                <a:schemeClr val="dk1"/>
              </a:solidFill>
              <a:latin typeface="Inter"/>
              <a:ea typeface="Inter"/>
              <a:cs typeface="Inter"/>
              <a:sym typeface="Inter"/>
            </a:endParaRPr>
          </a:p>
          <a:p>
            <a:pPr indent="-285750" lvl="0" marL="4318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___________________________</a:t>
            </a:r>
            <a:endParaRPr sz="1100">
              <a:solidFill>
                <a:schemeClr val="dk1"/>
              </a:solidFill>
              <a:latin typeface="Inter"/>
              <a:ea typeface="Inter"/>
              <a:cs typeface="Inter"/>
              <a:sym typeface="Inter"/>
            </a:endParaRPr>
          </a:p>
        </p:txBody>
      </p:sp>
      <p:sp>
        <p:nvSpPr>
          <p:cNvPr id="130" name="Google Shape;130;p27"/>
          <p:cNvSpPr txBox="1"/>
          <p:nvPr/>
        </p:nvSpPr>
        <p:spPr>
          <a:xfrm>
            <a:off x="441459" y="4641273"/>
            <a:ext cx="6432300" cy="343800"/>
          </a:xfrm>
          <a:prstGeom prst="rect">
            <a:avLst/>
          </a:prstGeom>
          <a:noFill/>
          <a:ln>
            <a:noFill/>
          </a:ln>
        </p:spPr>
        <p:txBody>
          <a:bodyPr anchorCtr="0" anchor="t" bIns="86450" lIns="86450" spcFirstLastPara="1" rIns="86450" wrap="square" tIns="86450">
            <a:spAutoFit/>
          </a:bodyPr>
          <a:lstStyle/>
          <a:p>
            <a:pPr indent="0" lvl="0" marL="0" rtl="0" algn="l">
              <a:lnSpc>
                <a:spcPct val="100000"/>
              </a:lnSpc>
              <a:spcBef>
                <a:spcPts val="1100"/>
              </a:spcBef>
              <a:spcAft>
                <a:spcPts val="1100"/>
              </a:spcAft>
              <a:buNone/>
            </a:pPr>
            <a:r>
              <a:rPr i="1" lang="en" sz="1100">
                <a:solidFill>
                  <a:schemeClr val="dk1"/>
                </a:solidFill>
                <a:latin typeface="Inter"/>
                <a:ea typeface="Inter"/>
                <a:cs typeface="Inter"/>
                <a:sym typeface="Inter"/>
              </a:rPr>
              <a:t>Questions to consider when making observations and inferences:</a:t>
            </a:r>
            <a:endParaRPr sz="1100">
              <a:solidFill>
                <a:schemeClr val="dk1"/>
              </a:solidFill>
              <a:latin typeface="Inter"/>
              <a:ea typeface="Inter"/>
              <a:cs typeface="Inter"/>
              <a:sym typeface="Inter"/>
            </a:endParaRPr>
          </a:p>
        </p:txBody>
      </p:sp>
      <p:graphicFrame>
        <p:nvGraphicFramePr>
          <p:cNvPr id="131" name="Google Shape;131;p27"/>
          <p:cNvGraphicFramePr/>
          <p:nvPr/>
        </p:nvGraphicFramePr>
        <p:xfrm>
          <a:off x="359106" y="4956508"/>
          <a:ext cx="3000000" cy="3000000"/>
        </p:xfrm>
        <a:graphic>
          <a:graphicData uri="http://schemas.openxmlformats.org/drawingml/2006/table">
            <a:tbl>
              <a:tblPr>
                <a:noFill/>
                <a:tableStyleId>{1040D0E3-243E-4E59-B729-ABCAE1B4D8D7}</a:tableStyleId>
              </a:tblPr>
              <a:tblGrid>
                <a:gridCol w="3337875"/>
                <a:gridCol w="3337875"/>
              </a:tblGrid>
              <a:tr h="1632875">
                <a:tc>
                  <a:txBody>
                    <a:bodyPr/>
                    <a:lstStyle/>
                    <a:p>
                      <a:pPr indent="0" lvl="0" marL="0" rtl="0" algn="ctr">
                        <a:spcBef>
                          <a:spcPts val="0"/>
                        </a:spcBef>
                        <a:spcAft>
                          <a:spcPts val="0"/>
                        </a:spcAft>
                        <a:buNone/>
                      </a:pPr>
                      <a:r>
                        <a:rPr b="1" lang="en" sz="1100">
                          <a:latin typeface="Inter"/>
                          <a:ea typeface="Inter"/>
                          <a:cs typeface="Inter"/>
                          <a:sym typeface="Inter"/>
                        </a:rPr>
                        <a:t>DOK 1</a:t>
                      </a:r>
                      <a:endParaRPr b="1"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Identifying what is explicitly shown</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physical setting?</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are the elements arranged?</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there any words present? What do they identify?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Who are the people? Are they representing a specific person or a larger group?</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objects or items do you notice?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colors, textures, or patterns stand out?</a:t>
                      </a:r>
                      <a:endParaRPr sz="1000">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2</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Noticing patterns, making basic connections</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Do color schemes or use of light and shadows convey meaning? (light = good, dark = evil)</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there any obvious or hidden symbols? (e.g., stars and stripes, Uncle Sam, broken chains)</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mood or tone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 people or items shown in realistic or exaggerated ways? Why?</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632875">
                <a:tc>
                  <a:txBody>
                    <a:bodyPr/>
                    <a:lstStyle/>
                    <a:p>
                      <a:pPr indent="0" lvl="0" marL="0" rtl="0" algn="ctr">
                        <a:spcBef>
                          <a:spcPts val="0"/>
                        </a:spcBef>
                        <a:spcAft>
                          <a:spcPts val="0"/>
                        </a:spcAft>
                        <a:buNone/>
                      </a:pPr>
                      <a:r>
                        <a:rPr b="1" lang="en" sz="1100">
                          <a:latin typeface="Inter"/>
                          <a:ea typeface="Inter"/>
                          <a:cs typeface="Inter"/>
                          <a:sym typeface="Inter"/>
                        </a:rPr>
                        <a:t>DOK 3</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Analyzing purpose, audience, and perspective</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Who is the author and/or audience? How does this impact the message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purpose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message do the symbols convey?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Why did the artist include specific elements?</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Is there anything missing from the image? How does that impact its meaning?</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4</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Contextualizing and developing interpretations</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historical context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does the artist’s message relate to the political, social, or cultural issues of the time?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might different people at the time have interpreted this image differently?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does this image compare to another source from the same time period?</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questions does this image raise that could be investigated further?</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pic>
        <p:nvPicPr>
          <p:cNvPr id="132" name="Google Shape;132;p27"/>
          <p:cNvPicPr preferRelativeResize="0"/>
          <p:nvPr/>
        </p:nvPicPr>
        <p:blipFill>
          <a:blip r:embed="rId4">
            <a:alphaModFix/>
          </a:blip>
          <a:stretch>
            <a:fillRect/>
          </a:stretch>
        </p:blipFill>
        <p:spPr>
          <a:xfrm>
            <a:off x="787163" y="2207088"/>
            <a:ext cx="3234826" cy="2103887"/>
          </a:xfrm>
          <a:prstGeom prst="rect">
            <a:avLst/>
          </a:prstGeom>
          <a:noFill/>
          <a:ln>
            <a:noFill/>
          </a:ln>
        </p:spPr>
      </p:pic>
      <p:sp>
        <p:nvSpPr>
          <p:cNvPr id="133" name="Google Shape;133;p27"/>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800">
                <a:solidFill>
                  <a:schemeClr val="dk1"/>
                </a:solidFill>
                <a:latin typeface="Halant"/>
                <a:ea typeface="Halant"/>
                <a:cs typeface="Halant"/>
                <a:sym typeface="Halant"/>
              </a:rPr>
              <a:t>Analyzing Early American Art</a:t>
            </a:r>
            <a:endParaRPr sz="1800">
              <a:solidFill>
                <a:schemeClr val="dk1"/>
              </a:solidFill>
              <a:latin typeface="Halant"/>
              <a:ea typeface="Halant"/>
              <a:cs typeface="Halant"/>
              <a:sym typeface="Halant"/>
            </a:endParaRPr>
          </a:p>
        </p:txBody>
      </p:sp>
      <p:pic>
        <p:nvPicPr>
          <p:cNvPr id="139" name="Google Shape;139;p28"/>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40" name="Google Shape;140;p28"/>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41" name="Google Shape;141;p28"/>
          <p:cNvSpPr/>
          <p:nvPr/>
        </p:nvSpPr>
        <p:spPr>
          <a:xfrm>
            <a:off x="1258165" y="559745"/>
            <a:ext cx="4798800" cy="3533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sp>
        <p:nvSpPr>
          <p:cNvPr id="142" name="Google Shape;142;p28"/>
          <p:cNvSpPr txBox="1"/>
          <p:nvPr/>
        </p:nvSpPr>
        <p:spPr>
          <a:xfrm>
            <a:off x="441459" y="4183582"/>
            <a:ext cx="6432300" cy="23904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Step 2 - Find the most prominent element in the image. Describe your observation, then connect with your prior knowledge, and finally infer what the artist is hoping to convey.</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dk1"/>
                </a:solidFill>
                <a:latin typeface="Inter"/>
                <a:ea typeface="Inter"/>
                <a:cs typeface="Inter"/>
                <a:sym typeface="Inter"/>
              </a:rPr>
              <a:t>Step 3- Separate the image into quadrants in order to take note of even minor elements the artist included and make notes of elements and messages in each section.</a:t>
            </a:r>
            <a:endParaRPr b="1" sz="1100">
              <a:solidFill>
                <a:schemeClr val="dk1"/>
              </a:solidFill>
              <a:latin typeface="Inter"/>
              <a:ea typeface="Inter"/>
              <a:cs typeface="Inter"/>
              <a:sym typeface="Inter"/>
            </a:endParaRPr>
          </a:p>
        </p:txBody>
      </p:sp>
      <p:sp>
        <p:nvSpPr>
          <p:cNvPr id="143" name="Google Shape;143;p28"/>
          <p:cNvSpPr txBox="1"/>
          <p:nvPr/>
        </p:nvSpPr>
        <p:spPr>
          <a:xfrm>
            <a:off x="1352282" y="3640466"/>
            <a:ext cx="4610400" cy="4518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000"/>
              <a:buFont typeface="Arial"/>
              <a:buNone/>
            </a:pPr>
            <a:r>
              <a:rPr lang="en" sz="900">
                <a:solidFill>
                  <a:srgbClr val="202122"/>
                </a:solidFill>
                <a:latin typeface="Inter"/>
                <a:ea typeface="Inter"/>
                <a:cs typeface="Inter"/>
                <a:sym typeface="Inter"/>
              </a:rPr>
              <a:t>Source: Thomas Cole, “A View of the Mountain Pass Called the Notch of the White Mountain (Crawford Notch, NH),” 1839. Public Domain</a:t>
            </a:r>
            <a:endParaRPr sz="900">
              <a:solidFill>
                <a:schemeClr val="dk1"/>
              </a:solidFill>
              <a:latin typeface="Inter"/>
              <a:ea typeface="Inter"/>
              <a:cs typeface="Inter"/>
              <a:sym typeface="Inter"/>
            </a:endParaRPr>
          </a:p>
        </p:txBody>
      </p:sp>
      <p:graphicFrame>
        <p:nvGraphicFramePr>
          <p:cNvPr id="144" name="Google Shape;144;p28"/>
          <p:cNvGraphicFramePr/>
          <p:nvPr/>
        </p:nvGraphicFramePr>
        <p:xfrm>
          <a:off x="896471" y="4727864"/>
          <a:ext cx="3000000" cy="3000000"/>
        </p:xfrm>
        <a:graphic>
          <a:graphicData uri="http://schemas.openxmlformats.org/drawingml/2006/table">
            <a:tbl>
              <a:tblPr>
                <a:noFill/>
                <a:tableStyleId>{1040D0E3-243E-4E59-B729-ABCAE1B4D8D7}</a:tableStyleId>
              </a:tblPr>
              <a:tblGrid>
                <a:gridCol w="1840750"/>
                <a:gridCol w="1840750"/>
                <a:gridCol w="1840750"/>
              </a:tblGrid>
              <a:tr h="363675">
                <a:tc>
                  <a:txBody>
                    <a:bodyPr/>
                    <a:lstStyle/>
                    <a:p>
                      <a:pPr indent="0" lvl="0" marL="0" rtl="0" algn="ctr">
                        <a:spcBef>
                          <a:spcPts val="0"/>
                        </a:spcBef>
                        <a:spcAft>
                          <a:spcPts val="0"/>
                        </a:spcAft>
                        <a:buNone/>
                      </a:pPr>
                      <a:r>
                        <a:rPr b="1" lang="en" sz="1100">
                          <a:latin typeface="Inter"/>
                          <a:ea typeface="Inter"/>
                          <a:cs typeface="Inter"/>
                          <a:sym typeface="Inter"/>
                        </a:rPr>
                        <a:t>Observe</a:t>
                      </a:r>
                      <a:endParaRPr b="1" sz="1100">
                        <a:latin typeface="Inter"/>
                        <a:ea typeface="Inter"/>
                        <a:cs typeface="Inter"/>
                        <a:sym typeface="Inter"/>
                      </a:endParaRPr>
                    </a:p>
                  </a:txBody>
                  <a:tcPr marT="87275" marB="87275" marR="86050" marL="86050"/>
                </a:tc>
                <a:tc>
                  <a:txBody>
                    <a:bodyPr/>
                    <a:lstStyle/>
                    <a:p>
                      <a:pPr indent="0" lvl="0" marL="0" rtl="0" algn="ctr">
                        <a:spcBef>
                          <a:spcPts val="0"/>
                        </a:spcBef>
                        <a:spcAft>
                          <a:spcPts val="0"/>
                        </a:spcAft>
                        <a:buNone/>
                      </a:pPr>
                      <a:r>
                        <a:rPr b="1" lang="en" sz="1100">
                          <a:latin typeface="Inter"/>
                          <a:ea typeface="Inter"/>
                          <a:cs typeface="Inter"/>
                          <a:sym typeface="Inter"/>
                        </a:rPr>
                        <a:t>Connect</a:t>
                      </a:r>
                      <a:endParaRPr b="1" sz="1100">
                        <a:latin typeface="Inter"/>
                        <a:ea typeface="Inter"/>
                        <a:cs typeface="Inter"/>
                        <a:sym typeface="Inter"/>
                      </a:endParaRPr>
                    </a:p>
                  </a:txBody>
                  <a:tcPr marT="87275" marB="87275" marR="86050" marL="86050"/>
                </a:tc>
                <a:tc>
                  <a:txBody>
                    <a:bodyPr/>
                    <a:lstStyle/>
                    <a:p>
                      <a:pPr indent="0" lvl="0" marL="0" rtl="0" algn="ctr">
                        <a:spcBef>
                          <a:spcPts val="0"/>
                        </a:spcBef>
                        <a:spcAft>
                          <a:spcPts val="0"/>
                        </a:spcAft>
                        <a:buNone/>
                      </a:pPr>
                      <a:r>
                        <a:rPr b="1" lang="en" sz="1100">
                          <a:latin typeface="Inter"/>
                          <a:ea typeface="Inter"/>
                          <a:cs typeface="Inter"/>
                          <a:sym typeface="Inter"/>
                        </a:rPr>
                        <a:t>Infer</a:t>
                      </a:r>
                      <a:endParaRPr b="1" sz="1100">
                        <a:latin typeface="Inter"/>
                        <a:ea typeface="Inter"/>
                        <a:cs typeface="Inter"/>
                        <a:sym typeface="Inter"/>
                      </a:endParaRPr>
                    </a:p>
                  </a:txBody>
                  <a:tcPr marT="87275" marB="87275" marR="86050" marL="86050"/>
                </a:tc>
              </a:tr>
              <a:tr h="363675">
                <a:tc>
                  <a:txBody>
                    <a:bodyPr/>
                    <a:lstStyle/>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txBody>
                  <a:tcPr marT="87275" marB="87275" marR="86050" marL="86050"/>
                </a:tc>
                <a:tc>
                  <a:txBody>
                    <a:bodyPr/>
                    <a:lstStyle/>
                    <a:p>
                      <a:pPr indent="0" lvl="0" marL="0" rtl="0" algn="l">
                        <a:spcBef>
                          <a:spcPts val="0"/>
                        </a:spcBef>
                        <a:spcAft>
                          <a:spcPts val="0"/>
                        </a:spcAft>
                        <a:buNone/>
                      </a:pPr>
                      <a:r>
                        <a:t/>
                      </a:r>
                      <a:endParaRPr sz="1100"/>
                    </a:p>
                  </a:txBody>
                  <a:tcPr marT="87275" marB="87275" marR="86050" marL="86050"/>
                </a:tc>
                <a:tc>
                  <a:txBody>
                    <a:bodyPr/>
                    <a:lstStyle/>
                    <a:p>
                      <a:pPr indent="0" lvl="0" marL="0" rtl="0" algn="l">
                        <a:spcBef>
                          <a:spcPts val="0"/>
                        </a:spcBef>
                        <a:spcAft>
                          <a:spcPts val="0"/>
                        </a:spcAft>
                        <a:buNone/>
                      </a:pPr>
                      <a:r>
                        <a:t/>
                      </a:r>
                      <a:endParaRPr sz="1100"/>
                    </a:p>
                  </a:txBody>
                  <a:tcPr marT="87275" marB="87275" marR="86050" marL="86050"/>
                </a:tc>
              </a:tr>
            </a:tbl>
          </a:graphicData>
        </a:graphic>
      </p:graphicFrame>
      <p:graphicFrame>
        <p:nvGraphicFramePr>
          <p:cNvPr id="145" name="Google Shape;145;p28"/>
          <p:cNvGraphicFramePr/>
          <p:nvPr/>
        </p:nvGraphicFramePr>
        <p:xfrm>
          <a:off x="896471" y="6750627"/>
          <a:ext cx="3000000" cy="3000000"/>
        </p:xfrm>
        <a:graphic>
          <a:graphicData uri="http://schemas.openxmlformats.org/drawingml/2006/table">
            <a:tbl>
              <a:tblPr>
                <a:noFill/>
                <a:tableStyleId>{1040D0E3-243E-4E59-B729-ABCAE1B4D8D7}</a:tableStyleId>
              </a:tblPr>
              <a:tblGrid>
                <a:gridCol w="2761125"/>
                <a:gridCol w="2761125"/>
              </a:tblGrid>
              <a:tr h="363675">
                <a:tc>
                  <a:txBody>
                    <a:bodyPr/>
                    <a:lstStyle/>
                    <a:p>
                      <a:pPr indent="0" lvl="0" marL="0" rtl="0" algn="l">
                        <a:spcBef>
                          <a:spcPts val="0"/>
                        </a:spcBef>
                        <a:spcAft>
                          <a:spcPts val="0"/>
                        </a:spcAft>
                        <a:buNone/>
                      </a:pPr>
                      <a:r>
                        <a:rPr lang="en" sz="1100">
                          <a:latin typeface="Inter"/>
                          <a:ea typeface="Inter"/>
                          <a:cs typeface="Inter"/>
                          <a:sym typeface="Inter"/>
                        </a:rPr>
                        <a:t>Top Left</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txBody>
                  <a:tcPr marT="87275" marB="87275" marR="86050" marL="86050"/>
                </a:tc>
                <a:tc>
                  <a:txBody>
                    <a:bodyPr/>
                    <a:lstStyle/>
                    <a:p>
                      <a:pPr indent="0" lvl="0" marL="0" rtl="0" algn="r">
                        <a:spcBef>
                          <a:spcPts val="0"/>
                        </a:spcBef>
                        <a:spcAft>
                          <a:spcPts val="0"/>
                        </a:spcAft>
                        <a:buNone/>
                      </a:pPr>
                      <a:r>
                        <a:rPr lang="en" sz="1100">
                          <a:latin typeface="Inter"/>
                          <a:ea typeface="Inter"/>
                          <a:cs typeface="Inter"/>
                          <a:sym typeface="Inter"/>
                        </a:rPr>
                        <a:t>Top Right</a:t>
                      </a:r>
                      <a:endParaRPr sz="1100">
                        <a:latin typeface="Inter"/>
                        <a:ea typeface="Inter"/>
                        <a:cs typeface="Inter"/>
                        <a:sym typeface="Inter"/>
                      </a:endParaRPr>
                    </a:p>
                  </a:txBody>
                  <a:tcPr marT="87275" marB="87275" marR="86050" marL="86050"/>
                </a:tc>
              </a:tr>
              <a:tr h="363675">
                <a:tc>
                  <a:txBody>
                    <a:bodyPr/>
                    <a:lstStyle/>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rPr lang="en" sz="1100">
                          <a:latin typeface="Inter"/>
                          <a:ea typeface="Inter"/>
                          <a:cs typeface="Inter"/>
                          <a:sym typeface="Inter"/>
                        </a:rPr>
                        <a:t>Bottom Left</a:t>
                      </a:r>
                      <a:endParaRPr sz="1100">
                        <a:latin typeface="Inter"/>
                        <a:ea typeface="Inter"/>
                        <a:cs typeface="Inter"/>
                        <a:sym typeface="Inter"/>
                      </a:endParaRPr>
                    </a:p>
                  </a:txBody>
                  <a:tcPr marT="87275" marB="87275" marR="86050" marL="86050"/>
                </a:tc>
                <a:tc>
                  <a:txBody>
                    <a:bodyPr/>
                    <a:lstStyle/>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rPr lang="en" sz="1100">
                          <a:latin typeface="Inter"/>
                          <a:ea typeface="Inter"/>
                          <a:cs typeface="Inter"/>
                          <a:sym typeface="Inter"/>
                        </a:rPr>
                        <a:t>Bottom Right</a:t>
                      </a:r>
                      <a:endParaRPr sz="1100">
                        <a:latin typeface="Inter"/>
                        <a:ea typeface="Inter"/>
                        <a:cs typeface="Inter"/>
                        <a:sym typeface="Inter"/>
                      </a:endParaRPr>
                    </a:p>
                  </a:txBody>
                  <a:tcPr marT="87275" marB="87275" marR="86050" marL="86050"/>
                </a:tc>
              </a:tr>
            </a:tbl>
          </a:graphicData>
        </a:graphic>
      </p:graphicFrame>
      <p:pic>
        <p:nvPicPr>
          <p:cNvPr id="146" name="Google Shape;146;p28"/>
          <p:cNvPicPr preferRelativeResize="0"/>
          <p:nvPr/>
        </p:nvPicPr>
        <p:blipFill>
          <a:blip r:embed="rId4">
            <a:alphaModFix/>
          </a:blip>
          <a:stretch>
            <a:fillRect/>
          </a:stretch>
        </p:blipFill>
        <p:spPr>
          <a:xfrm>
            <a:off x="1363975" y="612450"/>
            <a:ext cx="4610401" cy="2998582"/>
          </a:xfrm>
          <a:prstGeom prst="rect">
            <a:avLst/>
          </a:prstGeom>
          <a:noFill/>
          <a:ln>
            <a:noFill/>
          </a:ln>
        </p:spPr>
      </p:pic>
      <p:sp>
        <p:nvSpPr>
          <p:cNvPr id="147" name="Google Shape;147;p28"/>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1" name="Shape 151"/>
        <p:cNvGrpSpPr/>
        <p:nvPr/>
      </p:nvGrpSpPr>
      <p:grpSpPr>
        <a:xfrm>
          <a:off x="0" y="0"/>
          <a:ext cx="0" cy="0"/>
          <a:chOff x="0" y="0"/>
          <a:chExt cx="0" cy="0"/>
        </a:xfrm>
      </p:grpSpPr>
      <p:sp>
        <p:nvSpPr>
          <p:cNvPr id="152" name="Google Shape;152;p29"/>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800">
                <a:solidFill>
                  <a:schemeClr val="dk1"/>
                </a:solidFill>
                <a:latin typeface="Halant"/>
                <a:ea typeface="Halant"/>
                <a:cs typeface="Halant"/>
                <a:sym typeface="Halant"/>
              </a:rPr>
              <a:t>Analyzing Early American Art</a:t>
            </a:r>
            <a:endParaRPr sz="1800">
              <a:solidFill>
                <a:schemeClr val="dk1"/>
              </a:solidFill>
              <a:latin typeface="Halant"/>
              <a:ea typeface="Halant"/>
              <a:cs typeface="Halant"/>
              <a:sym typeface="Halant"/>
            </a:endParaRPr>
          </a:p>
        </p:txBody>
      </p:sp>
      <p:pic>
        <p:nvPicPr>
          <p:cNvPr id="153" name="Google Shape;153;p29"/>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54" name="Google Shape;154;p29"/>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55" name="Google Shape;155;p29"/>
          <p:cNvSpPr txBox="1"/>
          <p:nvPr/>
        </p:nvSpPr>
        <p:spPr>
          <a:xfrm>
            <a:off x="359100" y="537625"/>
            <a:ext cx="6675900" cy="1467000"/>
          </a:xfrm>
          <a:prstGeom prst="rect">
            <a:avLst/>
          </a:prstGeom>
          <a:noFill/>
          <a:ln cap="flat" cmpd="sng" w="9525">
            <a:solidFill>
              <a:srgbClr val="B7B7B7"/>
            </a:solidFill>
            <a:prstDash val="solid"/>
            <a:round/>
            <a:headEnd len="sm" w="sm" type="none"/>
            <a:tailEnd len="sm" w="sm" type="none"/>
          </a:ln>
        </p:spPr>
        <p:txBody>
          <a:bodyPr anchorCtr="0" anchor="ctr" bIns="109750" lIns="109750" spcFirstLastPara="1" rIns="109750" wrap="square" tIns="109750">
            <a:noAutofit/>
          </a:bodyPr>
          <a:lstStyle/>
          <a:p>
            <a:pPr indent="0" lvl="0" marL="0" rtl="0" algn="l">
              <a:lnSpc>
                <a:spcPct val="100000"/>
              </a:lnSpc>
              <a:spcBef>
                <a:spcPts val="1100"/>
              </a:spcBef>
              <a:spcAft>
                <a:spcPts val="0"/>
              </a:spcAft>
              <a:buClr>
                <a:schemeClr val="dk1"/>
              </a:buClr>
              <a:buSzPts val="1000"/>
              <a:buFont typeface="Arial"/>
              <a:buNone/>
            </a:pPr>
            <a:r>
              <a:rPr lang="en" sz="11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100">
              <a:solidFill>
                <a:schemeClr val="dk1"/>
              </a:solidFill>
              <a:latin typeface="Halant"/>
              <a:ea typeface="Halant"/>
              <a:cs typeface="Halant"/>
              <a:sym typeface="Halant"/>
            </a:endParaRPr>
          </a:p>
          <a:p>
            <a:pPr indent="0" lvl="0" marL="0" rtl="0" algn="l">
              <a:lnSpc>
                <a:spcPct val="100000"/>
              </a:lnSpc>
              <a:spcBef>
                <a:spcPts val="1100"/>
              </a:spcBef>
              <a:spcAft>
                <a:spcPts val="1100"/>
              </a:spcAft>
              <a:buClr>
                <a:schemeClr val="dk1"/>
              </a:buClr>
              <a:buSzPts val="1000"/>
              <a:buFont typeface="Arial"/>
              <a:buNone/>
            </a:pPr>
            <a:r>
              <a:rPr lang="en" sz="11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100">
              <a:solidFill>
                <a:schemeClr val="dk1"/>
              </a:solidFill>
              <a:latin typeface="Halant"/>
              <a:ea typeface="Halant"/>
              <a:cs typeface="Halant"/>
              <a:sym typeface="Halant"/>
            </a:endParaRPr>
          </a:p>
        </p:txBody>
      </p:sp>
      <p:sp>
        <p:nvSpPr>
          <p:cNvPr id="156" name="Google Shape;156;p29"/>
          <p:cNvSpPr/>
          <p:nvPr/>
        </p:nvSpPr>
        <p:spPr>
          <a:xfrm>
            <a:off x="733200" y="2139700"/>
            <a:ext cx="3354900" cy="2530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sp>
        <p:nvSpPr>
          <p:cNvPr id="157" name="Google Shape;157;p29"/>
          <p:cNvSpPr txBox="1"/>
          <p:nvPr/>
        </p:nvSpPr>
        <p:spPr>
          <a:xfrm>
            <a:off x="764918" y="4233249"/>
            <a:ext cx="3279300" cy="4116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Clr>
                <a:schemeClr val="dk1"/>
              </a:buClr>
              <a:buSzPts val="1000"/>
              <a:buFont typeface="Arial"/>
              <a:buNone/>
            </a:pPr>
            <a:r>
              <a:rPr lang="en" sz="700">
                <a:solidFill>
                  <a:srgbClr val="202122"/>
                </a:solidFill>
                <a:latin typeface="Inter"/>
                <a:ea typeface="Inter"/>
                <a:cs typeface="Inter"/>
                <a:sym typeface="Inter"/>
              </a:rPr>
              <a:t>Source: Robert S. Duncanson, “Landscape with a Rainbow,” 1859. Public Domain  </a:t>
            </a:r>
            <a:endParaRPr sz="700">
              <a:solidFill>
                <a:srgbClr val="202122"/>
              </a:solidFill>
              <a:latin typeface="Inter"/>
              <a:ea typeface="Inter"/>
              <a:cs typeface="Inter"/>
              <a:sym typeface="Inter"/>
            </a:endParaRPr>
          </a:p>
        </p:txBody>
      </p:sp>
      <p:sp>
        <p:nvSpPr>
          <p:cNvPr id="158" name="Google Shape;158;p29"/>
          <p:cNvSpPr txBox="1"/>
          <p:nvPr/>
        </p:nvSpPr>
        <p:spPr>
          <a:xfrm>
            <a:off x="4217412" y="2063836"/>
            <a:ext cx="2409900" cy="23904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Step 1 - Brainstorm: Read the source information and list what you know.</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285750" lvl="0" marL="431800" rtl="0" algn="l">
              <a:lnSpc>
                <a:spcPct val="200000"/>
              </a:lnSpc>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a:t>
            </a:r>
            <a:endParaRPr sz="1100">
              <a:solidFill>
                <a:schemeClr val="dk1"/>
              </a:solidFill>
              <a:latin typeface="Inter"/>
              <a:ea typeface="Inter"/>
              <a:cs typeface="Inter"/>
              <a:sym typeface="Inter"/>
            </a:endParaRPr>
          </a:p>
          <a:p>
            <a:pPr indent="-285750" lvl="0" marL="431800" rtl="0" algn="l">
              <a:lnSpc>
                <a:spcPct val="200000"/>
              </a:lnSpc>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___________________________</a:t>
            </a:r>
            <a:endParaRPr sz="1100">
              <a:solidFill>
                <a:schemeClr val="dk1"/>
              </a:solidFill>
              <a:latin typeface="Inter"/>
              <a:ea typeface="Inter"/>
              <a:cs typeface="Inter"/>
              <a:sym typeface="Inter"/>
            </a:endParaRPr>
          </a:p>
          <a:p>
            <a:pPr indent="-285750" lvl="0" marL="431800" rtl="0" algn="l">
              <a:lnSpc>
                <a:spcPct val="200000"/>
              </a:lnSpc>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___________________________</a:t>
            </a:r>
            <a:endParaRPr sz="1100">
              <a:solidFill>
                <a:schemeClr val="dk1"/>
              </a:solidFill>
              <a:latin typeface="Inter"/>
              <a:ea typeface="Inter"/>
              <a:cs typeface="Inter"/>
              <a:sym typeface="Inter"/>
            </a:endParaRPr>
          </a:p>
          <a:p>
            <a:pPr indent="-285750" lvl="0" marL="4318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___________________________</a:t>
            </a:r>
            <a:endParaRPr sz="1100">
              <a:solidFill>
                <a:schemeClr val="dk1"/>
              </a:solidFill>
              <a:latin typeface="Inter"/>
              <a:ea typeface="Inter"/>
              <a:cs typeface="Inter"/>
              <a:sym typeface="Inter"/>
            </a:endParaRPr>
          </a:p>
        </p:txBody>
      </p:sp>
      <p:sp>
        <p:nvSpPr>
          <p:cNvPr id="159" name="Google Shape;159;p29"/>
          <p:cNvSpPr txBox="1"/>
          <p:nvPr/>
        </p:nvSpPr>
        <p:spPr>
          <a:xfrm>
            <a:off x="441459" y="4641273"/>
            <a:ext cx="6432300" cy="343800"/>
          </a:xfrm>
          <a:prstGeom prst="rect">
            <a:avLst/>
          </a:prstGeom>
          <a:noFill/>
          <a:ln>
            <a:noFill/>
          </a:ln>
        </p:spPr>
        <p:txBody>
          <a:bodyPr anchorCtr="0" anchor="t" bIns="86450" lIns="86450" spcFirstLastPara="1" rIns="86450" wrap="square" tIns="86450">
            <a:spAutoFit/>
          </a:bodyPr>
          <a:lstStyle/>
          <a:p>
            <a:pPr indent="0" lvl="0" marL="0" rtl="0" algn="l">
              <a:lnSpc>
                <a:spcPct val="100000"/>
              </a:lnSpc>
              <a:spcBef>
                <a:spcPts val="1100"/>
              </a:spcBef>
              <a:spcAft>
                <a:spcPts val="1100"/>
              </a:spcAft>
              <a:buNone/>
            </a:pPr>
            <a:r>
              <a:rPr i="1" lang="en" sz="1100">
                <a:solidFill>
                  <a:schemeClr val="dk1"/>
                </a:solidFill>
                <a:latin typeface="Inter"/>
                <a:ea typeface="Inter"/>
                <a:cs typeface="Inter"/>
                <a:sym typeface="Inter"/>
              </a:rPr>
              <a:t>Questions to consider when making observations and inferences:</a:t>
            </a:r>
            <a:endParaRPr sz="1100">
              <a:solidFill>
                <a:schemeClr val="dk1"/>
              </a:solidFill>
              <a:latin typeface="Inter"/>
              <a:ea typeface="Inter"/>
              <a:cs typeface="Inter"/>
              <a:sym typeface="Inter"/>
            </a:endParaRPr>
          </a:p>
        </p:txBody>
      </p:sp>
      <p:graphicFrame>
        <p:nvGraphicFramePr>
          <p:cNvPr id="160" name="Google Shape;160;p29"/>
          <p:cNvGraphicFramePr/>
          <p:nvPr/>
        </p:nvGraphicFramePr>
        <p:xfrm>
          <a:off x="359106" y="4956508"/>
          <a:ext cx="3000000" cy="3000000"/>
        </p:xfrm>
        <a:graphic>
          <a:graphicData uri="http://schemas.openxmlformats.org/drawingml/2006/table">
            <a:tbl>
              <a:tblPr>
                <a:noFill/>
                <a:tableStyleId>{1040D0E3-243E-4E59-B729-ABCAE1B4D8D7}</a:tableStyleId>
              </a:tblPr>
              <a:tblGrid>
                <a:gridCol w="3337875"/>
                <a:gridCol w="3337875"/>
              </a:tblGrid>
              <a:tr h="1632875">
                <a:tc>
                  <a:txBody>
                    <a:bodyPr/>
                    <a:lstStyle/>
                    <a:p>
                      <a:pPr indent="0" lvl="0" marL="0" rtl="0" algn="ctr">
                        <a:spcBef>
                          <a:spcPts val="0"/>
                        </a:spcBef>
                        <a:spcAft>
                          <a:spcPts val="0"/>
                        </a:spcAft>
                        <a:buNone/>
                      </a:pPr>
                      <a:r>
                        <a:rPr b="1" lang="en" sz="1100">
                          <a:latin typeface="Inter"/>
                          <a:ea typeface="Inter"/>
                          <a:cs typeface="Inter"/>
                          <a:sym typeface="Inter"/>
                        </a:rPr>
                        <a:t>DOK 1</a:t>
                      </a:r>
                      <a:endParaRPr b="1"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Identifying what is explicitly shown</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physical setting?</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are the elements arranged?</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there any words present? What do they identify?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Who are the people? Are they representing a specific person or a larger group?</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objects or items do you notice?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colors, textures, or patterns stand out?</a:t>
                      </a:r>
                      <a:endParaRPr sz="1000">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2</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Noticing patterns, making basic connections</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Do color schemes or use of light and shadows convey meaning? (light = good, dark = evil)</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there any obvious or hidden symbols? (e.g., stars and stripes, Uncle Sam, broken chains)</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mood or tone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 people or items shown in realistic or exaggerated ways? Why?</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632875">
                <a:tc>
                  <a:txBody>
                    <a:bodyPr/>
                    <a:lstStyle/>
                    <a:p>
                      <a:pPr indent="0" lvl="0" marL="0" rtl="0" algn="ctr">
                        <a:spcBef>
                          <a:spcPts val="0"/>
                        </a:spcBef>
                        <a:spcAft>
                          <a:spcPts val="0"/>
                        </a:spcAft>
                        <a:buNone/>
                      </a:pPr>
                      <a:r>
                        <a:rPr b="1" lang="en" sz="1100">
                          <a:latin typeface="Inter"/>
                          <a:ea typeface="Inter"/>
                          <a:cs typeface="Inter"/>
                          <a:sym typeface="Inter"/>
                        </a:rPr>
                        <a:t>DOK 3</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Analyzing purpose, audience, and perspective</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Who is the author and/or audience? How does this impact the message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purpose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message do the symbols convey?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Why did the artist include specific elements?</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Is there anything missing from the image? How does that impact its meaning?</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4</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Contextualizing and developing interpretations</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historical context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does the artist’s message relate to the political, social, or cultural issues of the time?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might different people at the time have interpreted this image differently?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does this image compare to another source from the same time period?</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questions does this image raise that could be investigated further?</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sp>
        <p:nvSpPr>
          <p:cNvPr id="161" name="Google Shape;161;p29"/>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162" name="Google Shape;162;p29"/>
          <p:cNvPicPr preferRelativeResize="0"/>
          <p:nvPr/>
        </p:nvPicPr>
        <p:blipFill>
          <a:blip r:embed="rId4">
            <a:alphaModFix/>
          </a:blip>
          <a:stretch>
            <a:fillRect/>
          </a:stretch>
        </p:blipFill>
        <p:spPr>
          <a:xfrm>
            <a:off x="764918" y="2237716"/>
            <a:ext cx="3279245" cy="188559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6" name="Shape 166"/>
        <p:cNvGrpSpPr/>
        <p:nvPr/>
      </p:nvGrpSpPr>
      <p:grpSpPr>
        <a:xfrm>
          <a:off x="0" y="0"/>
          <a:ext cx="0" cy="0"/>
          <a:chOff x="0" y="0"/>
          <a:chExt cx="0" cy="0"/>
        </a:xfrm>
      </p:grpSpPr>
      <p:sp>
        <p:nvSpPr>
          <p:cNvPr id="167" name="Google Shape;167;p30"/>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800">
                <a:solidFill>
                  <a:schemeClr val="dk1"/>
                </a:solidFill>
                <a:latin typeface="Halant"/>
                <a:ea typeface="Halant"/>
                <a:cs typeface="Halant"/>
                <a:sym typeface="Halant"/>
              </a:rPr>
              <a:t>Analyzing Early American Art</a:t>
            </a:r>
            <a:endParaRPr sz="1800">
              <a:solidFill>
                <a:schemeClr val="dk1"/>
              </a:solidFill>
              <a:latin typeface="Halant"/>
              <a:ea typeface="Halant"/>
              <a:cs typeface="Halant"/>
              <a:sym typeface="Halant"/>
            </a:endParaRPr>
          </a:p>
        </p:txBody>
      </p:sp>
      <p:pic>
        <p:nvPicPr>
          <p:cNvPr id="168" name="Google Shape;168;p30"/>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69" name="Google Shape;169;p30"/>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70" name="Google Shape;170;p30"/>
          <p:cNvSpPr/>
          <p:nvPr/>
        </p:nvSpPr>
        <p:spPr>
          <a:xfrm>
            <a:off x="1258175" y="559750"/>
            <a:ext cx="4798800" cy="3289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sp>
        <p:nvSpPr>
          <p:cNvPr id="171" name="Google Shape;171;p30"/>
          <p:cNvSpPr txBox="1"/>
          <p:nvPr/>
        </p:nvSpPr>
        <p:spPr>
          <a:xfrm>
            <a:off x="441459" y="3954982"/>
            <a:ext cx="6432300" cy="23904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Step 2 - Find the most prominent element in the image. Describe your observation, then connect with your prior knowledge, and finally infer what the artist is hoping to convey.</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dk1"/>
                </a:solidFill>
                <a:latin typeface="Inter"/>
                <a:ea typeface="Inter"/>
                <a:cs typeface="Inter"/>
                <a:sym typeface="Inter"/>
              </a:rPr>
              <a:t>Step 3- Separate the image into quadrants in order to take note of even minor elements the artist included and make notes of elements and messages in each section.</a:t>
            </a:r>
            <a:endParaRPr b="1" sz="1100">
              <a:solidFill>
                <a:schemeClr val="dk1"/>
              </a:solidFill>
              <a:latin typeface="Inter"/>
              <a:ea typeface="Inter"/>
              <a:cs typeface="Inter"/>
              <a:sym typeface="Inter"/>
            </a:endParaRPr>
          </a:p>
        </p:txBody>
      </p:sp>
      <p:sp>
        <p:nvSpPr>
          <p:cNvPr id="172" name="Google Shape;172;p30"/>
          <p:cNvSpPr txBox="1"/>
          <p:nvPr/>
        </p:nvSpPr>
        <p:spPr>
          <a:xfrm>
            <a:off x="1352282" y="3335666"/>
            <a:ext cx="4610400" cy="5133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000"/>
              <a:buFont typeface="Arial"/>
              <a:buNone/>
            </a:pPr>
            <a:r>
              <a:rPr lang="en" sz="1100">
                <a:solidFill>
                  <a:srgbClr val="202122"/>
                </a:solidFill>
                <a:latin typeface="Inter"/>
                <a:ea typeface="Inter"/>
                <a:cs typeface="Inter"/>
                <a:sym typeface="Inter"/>
              </a:rPr>
              <a:t>Source: Robert S. Duncanson, “Landscape with a Rainbow,” 1859. Public Domain  </a:t>
            </a:r>
            <a:endParaRPr sz="900">
              <a:solidFill>
                <a:schemeClr val="dk1"/>
              </a:solidFill>
              <a:latin typeface="Inter"/>
              <a:ea typeface="Inter"/>
              <a:cs typeface="Inter"/>
              <a:sym typeface="Inter"/>
            </a:endParaRPr>
          </a:p>
        </p:txBody>
      </p:sp>
      <p:graphicFrame>
        <p:nvGraphicFramePr>
          <p:cNvPr id="173" name="Google Shape;173;p30"/>
          <p:cNvGraphicFramePr/>
          <p:nvPr/>
        </p:nvGraphicFramePr>
        <p:xfrm>
          <a:off x="896471" y="4499264"/>
          <a:ext cx="3000000" cy="3000000"/>
        </p:xfrm>
        <a:graphic>
          <a:graphicData uri="http://schemas.openxmlformats.org/drawingml/2006/table">
            <a:tbl>
              <a:tblPr>
                <a:noFill/>
                <a:tableStyleId>{1040D0E3-243E-4E59-B729-ABCAE1B4D8D7}</a:tableStyleId>
              </a:tblPr>
              <a:tblGrid>
                <a:gridCol w="1840750"/>
                <a:gridCol w="1840750"/>
                <a:gridCol w="1840750"/>
              </a:tblGrid>
              <a:tr h="363675">
                <a:tc>
                  <a:txBody>
                    <a:bodyPr/>
                    <a:lstStyle/>
                    <a:p>
                      <a:pPr indent="0" lvl="0" marL="0" rtl="0" algn="ctr">
                        <a:spcBef>
                          <a:spcPts val="0"/>
                        </a:spcBef>
                        <a:spcAft>
                          <a:spcPts val="0"/>
                        </a:spcAft>
                        <a:buNone/>
                      </a:pPr>
                      <a:r>
                        <a:rPr b="1" lang="en" sz="1100">
                          <a:latin typeface="Inter"/>
                          <a:ea typeface="Inter"/>
                          <a:cs typeface="Inter"/>
                          <a:sym typeface="Inter"/>
                        </a:rPr>
                        <a:t>Observe</a:t>
                      </a:r>
                      <a:endParaRPr b="1" sz="1100">
                        <a:latin typeface="Inter"/>
                        <a:ea typeface="Inter"/>
                        <a:cs typeface="Inter"/>
                        <a:sym typeface="Inter"/>
                      </a:endParaRPr>
                    </a:p>
                  </a:txBody>
                  <a:tcPr marT="87275" marB="87275" marR="86050" marL="86050"/>
                </a:tc>
                <a:tc>
                  <a:txBody>
                    <a:bodyPr/>
                    <a:lstStyle/>
                    <a:p>
                      <a:pPr indent="0" lvl="0" marL="0" rtl="0" algn="ctr">
                        <a:spcBef>
                          <a:spcPts val="0"/>
                        </a:spcBef>
                        <a:spcAft>
                          <a:spcPts val="0"/>
                        </a:spcAft>
                        <a:buNone/>
                      </a:pPr>
                      <a:r>
                        <a:rPr b="1" lang="en" sz="1100">
                          <a:latin typeface="Inter"/>
                          <a:ea typeface="Inter"/>
                          <a:cs typeface="Inter"/>
                          <a:sym typeface="Inter"/>
                        </a:rPr>
                        <a:t>Connect</a:t>
                      </a:r>
                      <a:endParaRPr b="1" sz="1100">
                        <a:latin typeface="Inter"/>
                        <a:ea typeface="Inter"/>
                        <a:cs typeface="Inter"/>
                        <a:sym typeface="Inter"/>
                      </a:endParaRPr>
                    </a:p>
                  </a:txBody>
                  <a:tcPr marT="87275" marB="87275" marR="86050" marL="86050"/>
                </a:tc>
                <a:tc>
                  <a:txBody>
                    <a:bodyPr/>
                    <a:lstStyle/>
                    <a:p>
                      <a:pPr indent="0" lvl="0" marL="0" rtl="0" algn="ctr">
                        <a:spcBef>
                          <a:spcPts val="0"/>
                        </a:spcBef>
                        <a:spcAft>
                          <a:spcPts val="0"/>
                        </a:spcAft>
                        <a:buNone/>
                      </a:pPr>
                      <a:r>
                        <a:rPr b="1" lang="en" sz="1100">
                          <a:latin typeface="Inter"/>
                          <a:ea typeface="Inter"/>
                          <a:cs typeface="Inter"/>
                          <a:sym typeface="Inter"/>
                        </a:rPr>
                        <a:t>Infer</a:t>
                      </a:r>
                      <a:endParaRPr b="1" sz="1100">
                        <a:latin typeface="Inter"/>
                        <a:ea typeface="Inter"/>
                        <a:cs typeface="Inter"/>
                        <a:sym typeface="Inter"/>
                      </a:endParaRPr>
                    </a:p>
                  </a:txBody>
                  <a:tcPr marT="87275" marB="87275" marR="86050" marL="86050"/>
                </a:tc>
              </a:tr>
              <a:tr h="363675">
                <a:tc>
                  <a:txBody>
                    <a:bodyPr/>
                    <a:lstStyle/>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txBody>
                  <a:tcPr marT="87275" marB="87275" marR="86050" marL="86050"/>
                </a:tc>
                <a:tc>
                  <a:txBody>
                    <a:bodyPr/>
                    <a:lstStyle/>
                    <a:p>
                      <a:pPr indent="0" lvl="0" marL="0" rtl="0" algn="l">
                        <a:spcBef>
                          <a:spcPts val="0"/>
                        </a:spcBef>
                        <a:spcAft>
                          <a:spcPts val="0"/>
                        </a:spcAft>
                        <a:buNone/>
                      </a:pPr>
                      <a:r>
                        <a:t/>
                      </a:r>
                      <a:endParaRPr sz="1100"/>
                    </a:p>
                  </a:txBody>
                  <a:tcPr marT="87275" marB="87275" marR="86050" marL="86050"/>
                </a:tc>
                <a:tc>
                  <a:txBody>
                    <a:bodyPr/>
                    <a:lstStyle/>
                    <a:p>
                      <a:pPr indent="0" lvl="0" marL="0" rtl="0" algn="l">
                        <a:spcBef>
                          <a:spcPts val="0"/>
                        </a:spcBef>
                        <a:spcAft>
                          <a:spcPts val="0"/>
                        </a:spcAft>
                        <a:buNone/>
                      </a:pPr>
                      <a:r>
                        <a:t/>
                      </a:r>
                      <a:endParaRPr sz="1100"/>
                    </a:p>
                  </a:txBody>
                  <a:tcPr marT="87275" marB="87275" marR="86050" marL="86050"/>
                </a:tc>
              </a:tr>
            </a:tbl>
          </a:graphicData>
        </a:graphic>
      </p:graphicFrame>
      <p:graphicFrame>
        <p:nvGraphicFramePr>
          <p:cNvPr id="174" name="Google Shape;174;p30"/>
          <p:cNvGraphicFramePr/>
          <p:nvPr/>
        </p:nvGraphicFramePr>
        <p:xfrm>
          <a:off x="896471" y="6522027"/>
          <a:ext cx="3000000" cy="3000000"/>
        </p:xfrm>
        <a:graphic>
          <a:graphicData uri="http://schemas.openxmlformats.org/drawingml/2006/table">
            <a:tbl>
              <a:tblPr>
                <a:noFill/>
                <a:tableStyleId>{1040D0E3-243E-4E59-B729-ABCAE1B4D8D7}</a:tableStyleId>
              </a:tblPr>
              <a:tblGrid>
                <a:gridCol w="2761125"/>
                <a:gridCol w="2761125"/>
              </a:tblGrid>
              <a:tr h="363675">
                <a:tc>
                  <a:txBody>
                    <a:bodyPr/>
                    <a:lstStyle/>
                    <a:p>
                      <a:pPr indent="0" lvl="0" marL="0" rtl="0" algn="l">
                        <a:spcBef>
                          <a:spcPts val="0"/>
                        </a:spcBef>
                        <a:spcAft>
                          <a:spcPts val="0"/>
                        </a:spcAft>
                        <a:buNone/>
                      </a:pPr>
                      <a:r>
                        <a:rPr lang="en" sz="1100">
                          <a:latin typeface="Inter"/>
                          <a:ea typeface="Inter"/>
                          <a:cs typeface="Inter"/>
                          <a:sym typeface="Inter"/>
                        </a:rPr>
                        <a:t>Top Left</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txBody>
                  <a:tcPr marT="87275" marB="87275" marR="86050" marL="86050"/>
                </a:tc>
                <a:tc>
                  <a:txBody>
                    <a:bodyPr/>
                    <a:lstStyle/>
                    <a:p>
                      <a:pPr indent="0" lvl="0" marL="0" rtl="0" algn="r">
                        <a:spcBef>
                          <a:spcPts val="0"/>
                        </a:spcBef>
                        <a:spcAft>
                          <a:spcPts val="0"/>
                        </a:spcAft>
                        <a:buNone/>
                      </a:pPr>
                      <a:r>
                        <a:rPr lang="en" sz="1100">
                          <a:latin typeface="Inter"/>
                          <a:ea typeface="Inter"/>
                          <a:cs typeface="Inter"/>
                          <a:sym typeface="Inter"/>
                        </a:rPr>
                        <a:t>Top Right</a:t>
                      </a:r>
                      <a:endParaRPr sz="1100">
                        <a:latin typeface="Inter"/>
                        <a:ea typeface="Inter"/>
                        <a:cs typeface="Inter"/>
                        <a:sym typeface="Inter"/>
                      </a:endParaRPr>
                    </a:p>
                  </a:txBody>
                  <a:tcPr marT="87275" marB="87275" marR="86050" marL="86050"/>
                </a:tc>
              </a:tr>
              <a:tr h="363675">
                <a:tc>
                  <a:txBody>
                    <a:bodyPr/>
                    <a:lstStyle/>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rPr lang="en" sz="1100">
                          <a:latin typeface="Inter"/>
                          <a:ea typeface="Inter"/>
                          <a:cs typeface="Inter"/>
                          <a:sym typeface="Inter"/>
                        </a:rPr>
                        <a:t>Bottom Left</a:t>
                      </a:r>
                      <a:endParaRPr sz="1100">
                        <a:latin typeface="Inter"/>
                        <a:ea typeface="Inter"/>
                        <a:cs typeface="Inter"/>
                        <a:sym typeface="Inter"/>
                      </a:endParaRPr>
                    </a:p>
                  </a:txBody>
                  <a:tcPr marT="87275" marB="87275" marR="86050" marL="86050"/>
                </a:tc>
                <a:tc>
                  <a:txBody>
                    <a:bodyPr/>
                    <a:lstStyle/>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rPr lang="en" sz="1100">
                          <a:latin typeface="Inter"/>
                          <a:ea typeface="Inter"/>
                          <a:cs typeface="Inter"/>
                          <a:sym typeface="Inter"/>
                        </a:rPr>
                        <a:t>Bottom Right</a:t>
                      </a:r>
                      <a:endParaRPr sz="1100">
                        <a:latin typeface="Inter"/>
                        <a:ea typeface="Inter"/>
                        <a:cs typeface="Inter"/>
                        <a:sym typeface="Inter"/>
                      </a:endParaRPr>
                    </a:p>
                  </a:txBody>
                  <a:tcPr marT="87275" marB="87275" marR="86050" marL="86050"/>
                </a:tc>
              </a:tr>
            </a:tbl>
          </a:graphicData>
        </a:graphic>
      </p:graphicFrame>
      <p:sp>
        <p:nvSpPr>
          <p:cNvPr id="175" name="Google Shape;175;p30"/>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176" name="Google Shape;176;p30"/>
          <p:cNvPicPr preferRelativeResize="0"/>
          <p:nvPr/>
        </p:nvPicPr>
        <p:blipFill>
          <a:blip r:embed="rId4">
            <a:alphaModFix/>
          </a:blip>
          <a:stretch>
            <a:fillRect/>
          </a:stretch>
        </p:blipFill>
        <p:spPr>
          <a:xfrm>
            <a:off x="1307059" y="620956"/>
            <a:ext cx="4701080" cy="270319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0" name="Shape 180"/>
        <p:cNvGrpSpPr/>
        <p:nvPr/>
      </p:nvGrpSpPr>
      <p:grpSpPr>
        <a:xfrm>
          <a:off x="0" y="0"/>
          <a:ext cx="0" cy="0"/>
          <a:chOff x="0" y="0"/>
          <a:chExt cx="0" cy="0"/>
        </a:xfrm>
      </p:grpSpPr>
      <p:sp>
        <p:nvSpPr>
          <p:cNvPr id="181" name="Google Shape;181;p31"/>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900">
                <a:solidFill>
                  <a:schemeClr val="dk1"/>
                </a:solidFill>
                <a:latin typeface="Halant"/>
                <a:ea typeface="Halant"/>
                <a:cs typeface="Halant"/>
                <a:sym typeface="Halant"/>
              </a:rPr>
              <a:t>What is the Context? - Painting the American Landscape (Exemplar)</a:t>
            </a:r>
            <a:endParaRPr>
              <a:latin typeface="Halant"/>
              <a:ea typeface="Halant"/>
              <a:cs typeface="Halant"/>
              <a:sym typeface="Halant"/>
            </a:endParaRPr>
          </a:p>
        </p:txBody>
      </p:sp>
      <p:pic>
        <p:nvPicPr>
          <p:cNvPr id="182" name="Google Shape;182;p31"/>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83" name="Google Shape;183;p31"/>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84" name="Google Shape;184;p31"/>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graphicFrame>
        <p:nvGraphicFramePr>
          <p:cNvPr id="185" name="Google Shape;185;p31"/>
          <p:cNvGraphicFramePr/>
          <p:nvPr/>
        </p:nvGraphicFramePr>
        <p:xfrm>
          <a:off x="359097" y="1667654"/>
          <a:ext cx="3000000" cy="3000000"/>
        </p:xfrm>
        <a:graphic>
          <a:graphicData uri="http://schemas.openxmlformats.org/drawingml/2006/table">
            <a:tbl>
              <a:tblPr>
                <a:noFill/>
                <a:tableStyleId>{70B8B73B-0714-4EED-9706-9C2698A4968A}</a:tableStyleId>
              </a:tblPr>
              <a:tblGrid>
                <a:gridCol w="4525625"/>
                <a:gridCol w="2127325"/>
              </a:tblGrid>
              <a:tr h="6997875">
                <a:tc>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early 1800s, during the antebellum era, America was changing rapidly. Cities expanded, new technologies emerged, and the population spread westward. </a:t>
                      </a: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With all this change, many Americans began to reflect on the meaning of national identity and the future of the country’s natural landscapes.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Some worried that the rapid development might lead to the loss of America’s connection to its land. One group that responded to these concerns was a collective of landscape painters known later as the Hudson River School. Though not a formal school, these artists shared a common goal: to capture the beauty and power of the American landscape in a way that reflected the country’s values and identity. </a:t>
                      </a:r>
                      <a:r>
                        <a:rPr b="1" lang="en" sz="1200">
                          <a:solidFill>
                            <a:schemeClr val="dk1"/>
                          </a:solidFill>
                          <a:latin typeface="Inter"/>
                          <a:ea typeface="Inter"/>
                          <a:cs typeface="Inter"/>
                          <a:sym typeface="Inter"/>
                        </a:rPr>
                        <a:t>(B)</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group’s leader, Thomas Cole, fell in love with the wild landscapes of the Hudson River Valley in New York. Along with other artists, he painted glowing scenes of mountains, rivers, forests, and skies. </a:t>
                      </a:r>
                      <a:r>
                        <a:rPr b="1" lang="en" sz="1200">
                          <a:solidFill>
                            <a:schemeClr val="dk1"/>
                          </a:solidFill>
                          <a:latin typeface="Inter"/>
                          <a:ea typeface="Inter"/>
                          <a:cs typeface="Inter"/>
                          <a:sym typeface="Inter"/>
                        </a:rPr>
                        <a:t>(C)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At this time, many American artists were trained in Europe or were influenced by European painting styles. But some argued that American artists should develop a style that reflected the unique spirit of the United States. </a:t>
                      </a:r>
                      <a:r>
                        <a:rPr b="1" lang="en" sz="1200">
                          <a:solidFill>
                            <a:schemeClr val="dk1"/>
                          </a:solidFill>
                          <a:latin typeface="Inter"/>
                          <a:ea typeface="Inter"/>
                          <a:cs typeface="Inter"/>
                          <a:sym typeface="Inter"/>
                        </a:rPr>
                        <a:t>(D) </a:t>
                      </a:r>
                      <a:r>
                        <a:rPr lang="en" sz="1200">
                          <a:solidFill>
                            <a:schemeClr val="dk1"/>
                          </a:solidFill>
                          <a:latin typeface="Inter"/>
                          <a:ea typeface="Inter"/>
                          <a:cs typeface="Inter"/>
                          <a:sym typeface="Inter"/>
                        </a:rPr>
                        <a:t>These artists were inspired by the idea of the "sublime," a powerful feeling that comes when you see something so big and beautiful that it takes your breath away. The Hudson River School artists tried to capture that feeling in their paintings.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But their art wasn’t just about beauty. It was also a message. As the country built factories and expanded cities, these painters wanted to remind people that America’s greatest treasure was its natural landscape. (</a:t>
                      </a:r>
                      <a:r>
                        <a:rPr b="1" lang="en" sz="1200">
                          <a:solidFill>
                            <a:schemeClr val="dk1"/>
                          </a:solidFill>
                          <a:latin typeface="Inter"/>
                          <a:ea typeface="Inter"/>
                          <a:cs typeface="Inter"/>
                          <a:sym typeface="Inter"/>
                        </a:rPr>
                        <a:t>E)</a:t>
                      </a:r>
                      <a:r>
                        <a:rPr lang="en" sz="1200">
                          <a:solidFill>
                            <a:schemeClr val="dk1"/>
                          </a:solidFill>
                          <a:latin typeface="Inter"/>
                          <a:ea typeface="Inter"/>
                          <a:cs typeface="Inter"/>
                          <a:sym typeface="Inter"/>
                        </a:rPr>
                        <a:t>Their work made Americans proud of their country and gave them a way to see nature as part of their national identity—not just something used for farming or building. </a:t>
                      </a:r>
                      <a:endParaRPr b="1" sz="1200">
                        <a:solidFill>
                          <a:schemeClr val="dk1"/>
                        </a:solidFill>
                        <a:latin typeface="Inter"/>
                        <a:ea typeface="Inter"/>
                        <a:cs typeface="Inter"/>
                        <a:sym typeface="Inter"/>
                      </a:endParaRPr>
                    </a:p>
                  </a:txBody>
                  <a:tcPr marT="104750" marB="104750" marR="103275" marL="103275">
                    <a:lnL cap="flat" cmpd="sng" w="12700">
                      <a:solidFill>
                        <a:srgbClr val="FFFFFF">
                          <a:alpha val="0"/>
                        </a:srgbClr>
                      </a:solidFill>
                      <a:prstDash val="solid"/>
                      <a:round/>
                      <a:headEnd len="sm" w="sm" type="none"/>
                      <a:tailEnd len="sm" w="sm" type="none"/>
                    </a:lnL>
                    <a:lnR cap="flat" cmpd="sng" w="19050">
                      <a:solidFill>
                        <a:schemeClr val="accent1"/>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What changes were happening in America during the antebellum era?</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Cities were growing; new technologies emerged; people moved west</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B. </a:t>
                      </a:r>
                      <a:r>
                        <a:rPr lang="en" sz="1200">
                          <a:solidFill>
                            <a:schemeClr val="dk1"/>
                          </a:solidFill>
                          <a:latin typeface="Inter"/>
                          <a:ea typeface="Inter"/>
                          <a:cs typeface="Inter"/>
                          <a:sym typeface="Inter"/>
                        </a:rPr>
                        <a:t>What was the goal of the Hudson River School artists?</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To show the beauty and power of America’s landscape and reflect the country’s identity</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C. </a:t>
                      </a:r>
                      <a:r>
                        <a:rPr lang="en" sz="1200">
                          <a:solidFill>
                            <a:schemeClr val="dk1"/>
                          </a:solidFill>
                          <a:latin typeface="Inter"/>
                          <a:ea typeface="Inter"/>
                          <a:cs typeface="Inter"/>
                          <a:sym typeface="Inter"/>
                        </a:rPr>
                        <a:t>What type of art did the Hudson River School create?</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Landscape paintings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 </a:t>
                      </a:r>
                      <a:r>
                        <a:rPr lang="en" sz="1200">
                          <a:solidFill>
                            <a:schemeClr val="dk1"/>
                          </a:solidFill>
                          <a:latin typeface="Inter"/>
                          <a:ea typeface="Inter"/>
                          <a:cs typeface="Inter"/>
                          <a:sym typeface="Inter"/>
                        </a:rPr>
                        <a:t>What did some argue about European influence?</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American artists should create a unique style</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E. </a:t>
                      </a:r>
                      <a:r>
                        <a:rPr lang="en" sz="1200">
                          <a:solidFill>
                            <a:schemeClr val="dk1"/>
                          </a:solidFill>
                          <a:latin typeface="Inter"/>
                          <a:ea typeface="Inter"/>
                          <a:cs typeface="Inter"/>
                          <a:sym typeface="Inter"/>
                        </a:rPr>
                        <a:t>According to the artists, what is America’s greatest treasure?</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America’s landscape</a:t>
                      </a:r>
                      <a:endParaRPr b="1" sz="1250">
                        <a:solidFill>
                          <a:srgbClr val="E95C3D"/>
                        </a:solidFill>
                        <a:latin typeface="Inter"/>
                        <a:ea typeface="Inter"/>
                        <a:cs typeface="Inter"/>
                        <a:sym typeface="Inter"/>
                      </a:endParaRPr>
                    </a:p>
                  </a:txBody>
                  <a:tcPr marT="104750" marB="104750" marR="103275" marL="103275">
                    <a:lnL cap="flat" cmpd="sng" w="19050">
                      <a:solidFill>
                        <a:schemeClr val="accent1"/>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86" name="Google Shape;186;p31"/>
          <p:cNvSpPr txBox="1"/>
          <p:nvPr/>
        </p:nvSpPr>
        <p:spPr>
          <a:xfrm>
            <a:off x="1767625" y="851324"/>
            <a:ext cx="5119200" cy="742200"/>
          </a:xfrm>
          <a:prstGeom prst="rect">
            <a:avLst/>
          </a:prstGeom>
          <a:noFill/>
          <a:ln>
            <a:noFill/>
          </a:ln>
        </p:spPr>
        <p:txBody>
          <a:bodyPr anchorCtr="0" anchor="t" bIns="109750" lIns="109750" spcFirstLastPara="1" rIns="109750" wrap="square" tIns="109750">
            <a:noAutofit/>
          </a:bodyPr>
          <a:lstStyle/>
          <a:p>
            <a:pPr indent="0" lvl="0" marL="0" rtl="0" algn="l">
              <a:spcBef>
                <a:spcPts val="0"/>
              </a:spcBef>
              <a:spcAft>
                <a:spcPts val="0"/>
              </a:spcAft>
              <a:buNone/>
            </a:pPr>
            <a:r>
              <a:rPr b="1" lang="en" sz="1200">
                <a:latin typeface="Halant"/>
                <a:ea typeface="Halant"/>
                <a:cs typeface="Halant"/>
                <a:sym typeface="Halant"/>
              </a:rPr>
              <a:t>Contextualization</a:t>
            </a:r>
            <a:endParaRPr b="1" sz="1200">
              <a:latin typeface="Halant"/>
              <a:ea typeface="Halant"/>
              <a:cs typeface="Halant"/>
              <a:sym typeface="Halant"/>
            </a:endParaRPr>
          </a:p>
          <a:p>
            <a:pPr indent="0" lvl="0" marL="0" rtl="0" algn="l">
              <a:spcBef>
                <a:spcPts val="0"/>
              </a:spcBef>
              <a:spcAft>
                <a:spcPts val="0"/>
              </a:spcAft>
              <a:buNone/>
            </a:pPr>
            <a:r>
              <a:t/>
            </a:r>
            <a:endParaRPr b="1" sz="900">
              <a:latin typeface="Halant"/>
              <a:ea typeface="Halant"/>
              <a:cs typeface="Halant"/>
              <a:sym typeface="Halant"/>
            </a:endParaRPr>
          </a:p>
          <a:p>
            <a:pPr indent="0" lvl="0" marL="0" rtl="0" algn="l">
              <a:spcBef>
                <a:spcPts val="0"/>
              </a:spcBef>
              <a:spcAft>
                <a:spcPts val="0"/>
              </a:spcAft>
              <a:buNone/>
            </a:pPr>
            <a:r>
              <a:rPr lang="en" sz="1000">
                <a:latin typeface="Inter"/>
                <a:ea typeface="Inter"/>
                <a:cs typeface="Inter"/>
                <a:sym typeface="Inter"/>
              </a:rPr>
              <a:t>Thinking historically means interpreting historical events, developments, or processes in light of the surrounding historical context.</a:t>
            </a:r>
            <a:endParaRPr sz="1000">
              <a:latin typeface="Inter"/>
              <a:ea typeface="Inter"/>
              <a:cs typeface="Inter"/>
              <a:sym typeface="Inter"/>
            </a:endParaRPr>
          </a:p>
        </p:txBody>
      </p:sp>
      <p:pic>
        <p:nvPicPr>
          <p:cNvPr id="187" name="Google Shape;187;p31"/>
          <p:cNvPicPr preferRelativeResize="0"/>
          <p:nvPr/>
        </p:nvPicPr>
        <p:blipFill rotWithShape="1">
          <a:blip r:embed="rId4">
            <a:alphaModFix/>
          </a:blip>
          <a:srcRect b="0" l="0" r="0" t="0"/>
          <a:stretch/>
        </p:blipFill>
        <p:spPr>
          <a:xfrm>
            <a:off x="653529" y="772761"/>
            <a:ext cx="959153" cy="959153"/>
          </a:xfrm>
          <a:prstGeom prst="rect">
            <a:avLst/>
          </a:prstGeom>
          <a:noFill/>
          <a:ln>
            <a:noFill/>
          </a:ln>
        </p:spPr>
      </p:pic>
      <p:sp>
        <p:nvSpPr>
          <p:cNvPr id="188" name="Google Shape;188;p31"/>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2" name="Shape 192"/>
        <p:cNvGrpSpPr/>
        <p:nvPr/>
      </p:nvGrpSpPr>
      <p:grpSpPr>
        <a:xfrm>
          <a:off x="0" y="0"/>
          <a:ext cx="0" cy="0"/>
          <a:chOff x="0" y="0"/>
          <a:chExt cx="0" cy="0"/>
        </a:xfrm>
      </p:grpSpPr>
      <p:sp>
        <p:nvSpPr>
          <p:cNvPr id="193" name="Google Shape;193;p32"/>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900">
                <a:solidFill>
                  <a:schemeClr val="dk1"/>
                </a:solidFill>
                <a:latin typeface="Halant"/>
                <a:ea typeface="Halant"/>
                <a:cs typeface="Halant"/>
                <a:sym typeface="Halant"/>
              </a:rPr>
              <a:t>What is the Context? - Painting the American Landscape (Exemplar)</a:t>
            </a:r>
            <a:endParaRPr sz="2300">
              <a:solidFill>
                <a:schemeClr val="dk1"/>
              </a:solidFill>
              <a:latin typeface="Halant"/>
              <a:ea typeface="Halant"/>
              <a:cs typeface="Halant"/>
              <a:sym typeface="Halant"/>
            </a:endParaRPr>
          </a:p>
        </p:txBody>
      </p:sp>
      <p:pic>
        <p:nvPicPr>
          <p:cNvPr id="194" name="Google Shape;194;p32"/>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95" name="Google Shape;195;p32"/>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96" name="Google Shape;196;p32"/>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graphicFrame>
        <p:nvGraphicFramePr>
          <p:cNvPr id="197" name="Google Shape;197;p32"/>
          <p:cNvGraphicFramePr/>
          <p:nvPr/>
        </p:nvGraphicFramePr>
        <p:xfrm>
          <a:off x="359097" y="1667654"/>
          <a:ext cx="3000000" cy="3000000"/>
        </p:xfrm>
        <a:graphic>
          <a:graphicData uri="http://schemas.openxmlformats.org/drawingml/2006/table">
            <a:tbl>
              <a:tblPr>
                <a:noFill/>
                <a:tableStyleId>{70B8B73B-0714-4EED-9706-9C2698A4968A}</a:tableStyleId>
              </a:tblPr>
              <a:tblGrid>
                <a:gridCol w="4525625"/>
                <a:gridCol w="2127325"/>
              </a:tblGrid>
              <a:tr h="6997875">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However, there’s an important part of this story that we can’t forget. When the artists painted these stunning western landscapes—especially places like the Rocky Mountains or the Yosemite Valley—they often made them look empty and untouched. But they weren’t empty. Indigenous peoples had lived on that land for thousands of years. </a:t>
                      </a:r>
                      <a:r>
                        <a:rPr b="1" lang="en" sz="1200">
                          <a:solidFill>
                            <a:schemeClr val="dk1"/>
                          </a:solidFill>
                          <a:latin typeface="Inter"/>
                          <a:ea typeface="Inter"/>
                          <a:cs typeface="Inter"/>
                          <a:sym typeface="Inter"/>
                        </a:rPr>
                        <a:t>(F)</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art of the Hudson River School was not just about showing nature—it was about feeling it. These paintings stirred pride, awe, and a sense of connection to the land, helping shape a vision of a strong, unified nation. </a:t>
                      </a:r>
                      <a:r>
                        <a:rPr b="1" lang="en" sz="1200">
                          <a:solidFill>
                            <a:schemeClr val="dk1"/>
                          </a:solidFill>
                          <a:latin typeface="Inter"/>
                          <a:ea typeface="Inter"/>
                          <a:cs typeface="Inter"/>
                          <a:sym typeface="Inter"/>
                        </a:rPr>
                        <a:t>(G)</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Although the Hudson River School became well known, they were not alone. African American and women artists also contributed to the American art scene, often with less recognition. Robert S. Duncanson, a free Black artist from Ohio, painted landscapes in a similar style and was praised in his lifetime. Women artists like Louisa Davis Minot and Susie M. Barstow also painted nature but had limited access to formal training and a lack of attention due to their gender. </a:t>
                      </a:r>
                      <a:r>
                        <a:rPr b="1" lang="en" sz="1200">
                          <a:solidFill>
                            <a:schemeClr val="dk1"/>
                          </a:solidFill>
                          <a:latin typeface="Inter"/>
                          <a:ea typeface="Inter"/>
                          <a:cs typeface="Inter"/>
                          <a:sym typeface="Inter"/>
                        </a:rPr>
                        <a:t>(H)</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Beyond landscapes, other painters captured everyday life. Genre artists like George Caleb Bingham and William Sidney Mount showed scenes of work, family, and community. Portrait artists such as Gilbert Stuart painted national figures like George Washington, while folk artists created detailed works inspired by tradition, often without formal training. </a:t>
                      </a:r>
                      <a:r>
                        <a:rPr b="1" lang="en" sz="1200">
                          <a:solidFill>
                            <a:schemeClr val="dk1"/>
                          </a:solidFill>
                          <a:latin typeface="Inter"/>
                          <a:ea typeface="Inter"/>
                          <a:cs typeface="Inter"/>
                          <a:sym typeface="Inter"/>
                        </a:rPr>
                        <a:t>(I)</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Hudson River School invited Americans to see their land as beautiful and meaningful—not just useful. But behind the beauty were deeper stories: of land taken from Native people, of artists overlooked because of their identity, and of a nation still defining itself. These paintings were more than images—they were part of shaping how Americans saw their country and their place in it. </a:t>
                      </a:r>
                      <a:r>
                        <a:rPr b="1" lang="en" sz="1200">
                          <a:solidFill>
                            <a:schemeClr val="dk1"/>
                          </a:solidFill>
                          <a:latin typeface="Inter"/>
                          <a:ea typeface="Inter"/>
                          <a:cs typeface="Inter"/>
                          <a:sym typeface="Inter"/>
                        </a:rPr>
                        <a:t>(J)</a:t>
                      </a:r>
                      <a:endParaRPr b="1" sz="1200">
                        <a:solidFill>
                          <a:schemeClr val="dk1"/>
                        </a:solidFill>
                        <a:latin typeface="Inter"/>
                        <a:ea typeface="Inter"/>
                        <a:cs typeface="Inter"/>
                        <a:sym typeface="Inter"/>
                      </a:endParaRPr>
                    </a:p>
                  </a:txBody>
                  <a:tcPr marT="104750" marB="104750" marR="103275" marL="103275">
                    <a:lnL cap="flat" cmpd="sng" w="12700">
                      <a:solidFill>
                        <a:srgbClr val="FFFFFF">
                          <a:alpha val="0"/>
                        </a:srgbClr>
                      </a:solidFill>
                      <a:prstDash val="solid"/>
                      <a:round/>
                      <a:headEnd len="sm" w="sm" type="none"/>
                      <a:tailEnd len="sm" w="sm" type="none"/>
                    </a:lnL>
                    <a:lnR cap="flat" cmpd="sng" w="19050">
                      <a:solidFill>
                        <a:schemeClr val="accent1"/>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F. </a:t>
                      </a:r>
                      <a:r>
                        <a:rPr lang="en" sz="1200">
                          <a:solidFill>
                            <a:schemeClr val="dk1"/>
                          </a:solidFill>
                          <a:latin typeface="Inter"/>
                          <a:ea typeface="Inter"/>
                          <a:cs typeface="Inter"/>
                          <a:sym typeface="Inter"/>
                        </a:rPr>
                        <a:t>What was absent from most of the paintings?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accent1"/>
                          </a:solidFill>
                          <a:latin typeface="Inter"/>
                          <a:ea typeface="Inter"/>
                          <a:cs typeface="Inter"/>
                          <a:sym typeface="Inter"/>
                        </a:rPr>
                        <a:t>The presences of Indigenous peoples</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G. </a:t>
                      </a:r>
                      <a:r>
                        <a:rPr lang="en" sz="1200">
                          <a:solidFill>
                            <a:schemeClr val="dk1"/>
                          </a:solidFill>
                          <a:latin typeface="Inter"/>
                          <a:ea typeface="Inter"/>
                          <a:cs typeface="Inter"/>
                          <a:sym typeface="Inter"/>
                        </a:rPr>
                        <a:t>What feelings did the Hudson River School want to evoke with their paintings?</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Pride, awe, and strong connection to the land</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H. </a:t>
                      </a:r>
                      <a:r>
                        <a:rPr lang="en" sz="1200">
                          <a:solidFill>
                            <a:schemeClr val="dk1"/>
                          </a:solidFill>
                          <a:latin typeface="Inter"/>
                          <a:ea typeface="Inter"/>
                          <a:cs typeface="Inter"/>
                          <a:sym typeface="Inter"/>
                        </a:rPr>
                        <a:t>What challenges did other groups face in the field of art?</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Limited access to training and less recognition</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I. </a:t>
                      </a:r>
                      <a:r>
                        <a:rPr lang="en" sz="1200">
                          <a:solidFill>
                            <a:schemeClr val="dk1"/>
                          </a:solidFill>
                          <a:latin typeface="Inter"/>
                          <a:ea typeface="Inter"/>
                          <a:cs typeface="Inter"/>
                          <a:sym typeface="Inter"/>
                        </a:rPr>
                        <a:t>What other types of art were popular?</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Genre and portrait painting, and folk art</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J. </a:t>
                      </a:r>
                      <a:r>
                        <a:rPr lang="en" sz="1200">
                          <a:solidFill>
                            <a:schemeClr val="dk1"/>
                          </a:solidFill>
                          <a:latin typeface="Inter"/>
                          <a:ea typeface="Inter"/>
                          <a:cs typeface="Inter"/>
                          <a:sym typeface="Inter"/>
                        </a:rPr>
                        <a:t>Why are these paintings more than just images?</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They reflect life in America through the stories they told and the ones they ignored</a:t>
                      </a:r>
                      <a:endParaRPr b="1" sz="1200">
                        <a:solidFill>
                          <a:srgbClr val="E95C3D"/>
                        </a:solidFill>
                        <a:latin typeface="Inter"/>
                        <a:ea typeface="Inter"/>
                        <a:cs typeface="Inter"/>
                        <a:sym typeface="Inter"/>
                      </a:endParaRPr>
                    </a:p>
                  </a:txBody>
                  <a:tcPr marT="104750" marB="104750" marR="103275" marL="103275">
                    <a:lnL cap="flat" cmpd="sng" w="19050">
                      <a:solidFill>
                        <a:schemeClr val="accent1"/>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98" name="Google Shape;198;p32"/>
          <p:cNvSpPr txBox="1"/>
          <p:nvPr/>
        </p:nvSpPr>
        <p:spPr>
          <a:xfrm>
            <a:off x="1767625" y="851324"/>
            <a:ext cx="5119200" cy="742200"/>
          </a:xfrm>
          <a:prstGeom prst="rect">
            <a:avLst/>
          </a:prstGeom>
          <a:noFill/>
          <a:ln>
            <a:noFill/>
          </a:ln>
        </p:spPr>
        <p:txBody>
          <a:bodyPr anchorCtr="0" anchor="t" bIns="109750" lIns="109750" spcFirstLastPara="1" rIns="109750" wrap="square" tIns="109750">
            <a:noAutofit/>
          </a:bodyPr>
          <a:lstStyle/>
          <a:p>
            <a:pPr indent="0" lvl="0" marL="0" rtl="0" algn="l">
              <a:spcBef>
                <a:spcPts val="0"/>
              </a:spcBef>
              <a:spcAft>
                <a:spcPts val="0"/>
              </a:spcAft>
              <a:buNone/>
            </a:pPr>
            <a:r>
              <a:rPr b="1" lang="en" sz="1200">
                <a:latin typeface="Halant"/>
                <a:ea typeface="Halant"/>
                <a:cs typeface="Halant"/>
                <a:sym typeface="Halant"/>
              </a:rPr>
              <a:t>Contextualization</a:t>
            </a:r>
            <a:endParaRPr b="1" sz="1200">
              <a:latin typeface="Halant"/>
              <a:ea typeface="Halant"/>
              <a:cs typeface="Halant"/>
              <a:sym typeface="Halant"/>
            </a:endParaRPr>
          </a:p>
          <a:p>
            <a:pPr indent="0" lvl="0" marL="0" rtl="0" algn="l">
              <a:spcBef>
                <a:spcPts val="0"/>
              </a:spcBef>
              <a:spcAft>
                <a:spcPts val="0"/>
              </a:spcAft>
              <a:buNone/>
            </a:pPr>
            <a:r>
              <a:t/>
            </a:r>
            <a:endParaRPr b="1" sz="900">
              <a:latin typeface="Halant"/>
              <a:ea typeface="Halant"/>
              <a:cs typeface="Halant"/>
              <a:sym typeface="Halant"/>
            </a:endParaRPr>
          </a:p>
          <a:p>
            <a:pPr indent="0" lvl="0" marL="0" rtl="0" algn="l">
              <a:spcBef>
                <a:spcPts val="0"/>
              </a:spcBef>
              <a:spcAft>
                <a:spcPts val="0"/>
              </a:spcAft>
              <a:buNone/>
            </a:pPr>
            <a:r>
              <a:rPr lang="en" sz="1000">
                <a:latin typeface="Inter"/>
                <a:ea typeface="Inter"/>
                <a:cs typeface="Inter"/>
                <a:sym typeface="Inter"/>
              </a:rPr>
              <a:t>Thinking historically means interpreting historical events, developments, or processes in light of the surrounding historical context.</a:t>
            </a:r>
            <a:endParaRPr sz="1000">
              <a:latin typeface="Inter"/>
              <a:ea typeface="Inter"/>
              <a:cs typeface="Inter"/>
              <a:sym typeface="Inter"/>
            </a:endParaRPr>
          </a:p>
        </p:txBody>
      </p:sp>
      <p:pic>
        <p:nvPicPr>
          <p:cNvPr id="199" name="Google Shape;199;p32"/>
          <p:cNvPicPr preferRelativeResize="0"/>
          <p:nvPr/>
        </p:nvPicPr>
        <p:blipFill rotWithShape="1">
          <a:blip r:embed="rId4">
            <a:alphaModFix/>
          </a:blip>
          <a:srcRect b="0" l="0" r="0" t="0"/>
          <a:stretch/>
        </p:blipFill>
        <p:spPr>
          <a:xfrm>
            <a:off x="653529" y="772761"/>
            <a:ext cx="959153" cy="959153"/>
          </a:xfrm>
          <a:prstGeom prst="rect">
            <a:avLst/>
          </a:prstGeom>
          <a:noFill/>
          <a:ln>
            <a:noFill/>
          </a:ln>
        </p:spPr>
      </p:pic>
      <p:sp>
        <p:nvSpPr>
          <p:cNvPr id="200" name="Google Shape;200;p32"/>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4" name="Shape 204"/>
        <p:cNvGrpSpPr/>
        <p:nvPr/>
      </p:nvGrpSpPr>
      <p:grpSpPr>
        <a:xfrm>
          <a:off x="0" y="0"/>
          <a:ext cx="0" cy="0"/>
          <a:chOff x="0" y="0"/>
          <a:chExt cx="0" cy="0"/>
        </a:xfrm>
      </p:grpSpPr>
      <p:sp>
        <p:nvSpPr>
          <p:cNvPr id="205" name="Google Shape;205;p33"/>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800">
                <a:solidFill>
                  <a:schemeClr val="dk1"/>
                </a:solidFill>
                <a:latin typeface="Halant"/>
                <a:ea typeface="Halant"/>
                <a:cs typeface="Halant"/>
                <a:sym typeface="Halant"/>
              </a:rPr>
              <a:t>Analyzing Early American Art (Exemplar)</a:t>
            </a:r>
            <a:endParaRPr sz="1800">
              <a:solidFill>
                <a:schemeClr val="dk1"/>
              </a:solidFill>
              <a:latin typeface="Halant"/>
              <a:ea typeface="Halant"/>
              <a:cs typeface="Halant"/>
              <a:sym typeface="Halant"/>
            </a:endParaRPr>
          </a:p>
        </p:txBody>
      </p:sp>
      <p:pic>
        <p:nvPicPr>
          <p:cNvPr id="206" name="Google Shape;206;p33"/>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07" name="Google Shape;207;p33"/>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08" name="Google Shape;208;p33"/>
          <p:cNvSpPr txBox="1"/>
          <p:nvPr/>
        </p:nvSpPr>
        <p:spPr>
          <a:xfrm>
            <a:off x="359100" y="537625"/>
            <a:ext cx="6675900" cy="1467000"/>
          </a:xfrm>
          <a:prstGeom prst="rect">
            <a:avLst/>
          </a:prstGeom>
          <a:noFill/>
          <a:ln cap="flat" cmpd="sng" w="9525">
            <a:solidFill>
              <a:srgbClr val="B7B7B7"/>
            </a:solidFill>
            <a:prstDash val="solid"/>
            <a:round/>
            <a:headEnd len="sm" w="sm" type="none"/>
            <a:tailEnd len="sm" w="sm" type="none"/>
          </a:ln>
        </p:spPr>
        <p:txBody>
          <a:bodyPr anchorCtr="0" anchor="ctr" bIns="109750" lIns="109750" spcFirstLastPara="1" rIns="109750" wrap="square" tIns="109750">
            <a:noAutofit/>
          </a:bodyPr>
          <a:lstStyle/>
          <a:p>
            <a:pPr indent="0" lvl="0" marL="0" rtl="0" algn="l">
              <a:lnSpc>
                <a:spcPct val="100000"/>
              </a:lnSpc>
              <a:spcBef>
                <a:spcPts val="1100"/>
              </a:spcBef>
              <a:spcAft>
                <a:spcPts val="0"/>
              </a:spcAft>
              <a:buClr>
                <a:schemeClr val="dk1"/>
              </a:buClr>
              <a:buSzPts val="1000"/>
              <a:buFont typeface="Arial"/>
              <a:buNone/>
            </a:pPr>
            <a:r>
              <a:rPr lang="en" sz="11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100">
              <a:solidFill>
                <a:schemeClr val="dk1"/>
              </a:solidFill>
              <a:latin typeface="Halant"/>
              <a:ea typeface="Halant"/>
              <a:cs typeface="Halant"/>
              <a:sym typeface="Halant"/>
            </a:endParaRPr>
          </a:p>
          <a:p>
            <a:pPr indent="0" lvl="0" marL="0" rtl="0" algn="l">
              <a:lnSpc>
                <a:spcPct val="100000"/>
              </a:lnSpc>
              <a:spcBef>
                <a:spcPts val="1100"/>
              </a:spcBef>
              <a:spcAft>
                <a:spcPts val="1100"/>
              </a:spcAft>
              <a:buClr>
                <a:schemeClr val="dk1"/>
              </a:buClr>
              <a:buSzPts val="1000"/>
              <a:buFont typeface="Arial"/>
              <a:buNone/>
            </a:pPr>
            <a:r>
              <a:rPr lang="en" sz="11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100">
              <a:solidFill>
                <a:schemeClr val="dk1"/>
              </a:solidFill>
              <a:latin typeface="Halant"/>
              <a:ea typeface="Halant"/>
              <a:cs typeface="Halant"/>
              <a:sym typeface="Halant"/>
            </a:endParaRPr>
          </a:p>
        </p:txBody>
      </p:sp>
      <p:sp>
        <p:nvSpPr>
          <p:cNvPr id="209" name="Google Shape;209;p33"/>
          <p:cNvSpPr/>
          <p:nvPr/>
        </p:nvSpPr>
        <p:spPr>
          <a:xfrm>
            <a:off x="733200" y="2139700"/>
            <a:ext cx="3354900" cy="2530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sp>
        <p:nvSpPr>
          <p:cNvPr id="210" name="Google Shape;210;p33"/>
          <p:cNvSpPr txBox="1"/>
          <p:nvPr/>
        </p:nvSpPr>
        <p:spPr>
          <a:xfrm>
            <a:off x="764918" y="4309449"/>
            <a:ext cx="3279300" cy="4116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Clr>
                <a:schemeClr val="dk1"/>
              </a:buClr>
              <a:buSzPts val="1000"/>
              <a:buFont typeface="Arial"/>
              <a:buNone/>
            </a:pPr>
            <a:r>
              <a:rPr lang="en" sz="700">
                <a:solidFill>
                  <a:srgbClr val="202122"/>
                </a:solidFill>
                <a:latin typeface="Inter"/>
                <a:ea typeface="Inter"/>
                <a:cs typeface="Inter"/>
                <a:sym typeface="Inter"/>
              </a:rPr>
              <a:t>Source: Thomas Cole, “A View of the Mountain Pass Called the Notch of the White Mountain (Crawford Notch),” 1839. Public Domain</a:t>
            </a:r>
            <a:endParaRPr sz="700">
              <a:solidFill>
                <a:srgbClr val="202122"/>
              </a:solidFill>
              <a:latin typeface="Inter"/>
              <a:ea typeface="Inter"/>
              <a:cs typeface="Inter"/>
              <a:sym typeface="Inter"/>
            </a:endParaRPr>
          </a:p>
        </p:txBody>
      </p:sp>
      <p:sp>
        <p:nvSpPr>
          <p:cNvPr id="211" name="Google Shape;211;p33"/>
          <p:cNvSpPr txBox="1"/>
          <p:nvPr/>
        </p:nvSpPr>
        <p:spPr>
          <a:xfrm>
            <a:off x="4217398" y="2063825"/>
            <a:ext cx="2817600" cy="23904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Step 1 - Brainstorm: Read the source information and list what you know.</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279400" lvl="0" marL="431800" rtl="0" algn="l">
              <a:spcBef>
                <a:spcPts val="0"/>
              </a:spcBef>
              <a:spcAft>
                <a:spcPts val="0"/>
              </a:spcAft>
              <a:buClr>
                <a:srgbClr val="E95C3D"/>
              </a:buClr>
              <a:buSzPts val="1000"/>
              <a:buFont typeface="Inter"/>
              <a:buAutoNum type="arabicPeriod"/>
            </a:pPr>
            <a:r>
              <a:rPr b="1" lang="en" sz="1000" u="sng">
                <a:solidFill>
                  <a:srgbClr val="E95C3D"/>
                </a:solidFill>
                <a:latin typeface="Inter"/>
                <a:ea typeface="Inter"/>
                <a:cs typeface="Inter"/>
                <a:sym typeface="Inter"/>
              </a:rPr>
              <a:t>Thomas Cole painted large landscapes</a:t>
            </a:r>
            <a:endParaRPr b="1" sz="1000" u="sng">
              <a:solidFill>
                <a:srgbClr val="E95C3D"/>
              </a:solidFill>
              <a:latin typeface="Inter"/>
              <a:ea typeface="Inter"/>
              <a:cs typeface="Inter"/>
              <a:sym typeface="Inter"/>
            </a:endParaRPr>
          </a:p>
          <a:p>
            <a:pPr indent="-279400" lvl="0" marL="431800" rtl="0" algn="l">
              <a:spcBef>
                <a:spcPts val="900"/>
              </a:spcBef>
              <a:spcAft>
                <a:spcPts val="0"/>
              </a:spcAft>
              <a:buClr>
                <a:srgbClr val="E95C3D"/>
              </a:buClr>
              <a:buSzPts val="1000"/>
              <a:buFont typeface="Inter"/>
              <a:buAutoNum type="arabicPeriod"/>
            </a:pPr>
            <a:r>
              <a:rPr b="1" lang="en" sz="1000" u="sng">
                <a:solidFill>
                  <a:srgbClr val="E95C3D"/>
                </a:solidFill>
                <a:latin typeface="Inter"/>
                <a:ea typeface="Inter"/>
                <a:cs typeface="Inter"/>
                <a:sym typeface="Inter"/>
              </a:rPr>
              <a:t>New Hampshire is in New England</a:t>
            </a:r>
            <a:endParaRPr b="1" sz="1000" u="sng">
              <a:solidFill>
                <a:srgbClr val="E95C3D"/>
              </a:solidFill>
              <a:latin typeface="Inter"/>
              <a:ea typeface="Inter"/>
              <a:cs typeface="Inter"/>
              <a:sym typeface="Inter"/>
            </a:endParaRPr>
          </a:p>
          <a:p>
            <a:pPr indent="-279400" lvl="0" marL="431800" rtl="0" algn="l">
              <a:spcBef>
                <a:spcPts val="900"/>
              </a:spcBef>
              <a:spcAft>
                <a:spcPts val="0"/>
              </a:spcAft>
              <a:buClr>
                <a:srgbClr val="E95C3D"/>
              </a:buClr>
              <a:buSzPts val="1000"/>
              <a:buFont typeface="Inter"/>
              <a:buAutoNum type="arabicPeriod"/>
            </a:pPr>
            <a:r>
              <a:rPr b="1" lang="en" sz="1000" u="sng">
                <a:solidFill>
                  <a:srgbClr val="E95C3D"/>
                </a:solidFill>
                <a:latin typeface="Inter"/>
                <a:ea typeface="Inter"/>
                <a:cs typeface="Inter"/>
                <a:sym typeface="Inter"/>
              </a:rPr>
              <a:t>Hudson River Valley painters tried to capture the awe of seeing and hearing nature in their work</a:t>
            </a:r>
            <a:endParaRPr sz="1000" u="sng">
              <a:solidFill>
                <a:schemeClr val="dk1"/>
              </a:solidFill>
              <a:latin typeface="Inter"/>
              <a:ea typeface="Inter"/>
              <a:cs typeface="Inter"/>
              <a:sym typeface="Inter"/>
            </a:endParaRPr>
          </a:p>
          <a:p>
            <a:pPr indent="-279400" lvl="0" marL="431800" rtl="0" algn="l">
              <a:spcBef>
                <a:spcPts val="900"/>
              </a:spcBef>
              <a:spcAft>
                <a:spcPts val="0"/>
              </a:spcAft>
              <a:buClr>
                <a:srgbClr val="E95C3D"/>
              </a:buClr>
              <a:buSzPts val="1000"/>
              <a:buFont typeface="Inter"/>
              <a:buAutoNum type="arabicPeriod"/>
            </a:pPr>
            <a:r>
              <a:rPr b="1" lang="en" sz="1000" u="sng">
                <a:solidFill>
                  <a:srgbClr val="E95C3D"/>
                </a:solidFill>
                <a:latin typeface="Inter"/>
                <a:ea typeface="Inter"/>
                <a:cs typeface="Inter"/>
                <a:sym typeface="Inter"/>
              </a:rPr>
              <a:t>Painters hoped to remind Americans of the value of nature and natural spaces</a:t>
            </a:r>
            <a:endParaRPr sz="1200" u="sng">
              <a:solidFill>
                <a:schemeClr val="dk1"/>
              </a:solidFill>
              <a:latin typeface="Inter"/>
              <a:ea typeface="Inter"/>
              <a:cs typeface="Inter"/>
              <a:sym typeface="Inter"/>
            </a:endParaRPr>
          </a:p>
        </p:txBody>
      </p:sp>
      <p:sp>
        <p:nvSpPr>
          <p:cNvPr id="212" name="Google Shape;212;p33"/>
          <p:cNvSpPr txBox="1"/>
          <p:nvPr/>
        </p:nvSpPr>
        <p:spPr>
          <a:xfrm>
            <a:off x="441459" y="4641273"/>
            <a:ext cx="6432300" cy="343800"/>
          </a:xfrm>
          <a:prstGeom prst="rect">
            <a:avLst/>
          </a:prstGeom>
          <a:noFill/>
          <a:ln>
            <a:noFill/>
          </a:ln>
        </p:spPr>
        <p:txBody>
          <a:bodyPr anchorCtr="0" anchor="t" bIns="86450" lIns="86450" spcFirstLastPara="1" rIns="86450" wrap="square" tIns="86450">
            <a:spAutoFit/>
          </a:bodyPr>
          <a:lstStyle/>
          <a:p>
            <a:pPr indent="0" lvl="0" marL="0" rtl="0" algn="l">
              <a:lnSpc>
                <a:spcPct val="100000"/>
              </a:lnSpc>
              <a:spcBef>
                <a:spcPts val="1100"/>
              </a:spcBef>
              <a:spcAft>
                <a:spcPts val="1100"/>
              </a:spcAft>
              <a:buNone/>
            </a:pPr>
            <a:r>
              <a:rPr i="1" lang="en" sz="1100">
                <a:solidFill>
                  <a:schemeClr val="dk1"/>
                </a:solidFill>
                <a:latin typeface="Inter"/>
                <a:ea typeface="Inter"/>
                <a:cs typeface="Inter"/>
                <a:sym typeface="Inter"/>
              </a:rPr>
              <a:t>Questions to consider when making observations and inferences:</a:t>
            </a:r>
            <a:endParaRPr sz="1100">
              <a:solidFill>
                <a:schemeClr val="dk1"/>
              </a:solidFill>
              <a:latin typeface="Inter"/>
              <a:ea typeface="Inter"/>
              <a:cs typeface="Inter"/>
              <a:sym typeface="Inter"/>
            </a:endParaRPr>
          </a:p>
        </p:txBody>
      </p:sp>
      <p:graphicFrame>
        <p:nvGraphicFramePr>
          <p:cNvPr id="213" name="Google Shape;213;p33"/>
          <p:cNvGraphicFramePr/>
          <p:nvPr/>
        </p:nvGraphicFramePr>
        <p:xfrm>
          <a:off x="359106" y="4956508"/>
          <a:ext cx="3000000" cy="3000000"/>
        </p:xfrm>
        <a:graphic>
          <a:graphicData uri="http://schemas.openxmlformats.org/drawingml/2006/table">
            <a:tbl>
              <a:tblPr>
                <a:noFill/>
                <a:tableStyleId>{1040D0E3-243E-4E59-B729-ABCAE1B4D8D7}</a:tableStyleId>
              </a:tblPr>
              <a:tblGrid>
                <a:gridCol w="3337875"/>
                <a:gridCol w="3337875"/>
              </a:tblGrid>
              <a:tr h="1632875">
                <a:tc>
                  <a:txBody>
                    <a:bodyPr/>
                    <a:lstStyle/>
                    <a:p>
                      <a:pPr indent="0" lvl="0" marL="0" rtl="0" algn="ctr">
                        <a:spcBef>
                          <a:spcPts val="0"/>
                        </a:spcBef>
                        <a:spcAft>
                          <a:spcPts val="0"/>
                        </a:spcAft>
                        <a:buNone/>
                      </a:pPr>
                      <a:r>
                        <a:rPr b="1" lang="en" sz="1100">
                          <a:latin typeface="Inter"/>
                          <a:ea typeface="Inter"/>
                          <a:cs typeface="Inter"/>
                          <a:sym typeface="Inter"/>
                        </a:rPr>
                        <a:t>DOK 1</a:t>
                      </a:r>
                      <a:endParaRPr b="1"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Identifying what is explicitly shown</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physical setting?</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are the elements arranged?</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there any words present? What do they identify?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Who are the people? Are they representing a specific person or a larger group?</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objects or items do you notice?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colors, textures, or patterns stand out?</a:t>
                      </a:r>
                      <a:endParaRPr sz="1000">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2</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Noticing patterns, making basic connections</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Do color schemes or use of light and shadows convey meaning? (light = good, dark = evil)</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there any obvious or hidden symbols? (e.g., stars and stripes, Uncle Sam, broken chains)</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mood or tone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 people or items shown in realistic or exaggerated ways? Why?</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632875">
                <a:tc>
                  <a:txBody>
                    <a:bodyPr/>
                    <a:lstStyle/>
                    <a:p>
                      <a:pPr indent="0" lvl="0" marL="0" rtl="0" algn="ctr">
                        <a:spcBef>
                          <a:spcPts val="0"/>
                        </a:spcBef>
                        <a:spcAft>
                          <a:spcPts val="0"/>
                        </a:spcAft>
                        <a:buNone/>
                      </a:pPr>
                      <a:r>
                        <a:rPr b="1" lang="en" sz="1100">
                          <a:latin typeface="Inter"/>
                          <a:ea typeface="Inter"/>
                          <a:cs typeface="Inter"/>
                          <a:sym typeface="Inter"/>
                        </a:rPr>
                        <a:t>DOK 3</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Analyzing purpose, audience, and perspective</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Who is the author and/or audience? How does this impact the message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purpose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message do the symbols convey?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Why did the artist include specific elements?</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Is there anything missing from the image? How does that impact its meaning?</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4</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Contextualizing and developing interpretations</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historical context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does the artist’s message relate to the political, social, or cultural issues of the time?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might different people at the time have interpreted this image differently?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does this image compare to another source from the same time period?</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questions does this image raise that could be investigated further?</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pic>
        <p:nvPicPr>
          <p:cNvPr id="214" name="Google Shape;214;p33"/>
          <p:cNvPicPr preferRelativeResize="0"/>
          <p:nvPr/>
        </p:nvPicPr>
        <p:blipFill>
          <a:blip r:embed="rId4">
            <a:alphaModFix/>
          </a:blip>
          <a:stretch>
            <a:fillRect/>
          </a:stretch>
        </p:blipFill>
        <p:spPr>
          <a:xfrm>
            <a:off x="787163" y="2207088"/>
            <a:ext cx="3234826" cy="210388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