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70" r:id="rId4"/>
    <p:sldMasterId id="2147483671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</p:sldIdLst>
  <p:sldSz cy="10287000" cx="18288000"/>
  <p:notesSz cx="6858000" cy="9144000"/>
  <p:embeddedFontLst>
    <p:embeddedFont>
      <p:font typeface="Halant"/>
      <p:bold r:id="rId18"/>
    </p:embeddedFont>
    <p:embeddedFont>
      <p:font typeface="Inter"/>
      <p:regular r:id="rId19"/>
      <p:bold r:id="rId20"/>
      <p:italic r:id="rId21"/>
      <p:boldItalic r:id="rId22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Inter-bold.fntdata"/><Relationship Id="rId11" Type="http://schemas.openxmlformats.org/officeDocument/2006/relationships/slide" Target="slides/slide5.xml"/><Relationship Id="rId22" Type="http://schemas.openxmlformats.org/officeDocument/2006/relationships/font" Target="fonts/Inter-boldItalic.fntdata"/><Relationship Id="rId10" Type="http://schemas.openxmlformats.org/officeDocument/2006/relationships/slide" Target="slides/slide4.xml"/><Relationship Id="rId21" Type="http://schemas.openxmlformats.org/officeDocument/2006/relationships/font" Target="fonts/Inter-italic.fntdata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5" Type="http://schemas.openxmlformats.org/officeDocument/2006/relationships/slideMaster" Target="slideMasters/slideMaster2.xml"/><Relationship Id="rId19" Type="http://schemas.openxmlformats.org/officeDocument/2006/relationships/font" Target="fonts/Inter-regular.fntdata"/><Relationship Id="rId6" Type="http://schemas.openxmlformats.org/officeDocument/2006/relationships/notesMaster" Target="notesMasters/notesMaster1.xml"/><Relationship Id="rId18" Type="http://schemas.openxmlformats.org/officeDocument/2006/relationships/font" Target="fonts/Halant-bold.fntdata"/><Relationship Id="rId7" Type="http://schemas.openxmlformats.org/officeDocument/2006/relationships/slide" Target="slides/slide1.xml"/><Relationship Id="rId8" Type="http://schemas.openxmlformats.org/officeDocument/2006/relationships/slide" Target="slides/slide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7" name="Google Shape;157;p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8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Google Shape;379;g34daa1c455e_0_1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0" name="Google Shape;380;g34daa1c455e_0_11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0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Google Shape;401;g34daa1c455e_0_1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2" name="Google Shape;402;g34daa1c455e_0_12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g27887a6bb36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8" name="Google Shape;178;g27887a6bb36_1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8" name="Google Shape;198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g34daa1c455e_0_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0" name="Google Shape;220;g34daa1c455e_0_2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g34daa1c455e_0_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2" name="Google Shape;242;g34daa1c455e_0_4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g27887a6bb36_2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3" name="Google Shape;273;g27887a6bb36_2_1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2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g34daa1c455e_0_7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4" name="Google Shape;314;g34daa1c455e_0_7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4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Google Shape;335;g34daa1c455e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6" name="Google Shape;336;g34daa1c455e_0_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6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g34daa1c455e_0_9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8" name="Google Shape;358;g34daa1c455e_0_9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" name="Google Shape;14;p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1"/>
          <p:cNvSpPr txBox="1"/>
          <p:nvPr>
            <p:ph idx="1" type="body"/>
          </p:nvPr>
        </p:nvSpPr>
        <p:spPr>
          <a:xfrm rot="5400000">
            <a:off x="2309019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1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1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/>
          <p:nvPr>
            <p:ph type="title"/>
          </p:nvPr>
        </p:nvSpPr>
        <p:spPr>
          <a:xfrm rot="5400000">
            <a:off x="4732338" y="2171701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2"/>
          <p:cNvSpPr txBox="1"/>
          <p:nvPr>
            <p:ph idx="1" type="body"/>
          </p:nvPr>
        </p:nvSpPr>
        <p:spPr>
          <a:xfrm rot="5400000">
            <a:off x="541338" y="190500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1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4"/>
          <p:cNvSpPr txBox="1"/>
          <p:nvPr>
            <p:ph idx="10" type="dt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8" name="Google Shape;88;p14"/>
          <p:cNvSpPr txBox="1"/>
          <p:nvPr>
            <p:ph idx="11" type="ftr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9" name="Google Shape;89;p14"/>
          <p:cNvSpPr txBox="1"/>
          <p:nvPr>
            <p:ph idx="12" type="sldNum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5"/>
          <p:cNvSpPr txBox="1"/>
          <p:nvPr>
            <p:ph type="ctrTitle"/>
          </p:nvPr>
        </p:nvSpPr>
        <p:spPr>
          <a:xfrm>
            <a:off x="685800" y="2130425"/>
            <a:ext cx="7772400" cy="147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2" name="Google Shape;92;p15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rt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rtl="0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rtl="0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93" name="Google Shape;93;p15"/>
          <p:cNvSpPr txBox="1"/>
          <p:nvPr>
            <p:ph idx="10" type="dt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4" name="Google Shape;94;p15"/>
          <p:cNvSpPr txBox="1"/>
          <p:nvPr>
            <p:ph idx="11" type="ftr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5" name="Google Shape;95;p15"/>
          <p:cNvSpPr txBox="1"/>
          <p:nvPr>
            <p:ph idx="12" type="sldNum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6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8" name="Google Shape;98;p16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9" name="Google Shape;99;p16"/>
          <p:cNvSpPr txBox="1"/>
          <p:nvPr>
            <p:ph idx="10" type="dt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0" name="Google Shape;100;p16"/>
          <p:cNvSpPr txBox="1"/>
          <p:nvPr>
            <p:ph idx="11" type="ftr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1" name="Google Shape;101;p16"/>
          <p:cNvSpPr txBox="1"/>
          <p:nvPr>
            <p:ph idx="12" type="sldNum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17"/>
          <p:cNvSpPr txBox="1"/>
          <p:nvPr>
            <p:ph type="title"/>
          </p:nvPr>
        </p:nvSpPr>
        <p:spPr>
          <a:xfrm>
            <a:off x="722313" y="4406900"/>
            <a:ext cx="7772400" cy="13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b="1" sz="4000" cap="none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4" name="Google Shape;104;p17"/>
          <p:cNvSpPr txBox="1"/>
          <p:nvPr>
            <p:ph idx="1" type="body"/>
          </p:nvPr>
        </p:nvSpPr>
        <p:spPr>
          <a:xfrm>
            <a:off x="722313" y="2906713"/>
            <a:ext cx="7772400" cy="15003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rtl="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indent="-228600" lvl="1" marL="914400" rtl="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rtl="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05" name="Google Shape;105;p17"/>
          <p:cNvSpPr txBox="1"/>
          <p:nvPr>
            <p:ph idx="10" type="dt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6" name="Google Shape;106;p17"/>
          <p:cNvSpPr txBox="1"/>
          <p:nvPr>
            <p:ph idx="11" type="ftr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7" name="Google Shape;107;p17"/>
          <p:cNvSpPr txBox="1"/>
          <p:nvPr>
            <p:ph idx="12" type="sldNum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18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0" name="Google Shape;110;p18"/>
          <p:cNvSpPr txBox="1"/>
          <p:nvPr>
            <p:ph idx="1" type="body"/>
          </p:nvPr>
        </p:nvSpPr>
        <p:spPr>
          <a:xfrm>
            <a:off x="457200" y="1600200"/>
            <a:ext cx="4038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111" name="Google Shape;111;p18"/>
          <p:cNvSpPr txBox="1"/>
          <p:nvPr>
            <p:ph idx="2" type="body"/>
          </p:nvPr>
        </p:nvSpPr>
        <p:spPr>
          <a:xfrm>
            <a:off x="4648200" y="1600200"/>
            <a:ext cx="4038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112" name="Google Shape;112;p18"/>
          <p:cNvSpPr txBox="1"/>
          <p:nvPr>
            <p:ph idx="10" type="dt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3" name="Google Shape;113;p18"/>
          <p:cNvSpPr txBox="1"/>
          <p:nvPr>
            <p:ph idx="11" type="ftr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4" name="Google Shape;114;p18"/>
          <p:cNvSpPr txBox="1"/>
          <p:nvPr>
            <p:ph idx="12" type="sldNum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19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7" name="Google Shape;117;p19"/>
          <p:cNvSpPr txBox="1"/>
          <p:nvPr>
            <p:ph idx="1" type="body"/>
          </p:nvPr>
        </p:nvSpPr>
        <p:spPr>
          <a:xfrm>
            <a:off x="457200" y="1535113"/>
            <a:ext cx="4040100" cy="639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18" name="Google Shape;118;p19"/>
          <p:cNvSpPr txBox="1"/>
          <p:nvPr>
            <p:ph idx="2" type="body"/>
          </p:nvPr>
        </p:nvSpPr>
        <p:spPr>
          <a:xfrm>
            <a:off x="457200" y="2174875"/>
            <a:ext cx="4040100" cy="3951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119" name="Google Shape;119;p19"/>
          <p:cNvSpPr txBox="1"/>
          <p:nvPr>
            <p:ph idx="3" type="body"/>
          </p:nvPr>
        </p:nvSpPr>
        <p:spPr>
          <a:xfrm>
            <a:off x="4645025" y="1535113"/>
            <a:ext cx="4041900" cy="6399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20" name="Google Shape;120;p19"/>
          <p:cNvSpPr txBox="1"/>
          <p:nvPr>
            <p:ph idx="4" type="body"/>
          </p:nvPr>
        </p:nvSpPr>
        <p:spPr>
          <a:xfrm>
            <a:off x="4645025" y="2174875"/>
            <a:ext cx="4041900" cy="3951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121" name="Google Shape;121;p19"/>
          <p:cNvSpPr txBox="1"/>
          <p:nvPr>
            <p:ph idx="10" type="dt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2" name="Google Shape;122;p19"/>
          <p:cNvSpPr txBox="1"/>
          <p:nvPr>
            <p:ph idx="11" type="ftr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3" name="Google Shape;123;p19"/>
          <p:cNvSpPr txBox="1"/>
          <p:nvPr>
            <p:ph idx="12" type="sldNum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20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6" name="Google Shape;126;p20"/>
          <p:cNvSpPr txBox="1"/>
          <p:nvPr>
            <p:ph idx="10" type="dt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7" name="Google Shape;127;p20"/>
          <p:cNvSpPr txBox="1"/>
          <p:nvPr>
            <p:ph idx="11" type="ftr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8" name="Google Shape;128;p20"/>
          <p:cNvSpPr txBox="1"/>
          <p:nvPr>
            <p:ph idx="12" type="sldNum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1"/>
          <p:cNvSpPr txBox="1"/>
          <p:nvPr>
            <p:ph type="title"/>
          </p:nvPr>
        </p:nvSpPr>
        <p:spPr>
          <a:xfrm>
            <a:off x="457200" y="273050"/>
            <a:ext cx="3008400" cy="1162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1" name="Google Shape;131;p21"/>
          <p:cNvSpPr txBox="1"/>
          <p:nvPr>
            <p:ph idx="1" type="body"/>
          </p:nvPr>
        </p:nvSpPr>
        <p:spPr>
          <a:xfrm>
            <a:off x="3575050" y="273050"/>
            <a:ext cx="5111700" cy="5853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indent="-381000" lvl="2" marL="13716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indent="-355600" lvl="4" marL="22860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indent="-355600" lvl="5" marL="27432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132" name="Google Shape;132;p21"/>
          <p:cNvSpPr txBox="1"/>
          <p:nvPr>
            <p:ph idx="2" type="body"/>
          </p:nvPr>
        </p:nvSpPr>
        <p:spPr>
          <a:xfrm>
            <a:off x="457200" y="1435100"/>
            <a:ext cx="3008400" cy="4691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rtl="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rtl="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133" name="Google Shape;133;p21"/>
          <p:cNvSpPr txBox="1"/>
          <p:nvPr>
            <p:ph idx="10" type="dt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4" name="Google Shape;134;p21"/>
          <p:cNvSpPr txBox="1"/>
          <p:nvPr>
            <p:ph idx="11" type="ftr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5" name="Google Shape;135;p21"/>
          <p:cNvSpPr txBox="1"/>
          <p:nvPr>
            <p:ph idx="12" type="sldNum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/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3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18" name="Google Shape;18;p3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3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" name="Google Shape;20;p3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22"/>
          <p:cNvSpPr txBox="1"/>
          <p:nvPr>
            <p:ph type="title"/>
          </p:nvPr>
        </p:nvSpPr>
        <p:spPr>
          <a:xfrm>
            <a:off x="1792288" y="4800600"/>
            <a:ext cx="5486400" cy="566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8" name="Google Shape;138;p22"/>
          <p:cNvSpPr/>
          <p:nvPr>
            <p:ph idx="2" type="pic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139" name="Google Shape;139;p22"/>
          <p:cNvSpPr txBox="1"/>
          <p:nvPr>
            <p:ph idx="1" type="body"/>
          </p:nvPr>
        </p:nvSpPr>
        <p:spPr>
          <a:xfrm>
            <a:off x="1792288" y="5367338"/>
            <a:ext cx="5486400" cy="804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rtl="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rtl="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140" name="Google Shape;140;p22"/>
          <p:cNvSpPr txBox="1"/>
          <p:nvPr>
            <p:ph idx="10" type="dt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1" name="Google Shape;141;p22"/>
          <p:cNvSpPr txBox="1"/>
          <p:nvPr>
            <p:ph idx="11" type="ftr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2" name="Google Shape;142;p22"/>
          <p:cNvSpPr txBox="1"/>
          <p:nvPr>
            <p:ph idx="12" type="sldNum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23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5" name="Google Shape;145;p23"/>
          <p:cNvSpPr txBox="1"/>
          <p:nvPr>
            <p:ph idx="1" type="body"/>
          </p:nvPr>
        </p:nvSpPr>
        <p:spPr>
          <a:xfrm rot="5400000">
            <a:off x="2308950" y="-251550"/>
            <a:ext cx="4526100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6" name="Google Shape;146;p23"/>
          <p:cNvSpPr txBox="1"/>
          <p:nvPr>
            <p:ph idx="10" type="dt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7" name="Google Shape;147;p23"/>
          <p:cNvSpPr txBox="1"/>
          <p:nvPr>
            <p:ph idx="11" type="ftr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8" name="Google Shape;148;p23"/>
          <p:cNvSpPr txBox="1"/>
          <p:nvPr>
            <p:ph idx="12" type="sldNum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24"/>
          <p:cNvSpPr txBox="1"/>
          <p:nvPr>
            <p:ph type="title"/>
          </p:nvPr>
        </p:nvSpPr>
        <p:spPr>
          <a:xfrm rot="5400000">
            <a:off x="4732350" y="2171688"/>
            <a:ext cx="5851500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1" name="Google Shape;151;p24"/>
          <p:cNvSpPr txBox="1"/>
          <p:nvPr>
            <p:ph idx="1" type="body"/>
          </p:nvPr>
        </p:nvSpPr>
        <p:spPr>
          <a:xfrm rot="5400000">
            <a:off x="541350" y="190488"/>
            <a:ext cx="5851500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2" name="Google Shape;152;p24"/>
          <p:cNvSpPr txBox="1"/>
          <p:nvPr>
            <p:ph idx="10" type="dt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3" name="Google Shape;153;p24"/>
          <p:cNvSpPr txBox="1"/>
          <p:nvPr>
            <p:ph idx="11" type="ftr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4" name="Google Shape;154;p24"/>
          <p:cNvSpPr txBox="1"/>
          <p:nvPr>
            <p:ph idx="12" type="sldNum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4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4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" name="Google Shape;24;p4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4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4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5"/>
          <p:cNvSpPr txBox="1"/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b="1" sz="4000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5"/>
          <p:cNvSpPr txBox="1"/>
          <p:nvPr>
            <p:ph idx="1" type="body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indent="-228600" lvl="1" marL="9144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0" name="Google Shape;30;p5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5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5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6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6"/>
          <p:cNvSpPr txBox="1"/>
          <p:nvPr>
            <p:ph idx="1" type="body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36" name="Google Shape;36;p6"/>
          <p:cNvSpPr txBox="1"/>
          <p:nvPr>
            <p:ph idx="2" type="body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37" name="Google Shape;37;p6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6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6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7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7"/>
          <p:cNvSpPr txBox="1"/>
          <p:nvPr>
            <p:ph idx="1" type="body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3" name="Google Shape;43;p7"/>
          <p:cNvSpPr txBox="1"/>
          <p:nvPr>
            <p:ph idx="2" type="body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4" name="Google Shape;44;p7"/>
          <p:cNvSpPr txBox="1"/>
          <p:nvPr>
            <p:ph idx="3" type="body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5" name="Google Shape;45;p7"/>
          <p:cNvSpPr txBox="1"/>
          <p:nvPr>
            <p:ph idx="4" type="body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6" name="Google Shape;46;p7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7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7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8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8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8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8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/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9"/>
          <p:cNvSpPr txBox="1"/>
          <p:nvPr>
            <p:ph idx="1" type="body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indent="-381000" lvl="2" marL="1371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indent="-355600" lvl="4" marL="22860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indent="-355600" lvl="5" marL="27432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9"/>
          <p:cNvSpPr txBox="1"/>
          <p:nvPr>
            <p:ph idx="2" type="body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58" name="Google Shape;58;p9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9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9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/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0"/>
          <p:cNvSpPr/>
          <p:nvPr>
            <p:ph idx="2" type="pic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0"/>
          <p:cNvSpPr txBox="1"/>
          <p:nvPr>
            <p:ph idx="1" type="body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65" name="Google Shape;65;p10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0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0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2" Type="http://schemas.openxmlformats.org/officeDocument/2006/relationships/theme" Target="../theme/theme3.xml"/><Relationship Id="rId9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3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82" name="Google Shape;82;p13"/>
          <p:cNvSpPr txBox="1"/>
          <p:nvPr>
            <p:ph idx="1" type="body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3" name="Google Shape;83;p13"/>
          <p:cNvSpPr txBox="1"/>
          <p:nvPr>
            <p:ph idx="10" type="dt"/>
          </p:nvPr>
        </p:nvSpPr>
        <p:spPr>
          <a:xfrm>
            <a:off x="457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4" name="Google Shape;84;p13"/>
          <p:cNvSpPr txBox="1"/>
          <p:nvPr>
            <p:ph idx="11" type="ftr"/>
          </p:nvPr>
        </p:nvSpPr>
        <p:spPr>
          <a:xfrm>
            <a:off x="3124200" y="6356350"/>
            <a:ext cx="2895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5" name="Google Shape;85;p13"/>
          <p:cNvSpPr txBox="1"/>
          <p:nvPr>
            <p:ph idx="12" type="sldNum"/>
          </p:nvPr>
        </p:nvSpPr>
        <p:spPr>
          <a:xfrm>
            <a:off x="6553200" y="6356350"/>
            <a:ext cx="21336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5.png"/><Relationship Id="rId4" Type="http://schemas.openxmlformats.org/officeDocument/2006/relationships/image" Target="../media/image9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5.png"/><Relationship Id="rId4" Type="http://schemas.openxmlformats.org/officeDocument/2006/relationships/image" Target="../media/image14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5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5.png"/><Relationship Id="rId4" Type="http://schemas.openxmlformats.org/officeDocument/2006/relationships/image" Target="../media/image7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5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1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5.png"/><Relationship Id="rId4" Type="http://schemas.openxmlformats.org/officeDocument/2006/relationships/image" Target="../media/image12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5.png"/><Relationship Id="rId4" Type="http://schemas.openxmlformats.org/officeDocument/2006/relationships/image" Target="../media/image13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5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9" name="Google Shape;159;p25"/>
          <p:cNvGrpSpPr/>
          <p:nvPr/>
        </p:nvGrpSpPr>
        <p:grpSpPr>
          <a:xfrm>
            <a:off x="-31071" y="-180826"/>
            <a:ext cx="4239337" cy="10467984"/>
            <a:chOff x="0" y="-241102"/>
            <a:chExt cx="5652450" cy="13957313"/>
          </a:xfrm>
        </p:grpSpPr>
        <p:grpSp>
          <p:nvGrpSpPr>
            <p:cNvPr id="160" name="Google Shape;160;p25"/>
            <p:cNvGrpSpPr/>
            <p:nvPr/>
          </p:nvGrpSpPr>
          <p:grpSpPr>
            <a:xfrm>
              <a:off x="2826056" y="-241102"/>
              <a:ext cx="2826394" cy="13957313"/>
              <a:chOff x="0" y="-47625"/>
              <a:chExt cx="558300" cy="2757000"/>
            </a:xfrm>
          </p:grpSpPr>
          <p:sp>
            <p:nvSpPr>
              <p:cNvPr id="161" name="Google Shape;161;p25"/>
              <p:cNvSpPr/>
              <p:nvPr/>
            </p:nvSpPr>
            <p:spPr>
              <a:xfrm>
                <a:off x="0" y="0"/>
                <a:ext cx="558233" cy="2709333"/>
              </a:xfrm>
              <a:custGeom>
                <a:rect b="b" l="l" r="r" t="t"/>
                <a:pathLst>
                  <a:path extrusionOk="0" h="2709333" w="558233">
                    <a:moveTo>
                      <a:pt x="0" y="0"/>
                    </a:moveTo>
                    <a:lnTo>
                      <a:pt x="558233" y="0"/>
                    </a:lnTo>
                    <a:lnTo>
                      <a:pt x="558233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</p:spPr>
          </p:sp>
          <p:sp>
            <p:nvSpPr>
              <p:cNvPr id="162" name="Google Shape;162;p25"/>
              <p:cNvSpPr txBox="1"/>
              <p:nvPr/>
            </p:nvSpPr>
            <p:spPr>
              <a:xfrm>
                <a:off x="0" y="-47625"/>
                <a:ext cx="558300" cy="2757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63" name="Google Shape;163;p25"/>
            <p:cNvGrpSpPr/>
            <p:nvPr/>
          </p:nvGrpSpPr>
          <p:grpSpPr>
            <a:xfrm>
              <a:off x="1413028" y="-241102"/>
              <a:ext cx="2826394" cy="13957313"/>
              <a:chOff x="0" y="-47625"/>
              <a:chExt cx="558300" cy="2757000"/>
            </a:xfrm>
          </p:grpSpPr>
          <p:sp>
            <p:nvSpPr>
              <p:cNvPr id="164" name="Google Shape;164;p25"/>
              <p:cNvSpPr/>
              <p:nvPr/>
            </p:nvSpPr>
            <p:spPr>
              <a:xfrm>
                <a:off x="0" y="0"/>
                <a:ext cx="558233" cy="2709333"/>
              </a:xfrm>
              <a:custGeom>
                <a:rect b="b" l="l" r="r" t="t"/>
                <a:pathLst>
                  <a:path extrusionOk="0" h="2709333" w="558233">
                    <a:moveTo>
                      <a:pt x="0" y="0"/>
                    </a:moveTo>
                    <a:lnTo>
                      <a:pt x="558233" y="0"/>
                    </a:lnTo>
                    <a:lnTo>
                      <a:pt x="558233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38E0A4"/>
              </a:solidFill>
              <a:ln>
                <a:noFill/>
              </a:ln>
            </p:spPr>
          </p:sp>
          <p:sp>
            <p:nvSpPr>
              <p:cNvPr id="165" name="Google Shape;165;p25"/>
              <p:cNvSpPr txBox="1"/>
              <p:nvPr/>
            </p:nvSpPr>
            <p:spPr>
              <a:xfrm>
                <a:off x="0" y="-47625"/>
                <a:ext cx="558300" cy="2757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66" name="Google Shape;166;p25"/>
            <p:cNvGrpSpPr/>
            <p:nvPr/>
          </p:nvGrpSpPr>
          <p:grpSpPr>
            <a:xfrm>
              <a:off x="0" y="-241102"/>
              <a:ext cx="2826394" cy="13957313"/>
              <a:chOff x="0" y="-47625"/>
              <a:chExt cx="558300" cy="2757000"/>
            </a:xfrm>
          </p:grpSpPr>
          <p:sp>
            <p:nvSpPr>
              <p:cNvPr id="167" name="Google Shape;167;p25"/>
              <p:cNvSpPr/>
              <p:nvPr/>
            </p:nvSpPr>
            <p:spPr>
              <a:xfrm>
                <a:off x="0" y="0"/>
                <a:ext cx="558233" cy="2709333"/>
              </a:xfrm>
              <a:custGeom>
                <a:rect b="b" l="l" r="r" t="t"/>
                <a:pathLst>
                  <a:path extrusionOk="0" h="2709333" w="558233">
                    <a:moveTo>
                      <a:pt x="0" y="0"/>
                    </a:moveTo>
                    <a:lnTo>
                      <a:pt x="558233" y="0"/>
                    </a:lnTo>
                    <a:lnTo>
                      <a:pt x="558233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6484F3"/>
              </a:solidFill>
              <a:ln>
                <a:noFill/>
              </a:ln>
            </p:spPr>
          </p:sp>
          <p:sp>
            <p:nvSpPr>
              <p:cNvPr id="168" name="Google Shape;168;p25"/>
              <p:cNvSpPr txBox="1"/>
              <p:nvPr/>
            </p:nvSpPr>
            <p:spPr>
              <a:xfrm>
                <a:off x="0" y="-47625"/>
                <a:ext cx="558300" cy="2757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169" name="Google Shape;169;p25"/>
          <p:cNvSpPr txBox="1"/>
          <p:nvPr/>
        </p:nvSpPr>
        <p:spPr>
          <a:xfrm>
            <a:off x="4208263" y="2865503"/>
            <a:ext cx="14079900" cy="2986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969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00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THE ARTICLES OF CONFEDERATION</a:t>
            </a:r>
            <a:endParaRPr sz="10000"/>
          </a:p>
        </p:txBody>
      </p:sp>
      <p:sp>
        <p:nvSpPr>
          <p:cNvPr id="170" name="Google Shape;170;p25"/>
          <p:cNvSpPr/>
          <p:nvPr/>
        </p:nvSpPr>
        <p:spPr>
          <a:xfrm>
            <a:off x="12646898" y="-210192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4"/>
                </a:lnTo>
                <a:lnTo>
                  <a:pt x="0" y="24777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71" name="Google Shape;171;p25"/>
          <p:cNvSpPr txBox="1"/>
          <p:nvPr/>
        </p:nvSpPr>
        <p:spPr>
          <a:xfrm>
            <a:off x="4683977" y="5851708"/>
            <a:ext cx="12625200" cy="15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5100" u="none" cap="none" strike="noStrike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Unit </a:t>
            </a:r>
            <a:r>
              <a:rPr lang="en-US" sz="51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5</a:t>
            </a:r>
            <a:r>
              <a:rPr lang="en-US" sz="51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:</a:t>
            </a:r>
            <a:r>
              <a:rPr b="0" i="0" lang="en-US" sz="5100" u="none" cap="none" strike="noStrike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 </a:t>
            </a:r>
            <a:r>
              <a:rPr lang="en-US" sz="51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First Governments and the Constitution</a:t>
            </a:r>
            <a:endParaRPr sz="5100"/>
          </a:p>
        </p:txBody>
      </p:sp>
      <p:sp>
        <p:nvSpPr>
          <p:cNvPr id="172" name="Google Shape;172;p25"/>
          <p:cNvSpPr/>
          <p:nvPr/>
        </p:nvSpPr>
        <p:spPr>
          <a:xfrm>
            <a:off x="11118095" y="9258300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73" name="Google Shape;173;p25"/>
          <p:cNvSpPr txBox="1"/>
          <p:nvPr/>
        </p:nvSpPr>
        <p:spPr>
          <a:xfrm rot="-5400000">
            <a:off x="-2830777" y="4935804"/>
            <a:ext cx="6882000" cy="4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6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700" u="none" cap="none" strike="noStrike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© Thinking Nation </a:t>
            </a:r>
            <a:r>
              <a:rPr b="1" lang="en-US" sz="27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2025</a:t>
            </a:r>
            <a:endParaRPr/>
          </a:p>
        </p:txBody>
      </p:sp>
      <p:cxnSp>
        <p:nvCxnSpPr>
          <p:cNvPr id="174" name="Google Shape;174;p25"/>
          <p:cNvCxnSpPr/>
          <p:nvPr/>
        </p:nvCxnSpPr>
        <p:spPr>
          <a:xfrm flipH="1" rot="10800000">
            <a:off x="653933" y="-2969"/>
            <a:ext cx="3600" cy="2895900"/>
          </a:xfrm>
          <a:prstGeom prst="straightConnector1">
            <a:avLst/>
          </a:prstGeom>
          <a:noFill/>
          <a:ln cap="flat" cmpd="sng" w="1143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75" name="Google Shape;175;p25"/>
          <p:cNvCxnSpPr/>
          <p:nvPr/>
        </p:nvCxnSpPr>
        <p:spPr>
          <a:xfrm rot="10800000">
            <a:off x="643893" y="7289297"/>
            <a:ext cx="5400" cy="2997600"/>
          </a:xfrm>
          <a:prstGeom prst="straightConnector1">
            <a:avLst/>
          </a:prstGeom>
          <a:noFill/>
          <a:ln cap="flat" cmpd="sng" w="1143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Google Shape;382;p34"/>
          <p:cNvSpPr txBox="1"/>
          <p:nvPr/>
        </p:nvSpPr>
        <p:spPr>
          <a:xfrm>
            <a:off x="553075" y="2483075"/>
            <a:ext cx="11183100" cy="6803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3937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2600"/>
              <a:buFont typeface="Inter"/>
              <a:buChar char="●"/>
            </a:pPr>
            <a:r>
              <a:rPr b="1" lang="en-US" sz="26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Who are the Haudenosaunee? </a:t>
            </a:r>
            <a:endParaRPr b="1" sz="26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937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2600"/>
              <a:buFont typeface="Inter"/>
              <a:buChar char="○"/>
            </a:pPr>
            <a:r>
              <a:rPr lang="en-US" sz="26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Six nations - Mohawk, Oneida, Onondaga, Cayuga, Seneca, Tuscarora </a:t>
            </a:r>
            <a:endParaRPr sz="26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6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937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2600"/>
              <a:buFont typeface="Inter"/>
              <a:buChar char="●"/>
            </a:pPr>
            <a:r>
              <a:rPr b="1" lang="en-US" sz="26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Structure</a:t>
            </a:r>
            <a:endParaRPr b="1" sz="26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937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2600"/>
              <a:buFont typeface="Inter"/>
              <a:buChar char="○"/>
            </a:pPr>
            <a:r>
              <a:rPr lang="en-US" sz="26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Each nation kept local chiefs, but sent sachems to a central Grand Council for war and diplomacy decisions</a:t>
            </a:r>
            <a:endParaRPr sz="26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 </a:t>
            </a:r>
            <a:endParaRPr sz="26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937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2600"/>
              <a:buFont typeface="Inter"/>
              <a:buChar char="●"/>
            </a:pPr>
            <a:r>
              <a:rPr b="1" lang="en-US" sz="26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Why it matters? </a:t>
            </a:r>
            <a:endParaRPr b="1" sz="26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937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2600"/>
              <a:buFont typeface="Inter"/>
              <a:buChar char="○"/>
            </a:pPr>
            <a:r>
              <a:rPr lang="en-US" sz="26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Benjamin Franklin and other colonists pointed to this council as proof that </a:t>
            </a:r>
            <a:r>
              <a:rPr lang="en-US" sz="26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independent</a:t>
            </a:r>
            <a:r>
              <a:rPr lang="en-US" sz="26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 groups could govern together without giving up self rule </a:t>
            </a:r>
            <a:endParaRPr sz="26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6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937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2600"/>
              <a:buFont typeface="Inter"/>
              <a:buChar char="●"/>
            </a:pPr>
            <a:r>
              <a:rPr b="1" lang="en-US" sz="26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Parallels to the Articles</a:t>
            </a:r>
            <a:endParaRPr b="1" sz="26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937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2600"/>
              <a:buFont typeface="Inter"/>
              <a:buChar char="○"/>
            </a:pPr>
            <a:r>
              <a:rPr lang="en-US" sz="26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13 states kept their own governments while sending delegates to a single Congress for shared issues - an echo of the Haudenosaunee model</a:t>
            </a:r>
            <a:endParaRPr sz="26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83" name="Google Shape;383;p34"/>
          <p:cNvSpPr/>
          <p:nvPr/>
        </p:nvSpPr>
        <p:spPr>
          <a:xfrm>
            <a:off x="13764167" y="7198799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384" name="Google Shape;384;p34"/>
          <p:cNvGrpSpPr/>
          <p:nvPr/>
        </p:nvGrpSpPr>
        <p:grpSpPr>
          <a:xfrm>
            <a:off x="-254016" y="9230009"/>
            <a:ext cx="18796043" cy="937448"/>
            <a:chOff x="204" y="0"/>
            <a:chExt cx="25061391" cy="1249931"/>
          </a:xfrm>
        </p:grpSpPr>
        <p:grpSp>
          <p:nvGrpSpPr>
            <p:cNvPr id="385" name="Google Shape;385;p34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386" name="Google Shape;386;p34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387" name="Google Shape;387;p34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88" name="Google Shape;388;p34"/>
            <p:cNvSpPr txBox="1"/>
            <p:nvPr/>
          </p:nvSpPr>
          <p:spPr>
            <a:xfrm>
              <a:off x="7951598" y="305302"/>
              <a:ext cx="91761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7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-US" sz="27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/>
            </a:p>
          </p:txBody>
        </p:sp>
        <p:cxnSp>
          <p:nvCxnSpPr>
            <p:cNvPr id="389" name="Google Shape;389;p34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90" name="Google Shape;390;p34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391" name="Google Shape;391;p34"/>
          <p:cNvSpPr txBox="1"/>
          <p:nvPr/>
        </p:nvSpPr>
        <p:spPr>
          <a:xfrm>
            <a:off x="2679255" y="505550"/>
            <a:ext cx="13179900" cy="1693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55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INFLUENCE OF THE </a:t>
            </a:r>
            <a:endParaRPr b="1" sz="5500">
              <a:solidFill>
                <a:srgbClr val="231F20"/>
              </a:solidFill>
              <a:latin typeface="Halant"/>
              <a:ea typeface="Halant"/>
              <a:cs typeface="Halant"/>
              <a:sym typeface="Halant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55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HAUDENOSAUNEE CONFEDERACY</a:t>
            </a:r>
            <a:endParaRPr sz="5500"/>
          </a:p>
        </p:txBody>
      </p:sp>
      <p:grpSp>
        <p:nvGrpSpPr>
          <p:cNvPr id="392" name="Google Shape;392;p34"/>
          <p:cNvGrpSpPr/>
          <p:nvPr/>
        </p:nvGrpSpPr>
        <p:grpSpPr>
          <a:xfrm>
            <a:off x="15859155" y="-98041"/>
            <a:ext cx="1562625" cy="1771271"/>
            <a:chOff x="0" y="-130721"/>
            <a:chExt cx="2083500" cy="2361695"/>
          </a:xfrm>
        </p:grpSpPr>
        <p:grpSp>
          <p:nvGrpSpPr>
            <p:cNvPr id="393" name="Google Shape;393;p34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394" name="Google Shape;394;p34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38E0A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95" name="Google Shape;395;p34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96" name="Google Shape;396;p34"/>
            <p:cNvSpPr txBox="1"/>
            <p:nvPr/>
          </p:nvSpPr>
          <p:spPr>
            <a:xfrm>
              <a:off x="0" y="447107"/>
              <a:ext cx="2083500" cy="1144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5575">
                  <a:solidFill>
                    <a:schemeClr val="lt1"/>
                  </a:solidFill>
                  <a:latin typeface="Halant"/>
                  <a:ea typeface="Halant"/>
                  <a:cs typeface="Halant"/>
                  <a:sym typeface="Halant"/>
                </a:rPr>
                <a:t>9</a:t>
              </a:r>
              <a:endParaRPr>
                <a:solidFill>
                  <a:schemeClr val="lt1"/>
                </a:solidFill>
              </a:endParaRPr>
            </a:p>
          </p:txBody>
        </p:sp>
      </p:grpSp>
      <p:sp>
        <p:nvSpPr>
          <p:cNvPr id="397" name="Google Shape;397;p34"/>
          <p:cNvSpPr/>
          <p:nvPr/>
        </p:nvSpPr>
        <p:spPr>
          <a:xfrm>
            <a:off x="-2627572" y="-733336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pic>
        <p:nvPicPr>
          <p:cNvPr id="398" name="Google Shape;398;p3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988000" y="2351150"/>
            <a:ext cx="6147600" cy="3919095"/>
          </a:xfrm>
          <a:prstGeom prst="rect">
            <a:avLst/>
          </a:prstGeom>
          <a:noFill/>
          <a:ln>
            <a:noFill/>
          </a:ln>
        </p:spPr>
      </p:pic>
      <p:sp>
        <p:nvSpPr>
          <p:cNvPr id="399" name="Google Shape;399;p34"/>
          <p:cNvSpPr txBox="1"/>
          <p:nvPr/>
        </p:nvSpPr>
        <p:spPr>
          <a:xfrm>
            <a:off x="11988002" y="6424425"/>
            <a:ext cx="6147600" cy="265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Source: Unknown author, “</a:t>
            </a:r>
            <a:r>
              <a:rPr lang="en-US" sz="1600">
                <a:solidFill>
                  <a:srgbClr val="101418"/>
                </a:solidFill>
                <a:highlight>
                  <a:srgbClr val="FFFFFF"/>
                </a:highlight>
                <a:latin typeface="Halant"/>
                <a:ea typeface="Halant"/>
                <a:cs typeface="Halant"/>
                <a:sym typeface="Halant"/>
              </a:rPr>
              <a:t>Map of the Country of the Five Nations,” 1730. Public Domain</a:t>
            </a:r>
            <a:r>
              <a:rPr i="1" lang="en-US" sz="16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 </a:t>
            </a:r>
            <a:endParaRPr i="1" sz="1600">
              <a:solidFill>
                <a:schemeClr val="dk1"/>
              </a:solidFill>
              <a:latin typeface="Halant"/>
              <a:ea typeface="Halant"/>
              <a:cs typeface="Halant"/>
              <a:sym typeface="Halan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3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Google Shape;404;p35"/>
          <p:cNvSpPr txBox="1"/>
          <p:nvPr/>
        </p:nvSpPr>
        <p:spPr>
          <a:xfrm>
            <a:off x="640050" y="2372650"/>
            <a:ext cx="10364700" cy="5187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4762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3900"/>
              <a:buFont typeface="Inter"/>
              <a:buChar char="●"/>
            </a:pPr>
            <a:r>
              <a:rPr lang="en-US" sz="39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Ends the </a:t>
            </a:r>
            <a:r>
              <a:rPr lang="en-US" sz="39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Revolutionary</a:t>
            </a:r>
            <a:r>
              <a:rPr lang="en-US" sz="39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 War </a:t>
            </a:r>
            <a:endParaRPr sz="39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476250" lvl="1" marL="9144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31F20"/>
              </a:buClr>
              <a:buSzPts val="3900"/>
              <a:buFont typeface="Inter"/>
              <a:buChar char="○"/>
            </a:pPr>
            <a:r>
              <a:rPr lang="en-US" sz="39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Britain </a:t>
            </a:r>
            <a:r>
              <a:rPr lang="en-US" sz="39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cedes</a:t>
            </a:r>
            <a:r>
              <a:rPr lang="en-US" sz="39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 land east of the Mississippi to the U.S.</a:t>
            </a:r>
            <a:endParaRPr sz="39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476250" lvl="0" marL="4572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31F20"/>
              </a:buClr>
              <a:buSzPts val="3900"/>
              <a:buFont typeface="Inter"/>
              <a:buChar char="●"/>
            </a:pPr>
            <a:r>
              <a:rPr b="1" lang="en-US" sz="39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No Native nations invited or even mentioned</a:t>
            </a:r>
            <a:r>
              <a:rPr lang="en-US" sz="39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 - their homelands were traded without consent</a:t>
            </a:r>
            <a:endParaRPr sz="39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476250" lvl="0" marL="457200" marR="0" rtl="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rgbClr val="231F20"/>
              </a:buClr>
              <a:buSzPts val="3900"/>
              <a:buFont typeface="Inter"/>
              <a:buChar char="●"/>
            </a:pPr>
            <a:r>
              <a:rPr lang="en-US" sz="39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Opens the door to U.S. settlers in the Ohio Valley and sparks future conflicts </a:t>
            </a:r>
            <a:endParaRPr sz="39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405" name="Google Shape;405;p35"/>
          <p:cNvSpPr/>
          <p:nvPr/>
        </p:nvSpPr>
        <p:spPr>
          <a:xfrm>
            <a:off x="13764167" y="7198799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406" name="Google Shape;406;p35"/>
          <p:cNvGrpSpPr/>
          <p:nvPr/>
        </p:nvGrpSpPr>
        <p:grpSpPr>
          <a:xfrm>
            <a:off x="-254016" y="9230009"/>
            <a:ext cx="18796043" cy="937448"/>
            <a:chOff x="204" y="0"/>
            <a:chExt cx="25061391" cy="1249931"/>
          </a:xfrm>
        </p:grpSpPr>
        <p:grpSp>
          <p:nvGrpSpPr>
            <p:cNvPr id="407" name="Google Shape;407;p35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408" name="Google Shape;408;p35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409" name="Google Shape;409;p35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410" name="Google Shape;410;p35"/>
            <p:cNvSpPr txBox="1"/>
            <p:nvPr/>
          </p:nvSpPr>
          <p:spPr>
            <a:xfrm>
              <a:off x="7951598" y="305302"/>
              <a:ext cx="91761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7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-US" sz="27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/>
            </a:p>
          </p:txBody>
        </p:sp>
        <p:cxnSp>
          <p:nvCxnSpPr>
            <p:cNvPr id="411" name="Google Shape;411;p35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412" name="Google Shape;412;p35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grpSp>
        <p:nvGrpSpPr>
          <p:cNvPr id="413" name="Google Shape;413;p35"/>
          <p:cNvGrpSpPr/>
          <p:nvPr/>
        </p:nvGrpSpPr>
        <p:grpSpPr>
          <a:xfrm>
            <a:off x="15859155" y="-98041"/>
            <a:ext cx="1562625" cy="1771271"/>
            <a:chOff x="0" y="-130721"/>
            <a:chExt cx="2083500" cy="2361695"/>
          </a:xfrm>
        </p:grpSpPr>
        <p:grpSp>
          <p:nvGrpSpPr>
            <p:cNvPr id="414" name="Google Shape;414;p35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415" name="Google Shape;415;p35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38E0A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16" name="Google Shape;416;p35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417" name="Google Shape;417;p35"/>
            <p:cNvSpPr txBox="1"/>
            <p:nvPr/>
          </p:nvSpPr>
          <p:spPr>
            <a:xfrm>
              <a:off x="0" y="447107"/>
              <a:ext cx="2083500" cy="1144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5575">
                  <a:solidFill>
                    <a:schemeClr val="lt1"/>
                  </a:solidFill>
                  <a:latin typeface="Halant"/>
                  <a:ea typeface="Halant"/>
                  <a:cs typeface="Halant"/>
                  <a:sym typeface="Halant"/>
                </a:rPr>
                <a:t>10</a:t>
              </a:r>
              <a:endParaRPr>
                <a:solidFill>
                  <a:schemeClr val="lt1"/>
                </a:solidFill>
              </a:endParaRPr>
            </a:p>
          </p:txBody>
        </p:sp>
      </p:grpSp>
      <p:sp>
        <p:nvSpPr>
          <p:cNvPr id="418" name="Google Shape;418;p35"/>
          <p:cNvSpPr/>
          <p:nvPr/>
        </p:nvSpPr>
        <p:spPr>
          <a:xfrm>
            <a:off x="-2627572" y="-733336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pic>
        <p:nvPicPr>
          <p:cNvPr id="419" name="Google Shape;419;p3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157150" y="2337000"/>
            <a:ext cx="6904457" cy="4709398"/>
          </a:xfrm>
          <a:prstGeom prst="rect">
            <a:avLst/>
          </a:prstGeom>
          <a:noFill/>
          <a:ln>
            <a:noFill/>
          </a:ln>
        </p:spPr>
      </p:pic>
      <p:sp>
        <p:nvSpPr>
          <p:cNvPr id="420" name="Google Shape;420;p35"/>
          <p:cNvSpPr txBox="1"/>
          <p:nvPr/>
        </p:nvSpPr>
        <p:spPr>
          <a:xfrm>
            <a:off x="11354350" y="7174100"/>
            <a:ext cx="6553800" cy="1764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Source: Modern School Supply Company, and E. W. A Rowles. </a:t>
            </a:r>
            <a:r>
              <a:rPr i="1" lang="en-U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comprehensive series, historical-geographical maps of the United States</a:t>
            </a:r>
            <a:r>
              <a:rPr lang="en-U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[Chicago, Ill.” 1919. Library of Congress</a:t>
            </a:r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1" name="Google Shape;421;p35"/>
          <p:cNvSpPr txBox="1"/>
          <p:nvPr/>
        </p:nvSpPr>
        <p:spPr>
          <a:xfrm>
            <a:off x="2553980" y="495300"/>
            <a:ext cx="13179900" cy="1308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4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TREATY OF PARIS (1783)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26"/>
          <p:cNvSpPr txBox="1"/>
          <p:nvPr/>
        </p:nvSpPr>
        <p:spPr>
          <a:xfrm>
            <a:off x="1791340" y="3962780"/>
            <a:ext cx="14705400" cy="2308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i="1" lang="en-US" sz="50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What experiences and ideas shaped the creation of the first American government?</a:t>
            </a:r>
            <a:endParaRPr i="1" sz="50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i="1" sz="50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81" name="Google Shape;181;p26"/>
          <p:cNvSpPr/>
          <p:nvPr/>
        </p:nvSpPr>
        <p:spPr>
          <a:xfrm>
            <a:off x="13764167" y="7198799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82" name="Google Shape;182;p26"/>
          <p:cNvGrpSpPr/>
          <p:nvPr/>
        </p:nvGrpSpPr>
        <p:grpSpPr>
          <a:xfrm>
            <a:off x="-254016" y="9230009"/>
            <a:ext cx="18796043" cy="937448"/>
            <a:chOff x="204" y="0"/>
            <a:chExt cx="25061391" cy="1249931"/>
          </a:xfrm>
        </p:grpSpPr>
        <p:grpSp>
          <p:nvGrpSpPr>
            <p:cNvPr id="183" name="Google Shape;183;p26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184" name="Google Shape;184;p26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185" name="Google Shape;185;p26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86" name="Google Shape;186;p26"/>
            <p:cNvSpPr txBox="1"/>
            <p:nvPr/>
          </p:nvSpPr>
          <p:spPr>
            <a:xfrm>
              <a:off x="7951598" y="305302"/>
              <a:ext cx="91761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7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-US" sz="27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/>
            </a:p>
          </p:txBody>
        </p:sp>
        <p:cxnSp>
          <p:nvCxnSpPr>
            <p:cNvPr id="187" name="Google Shape;187;p26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88" name="Google Shape;188;p26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189" name="Google Shape;189;p26"/>
          <p:cNvSpPr txBox="1"/>
          <p:nvPr/>
        </p:nvSpPr>
        <p:spPr>
          <a:xfrm>
            <a:off x="2553980" y="1943100"/>
            <a:ext cx="13179900" cy="1308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4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SUPPORTING QUESTION</a:t>
            </a:r>
            <a:endParaRPr/>
          </a:p>
        </p:txBody>
      </p:sp>
      <p:grpSp>
        <p:nvGrpSpPr>
          <p:cNvPr id="190" name="Google Shape;190;p26"/>
          <p:cNvGrpSpPr/>
          <p:nvPr/>
        </p:nvGrpSpPr>
        <p:grpSpPr>
          <a:xfrm>
            <a:off x="15859155" y="-98041"/>
            <a:ext cx="1562625" cy="1771271"/>
            <a:chOff x="0" y="-130721"/>
            <a:chExt cx="2083500" cy="2361695"/>
          </a:xfrm>
        </p:grpSpPr>
        <p:grpSp>
          <p:nvGrpSpPr>
            <p:cNvPr id="191" name="Google Shape;191;p26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192" name="Google Shape;192;p26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38E0A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93" name="Google Shape;193;p26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94" name="Google Shape;194;p26"/>
            <p:cNvSpPr txBox="1"/>
            <p:nvPr/>
          </p:nvSpPr>
          <p:spPr>
            <a:xfrm>
              <a:off x="0" y="447107"/>
              <a:ext cx="2083500" cy="1144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5575">
                  <a:solidFill>
                    <a:schemeClr val="lt1"/>
                  </a:solidFill>
                  <a:latin typeface="Halant"/>
                  <a:ea typeface="Halant"/>
                  <a:cs typeface="Halant"/>
                  <a:sym typeface="Halant"/>
                </a:rPr>
                <a:t>1</a:t>
              </a:r>
              <a:endParaRPr>
                <a:solidFill>
                  <a:schemeClr val="lt1"/>
                </a:solidFill>
              </a:endParaRPr>
            </a:p>
          </p:txBody>
        </p:sp>
      </p:grpSp>
      <p:sp>
        <p:nvSpPr>
          <p:cNvPr id="195" name="Google Shape;195;p26"/>
          <p:cNvSpPr/>
          <p:nvPr/>
        </p:nvSpPr>
        <p:spPr>
          <a:xfrm>
            <a:off x="-2627572" y="-733336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27"/>
          <p:cNvSpPr txBox="1"/>
          <p:nvPr/>
        </p:nvSpPr>
        <p:spPr>
          <a:xfrm>
            <a:off x="8218550" y="2608850"/>
            <a:ext cx="9811200" cy="4927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5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Wartime concerns </a:t>
            </a:r>
            <a:endParaRPr b="1" sz="35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450850" lvl="1" marL="9144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31F20"/>
              </a:buClr>
              <a:buSzPts val="3500"/>
              <a:buFont typeface="Inter"/>
              <a:buChar char="○"/>
            </a:pPr>
            <a:r>
              <a:rPr lang="en-US" sz="35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The American Revolution was underway</a:t>
            </a:r>
            <a:endParaRPr sz="35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450850" lvl="1" marL="9144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31F20"/>
              </a:buClr>
              <a:buSzPts val="3500"/>
              <a:buFont typeface="Inter"/>
              <a:buChar char="○"/>
            </a:pPr>
            <a:r>
              <a:rPr lang="en-US" sz="35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The Continental Congress needed a government to unify the states</a:t>
            </a:r>
            <a:endParaRPr sz="35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450850" lvl="1" marL="9144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31F20"/>
              </a:buClr>
              <a:buSzPts val="3500"/>
              <a:buFont typeface="Inter"/>
              <a:buChar char="○"/>
            </a:pPr>
            <a:r>
              <a:rPr lang="en-US" sz="35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States wanted to cooperate but wanted to avoid the same tyrannical rule they experienced under King George III</a:t>
            </a:r>
            <a:endParaRPr sz="35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t/>
            </a:r>
            <a:endParaRPr sz="418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01" name="Google Shape;201;p27"/>
          <p:cNvSpPr/>
          <p:nvPr/>
        </p:nvSpPr>
        <p:spPr>
          <a:xfrm>
            <a:off x="10946892" y="7869799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02" name="Google Shape;202;p27"/>
          <p:cNvGrpSpPr/>
          <p:nvPr/>
        </p:nvGrpSpPr>
        <p:grpSpPr>
          <a:xfrm>
            <a:off x="-254016" y="9230009"/>
            <a:ext cx="18796033" cy="937061"/>
            <a:chOff x="204" y="0"/>
            <a:chExt cx="25061377" cy="1249415"/>
          </a:xfrm>
        </p:grpSpPr>
        <p:grpSp>
          <p:nvGrpSpPr>
            <p:cNvPr id="203" name="Google Shape;203;p27"/>
            <p:cNvGrpSpPr/>
            <p:nvPr/>
          </p:nvGrpSpPr>
          <p:grpSpPr>
            <a:xfrm rot="5400000">
              <a:off x="12002626" y="-11663734"/>
              <a:ext cx="1249415" cy="24576881"/>
              <a:chOff x="0" y="-38100"/>
              <a:chExt cx="246798" cy="4854693"/>
            </a:xfrm>
          </p:grpSpPr>
          <p:sp>
            <p:nvSpPr>
              <p:cNvPr id="204" name="Google Shape;204;p27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205" name="Google Shape;205;p27"/>
              <p:cNvSpPr txBox="1"/>
              <p:nvPr/>
            </p:nvSpPr>
            <p:spPr>
              <a:xfrm>
                <a:off x="0" y="-38100"/>
                <a:ext cx="246798" cy="485469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06" name="Google Shape;206;p27"/>
            <p:cNvSpPr txBox="1"/>
            <p:nvPr/>
          </p:nvSpPr>
          <p:spPr>
            <a:xfrm>
              <a:off x="7951598" y="305302"/>
              <a:ext cx="91761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7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-US" sz="27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/>
            </a:p>
          </p:txBody>
        </p:sp>
        <p:cxnSp>
          <p:nvCxnSpPr>
            <p:cNvPr id="207" name="Google Shape;207;p27"/>
            <p:cNvCxnSpPr/>
            <p:nvPr/>
          </p:nvCxnSpPr>
          <p:spPr>
            <a:xfrm>
              <a:off x="204" y="612007"/>
              <a:ext cx="9473686" cy="254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08" name="Google Shape;208;p27"/>
            <p:cNvCxnSpPr/>
            <p:nvPr/>
          </p:nvCxnSpPr>
          <p:spPr>
            <a:xfrm>
              <a:off x="15587895" y="612007"/>
              <a:ext cx="9473686" cy="254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grpSp>
        <p:nvGrpSpPr>
          <p:cNvPr id="209" name="Google Shape;209;p27"/>
          <p:cNvGrpSpPr/>
          <p:nvPr/>
        </p:nvGrpSpPr>
        <p:grpSpPr>
          <a:xfrm>
            <a:off x="15859155" y="-98041"/>
            <a:ext cx="1562626" cy="1771266"/>
            <a:chOff x="0" y="-130721"/>
            <a:chExt cx="2083500" cy="2361688"/>
          </a:xfrm>
        </p:grpSpPr>
        <p:grpSp>
          <p:nvGrpSpPr>
            <p:cNvPr id="210" name="Google Shape;210;p27"/>
            <p:cNvGrpSpPr/>
            <p:nvPr/>
          </p:nvGrpSpPr>
          <p:grpSpPr>
            <a:xfrm>
              <a:off x="75599" y="-130721"/>
              <a:ext cx="1932284" cy="2361688"/>
              <a:chOff x="0" y="-47625"/>
              <a:chExt cx="703982" cy="860425"/>
            </a:xfrm>
          </p:grpSpPr>
          <p:sp>
            <p:nvSpPr>
              <p:cNvPr id="211" name="Google Shape;211;p27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38E0A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2" name="Google Shape;212;p27"/>
              <p:cNvSpPr txBox="1"/>
              <p:nvPr/>
            </p:nvSpPr>
            <p:spPr>
              <a:xfrm>
                <a:off x="0" y="-47625"/>
                <a:ext cx="703982" cy="73342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13" name="Google Shape;213;p27"/>
            <p:cNvSpPr txBox="1"/>
            <p:nvPr/>
          </p:nvSpPr>
          <p:spPr>
            <a:xfrm>
              <a:off x="0" y="447107"/>
              <a:ext cx="2083500" cy="1144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5575">
                  <a:solidFill>
                    <a:schemeClr val="lt1"/>
                  </a:solidFill>
                  <a:latin typeface="Halant"/>
                  <a:ea typeface="Halant"/>
                  <a:cs typeface="Halant"/>
                  <a:sym typeface="Halant"/>
                </a:rPr>
                <a:t>2</a:t>
              </a:r>
              <a:endParaRPr>
                <a:solidFill>
                  <a:schemeClr val="lt1"/>
                </a:solidFill>
              </a:endParaRPr>
            </a:p>
          </p:txBody>
        </p:sp>
      </p:grpSp>
      <p:sp>
        <p:nvSpPr>
          <p:cNvPr id="214" name="Google Shape;214;p27"/>
          <p:cNvSpPr/>
          <p:nvPr/>
        </p:nvSpPr>
        <p:spPr>
          <a:xfrm>
            <a:off x="-2627572" y="-733336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15" name="Google Shape;215;p27"/>
          <p:cNvSpPr txBox="1"/>
          <p:nvPr/>
        </p:nvSpPr>
        <p:spPr>
          <a:xfrm>
            <a:off x="2793205" y="805750"/>
            <a:ext cx="13179900" cy="9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60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HISTORICAL MOMENT (1775-1777)</a:t>
            </a:r>
            <a:endParaRPr sz="100"/>
          </a:p>
        </p:txBody>
      </p:sp>
      <p:pic>
        <p:nvPicPr>
          <p:cNvPr id="216" name="Google Shape;216;p27"/>
          <p:cNvPicPr preferRelativeResize="0"/>
          <p:nvPr/>
        </p:nvPicPr>
        <p:blipFill rotWithShape="1">
          <a:blip r:embed="rId4">
            <a:alphaModFix/>
          </a:blip>
          <a:srcRect b="8001" l="18880" r="5806" t="1892"/>
          <a:stretch/>
        </p:blipFill>
        <p:spPr>
          <a:xfrm>
            <a:off x="304175" y="2267575"/>
            <a:ext cx="7671691" cy="5268775"/>
          </a:xfrm>
          <a:prstGeom prst="rect">
            <a:avLst/>
          </a:prstGeom>
          <a:noFill/>
          <a:ln>
            <a:noFill/>
          </a:ln>
        </p:spPr>
      </p:pic>
      <p:sp>
        <p:nvSpPr>
          <p:cNvPr id="217" name="Google Shape;217;p27"/>
          <p:cNvSpPr txBox="1"/>
          <p:nvPr/>
        </p:nvSpPr>
        <p:spPr>
          <a:xfrm>
            <a:off x="304175" y="7753200"/>
            <a:ext cx="8044200" cy="106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Source: </a:t>
            </a:r>
            <a:r>
              <a:rPr lang="en-US" sz="16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Unknown</a:t>
            </a:r>
            <a:r>
              <a:rPr lang="en-US" sz="16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 artist, “The Horse America, throwing his Master,” August 1, 1779. Library of Congress.</a:t>
            </a:r>
            <a:endParaRPr sz="1600">
              <a:solidFill>
                <a:schemeClr val="dk1"/>
              </a:solidFill>
              <a:latin typeface="Halant"/>
              <a:ea typeface="Halant"/>
              <a:cs typeface="Halant"/>
              <a:sym typeface="Halan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28"/>
          <p:cNvSpPr txBox="1"/>
          <p:nvPr/>
        </p:nvSpPr>
        <p:spPr>
          <a:xfrm>
            <a:off x="654971" y="2887350"/>
            <a:ext cx="8869500" cy="4694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482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4000"/>
              <a:buFont typeface="Inter"/>
              <a:buChar char="●"/>
            </a:pPr>
            <a:r>
              <a:rPr b="1" lang="en-US" sz="40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First national constitution</a:t>
            </a:r>
            <a:r>
              <a:rPr lang="en-US" sz="40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 </a:t>
            </a:r>
            <a:endParaRPr sz="40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482600" lvl="1" marL="9144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31F20"/>
              </a:buClr>
              <a:buSzPts val="4000"/>
              <a:buFont typeface="Inter"/>
              <a:buChar char="○"/>
            </a:pPr>
            <a:r>
              <a:rPr lang="en-US" sz="40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Drafted November 15, 1777</a:t>
            </a:r>
            <a:endParaRPr sz="40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482600" lvl="1" marL="9144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31F20"/>
              </a:buClr>
              <a:buSzPts val="4000"/>
              <a:buFont typeface="Inter"/>
              <a:buChar char="○"/>
            </a:pPr>
            <a:r>
              <a:rPr lang="en-US" sz="40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Fully ratified (approved) March 1781</a:t>
            </a:r>
            <a:endParaRPr sz="40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482600" lvl="0" marL="457200" marR="0" rtl="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rgbClr val="231F20"/>
              </a:buClr>
              <a:buSzPts val="4000"/>
              <a:buFont typeface="Inter"/>
              <a:buChar char="●"/>
            </a:pPr>
            <a:r>
              <a:rPr lang="en-US" sz="40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Created a </a:t>
            </a:r>
            <a:r>
              <a:rPr i="1" lang="en-US" sz="40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league of friendship</a:t>
            </a:r>
            <a:r>
              <a:rPr lang="en-US" sz="40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 - sovereign states joined for common purpose</a:t>
            </a:r>
            <a:endParaRPr sz="40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23" name="Google Shape;223;p28"/>
          <p:cNvSpPr/>
          <p:nvPr/>
        </p:nvSpPr>
        <p:spPr>
          <a:xfrm>
            <a:off x="10972792" y="7064249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24" name="Google Shape;224;p28"/>
          <p:cNvGrpSpPr/>
          <p:nvPr/>
        </p:nvGrpSpPr>
        <p:grpSpPr>
          <a:xfrm>
            <a:off x="-254016" y="9230009"/>
            <a:ext cx="18796043" cy="937448"/>
            <a:chOff x="204" y="0"/>
            <a:chExt cx="25061391" cy="1249931"/>
          </a:xfrm>
        </p:grpSpPr>
        <p:grpSp>
          <p:nvGrpSpPr>
            <p:cNvPr id="225" name="Google Shape;225;p28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226" name="Google Shape;226;p28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227" name="Google Shape;227;p28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28" name="Google Shape;228;p28"/>
            <p:cNvSpPr txBox="1"/>
            <p:nvPr/>
          </p:nvSpPr>
          <p:spPr>
            <a:xfrm>
              <a:off x="7951598" y="305302"/>
              <a:ext cx="91761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7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-US" sz="27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/>
            </a:p>
          </p:txBody>
        </p:sp>
        <p:cxnSp>
          <p:nvCxnSpPr>
            <p:cNvPr id="229" name="Google Shape;229;p28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30" name="Google Shape;230;p28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231" name="Google Shape;231;p28"/>
          <p:cNvSpPr txBox="1"/>
          <p:nvPr/>
        </p:nvSpPr>
        <p:spPr>
          <a:xfrm>
            <a:off x="2554055" y="415400"/>
            <a:ext cx="13179900" cy="2216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71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ARTICLES OF CONFEDERATION</a:t>
            </a:r>
            <a:endParaRPr sz="100"/>
          </a:p>
        </p:txBody>
      </p:sp>
      <p:grpSp>
        <p:nvGrpSpPr>
          <p:cNvPr id="232" name="Google Shape;232;p28"/>
          <p:cNvGrpSpPr/>
          <p:nvPr/>
        </p:nvGrpSpPr>
        <p:grpSpPr>
          <a:xfrm>
            <a:off x="15859155" y="-98041"/>
            <a:ext cx="1562625" cy="1771271"/>
            <a:chOff x="0" y="-130721"/>
            <a:chExt cx="2083500" cy="2361695"/>
          </a:xfrm>
        </p:grpSpPr>
        <p:grpSp>
          <p:nvGrpSpPr>
            <p:cNvPr id="233" name="Google Shape;233;p28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234" name="Google Shape;234;p28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38E0A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35" name="Google Shape;235;p28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36" name="Google Shape;236;p28"/>
            <p:cNvSpPr txBox="1"/>
            <p:nvPr/>
          </p:nvSpPr>
          <p:spPr>
            <a:xfrm>
              <a:off x="0" y="447107"/>
              <a:ext cx="2083500" cy="1144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5575">
                  <a:solidFill>
                    <a:schemeClr val="lt1"/>
                  </a:solidFill>
                  <a:latin typeface="Halant"/>
                  <a:ea typeface="Halant"/>
                  <a:cs typeface="Halant"/>
                  <a:sym typeface="Halant"/>
                </a:rPr>
                <a:t>3</a:t>
              </a:r>
              <a:endParaRPr>
                <a:solidFill>
                  <a:schemeClr val="lt1"/>
                </a:solidFill>
              </a:endParaRPr>
            </a:p>
          </p:txBody>
        </p:sp>
      </p:grpSp>
      <p:sp>
        <p:nvSpPr>
          <p:cNvPr id="237" name="Google Shape;237;p28"/>
          <p:cNvSpPr/>
          <p:nvPr/>
        </p:nvSpPr>
        <p:spPr>
          <a:xfrm>
            <a:off x="-2627572" y="-733336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pic>
        <p:nvPicPr>
          <p:cNvPr id="238" name="Google Shape;238;p28"/>
          <p:cNvPicPr preferRelativeResize="0"/>
          <p:nvPr/>
        </p:nvPicPr>
        <p:blipFill rotWithShape="1">
          <a:blip r:embed="rId4">
            <a:alphaModFix/>
          </a:blip>
          <a:srcRect b="0" l="28045" r="28063" t="0"/>
          <a:stretch/>
        </p:blipFill>
        <p:spPr>
          <a:xfrm>
            <a:off x="11155299" y="2581288"/>
            <a:ext cx="3758100" cy="5306824"/>
          </a:xfrm>
          <a:prstGeom prst="rect">
            <a:avLst/>
          </a:prstGeom>
          <a:noFill/>
          <a:ln>
            <a:noFill/>
          </a:ln>
        </p:spPr>
      </p:pic>
      <p:sp>
        <p:nvSpPr>
          <p:cNvPr id="239" name="Google Shape;239;p28"/>
          <p:cNvSpPr txBox="1"/>
          <p:nvPr/>
        </p:nvSpPr>
        <p:spPr>
          <a:xfrm>
            <a:off x="9969000" y="7985500"/>
            <a:ext cx="6545400" cy="7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Source: Articles of Confederation and Perpetual Union between the States. 1778.The Library of Congress.</a:t>
            </a:r>
            <a:endParaRPr sz="1600">
              <a:solidFill>
                <a:schemeClr val="dk1"/>
              </a:solidFill>
              <a:latin typeface="Halant"/>
              <a:ea typeface="Halant"/>
              <a:cs typeface="Halant"/>
              <a:sym typeface="Halan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29"/>
          <p:cNvSpPr/>
          <p:nvPr/>
        </p:nvSpPr>
        <p:spPr>
          <a:xfrm>
            <a:off x="14637592" y="7117861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45" name="Google Shape;245;p29"/>
          <p:cNvGrpSpPr/>
          <p:nvPr/>
        </p:nvGrpSpPr>
        <p:grpSpPr>
          <a:xfrm>
            <a:off x="-254016" y="9230009"/>
            <a:ext cx="18796043" cy="937448"/>
            <a:chOff x="204" y="0"/>
            <a:chExt cx="25061391" cy="1249931"/>
          </a:xfrm>
        </p:grpSpPr>
        <p:grpSp>
          <p:nvGrpSpPr>
            <p:cNvPr id="246" name="Google Shape;246;p29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247" name="Google Shape;247;p29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248" name="Google Shape;248;p29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49" name="Google Shape;249;p29"/>
            <p:cNvSpPr txBox="1"/>
            <p:nvPr/>
          </p:nvSpPr>
          <p:spPr>
            <a:xfrm>
              <a:off x="7951598" y="305302"/>
              <a:ext cx="91761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7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-US" sz="27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/>
            </a:p>
          </p:txBody>
        </p:sp>
        <p:cxnSp>
          <p:nvCxnSpPr>
            <p:cNvPr id="250" name="Google Shape;250;p29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51" name="Google Shape;251;p29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grpSp>
        <p:nvGrpSpPr>
          <p:cNvPr id="252" name="Google Shape;252;p29"/>
          <p:cNvGrpSpPr/>
          <p:nvPr/>
        </p:nvGrpSpPr>
        <p:grpSpPr>
          <a:xfrm>
            <a:off x="15859155" y="-98041"/>
            <a:ext cx="1562625" cy="1771271"/>
            <a:chOff x="0" y="-130721"/>
            <a:chExt cx="2083500" cy="2361695"/>
          </a:xfrm>
        </p:grpSpPr>
        <p:grpSp>
          <p:nvGrpSpPr>
            <p:cNvPr id="253" name="Google Shape;253;p29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254" name="Google Shape;254;p29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38E0A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55" name="Google Shape;255;p29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56" name="Google Shape;256;p29"/>
            <p:cNvSpPr txBox="1"/>
            <p:nvPr/>
          </p:nvSpPr>
          <p:spPr>
            <a:xfrm>
              <a:off x="0" y="447107"/>
              <a:ext cx="2083500" cy="1144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5575">
                  <a:solidFill>
                    <a:schemeClr val="lt1"/>
                  </a:solidFill>
                  <a:latin typeface="Halant"/>
                  <a:ea typeface="Halant"/>
                  <a:cs typeface="Halant"/>
                  <a:sym typeface="Halant"/>
                </a:rPr>
                <a:t>4</a:t>
              </a:r>
              <a:endParaRPr>
                <a:solidFill>
                  <a:schemeClr val="lt1"/>
                </a:solidFill>
              </a:endParaRPr>
            </a:p>
          </p:txBody>
        </p:sp>
      </p:grpSp>
      <p:sp>
        <p:nvSpPr>
          <p:cNvPr id="257" name="Google Shape;257;p29"/>
          <p:cNvSpPr/>
          <p:nvPr/>
        </p:nvSpPr>
        <p:spPr>
          <a:xfrm>
            <a:off x="-2627572" y="-733336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58" name="Google Shape;258;p29"/>
          <p:cNvSpPr/>
          <p:nvPr/>
        </p:nvSpPr>
        <p:spPr>
          <a:xfrm>
            <a:off x="2269350" y="2549275"/>
            <a:ext cx="4605300" cy="1495200"/>
          </a:xfrm>
          <a:prstGeom prst="roundRect">
            <a:avLst>
              <a:gd fmla="val 16667" name="adj"/>
            </a:avLst>
          </a:prstGeom>
          <a:solidFill>
            <a:srgbClr val="38E0A3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latin typeface="Inter"/>
                <a:ea typeface="Inter"/>
                <a:cs typeface="Inter"/>
                <a:sym typeface="Inter"/>
              </a:rPr>
              <a:t>No executive branch   (no president)</a:t>
            </a:r>
            <a:r>
              <a:rPr lang="en-US" sz="2800">
                <a:latin typeface="Calibri"/>
                <a:ea typeface="Calibri"/>
                <a:cs typeface="Calibri"/>
                <a:sym typeface="Calibri"/>
              </a:rPr>
              <a:t> </a:t>
            </a:r>
            <a:endParaRPr sz="280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9" name="Google Shape;259;p29"/>
          <p:cNvSpPr/>
          <p:nvPr/>
        </p:nvSpPr>
        <p:spPr>
          <a:xfrm>
            <a:off x="2269350" y="4227675"/>
            <a:ext cx="4605300" cy="1495200"/>
          </a:xfrm>
          <a:prstGeom prst="roundRect">
            <a:avLst>
              <a:gd fmla="val 16667" name="adj"/>
            </a:avLst>
          </a:prstGeom>
          <a:solidFill>
            <a:srgbClr val="38E0A3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latin typeface="Inter"/>
                <a:ea typeface="Inter"/>
                <a:cs typeface="Inter"/>
                <a:sym typeface="Inter"/>
              </a:rPr>
              <a:t>No national court system </a:t>
            </a:r>
            <a:endParaRPr sz="28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60" name="Google Shape;260;p29"/>
          <p:cNvSpPr/>
          <p:nvPr/>
        </p:nvSpPr>
        <p:spPr>
          <a:xfrm>
            <a:off x="2269325" y="5906075"/>
            <a:ext cx="4605300" cy="1495200"/>
          </a:xfrm>
          <a:prstGeom prst="roundRect">
            <a:avLst>
              <a:gd fmla="val 16667" name="adj"/>
            </a:avLst>
          </a:prstGeom>
          <a:solidFill>
            <a:srgbClr val="38E0A3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latin typeface="Inter"/>
                <a:ea typeface="Inter"/>
                <a:cs typeface="Inter"/>
                <a:sym typeface="Inter"/>
              </a:rPr>
              <a:t>Congress could not levy or raise taxes directly</a:t>
            </a:r>
            <a:endParaRPr sz="28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61" name="Google Shape;261;p29"/>
          <p:cNvSpPr/>
          <p:nvPr/>
        </p:nvSpPr>
        <p:spPr>
          <a:xfrm>
            <a:off x="2269325" y="7584475"/>
            <a:ext cx="4605300" cy="1495200"/>
          </a:xfrm>
          <a:prstGeom prst="roundRect">
            <a:avLst>
              <a:gd fmla="val 16667" name="adj"/>
            </a:avLst>
          </a:prstGeom>
          <a:solidFill>
            <a:srgbClr val="38E0A3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latin typeface="Inter"/>
                <a:ea typeface="Inter"/>
                <a:cs typeface="Inter"/>
                <a:sym typeface="Inter"/>
              </a:rPr>
              <a:t>All 13 states to agree to any amendment (change) of the Articles</a:t>
            </a:r>
            <a:endParaRPr sz="2800"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62" name="Google Shape;262;p29"/>
          <p:cNvSpPr/>
          <p:nvPr/>
        </p:nvSpPr>
        <p:spPr>
          <a:xfrm>
            <a:off x="10654475" y="2549263"/>
            <a:ext cx="4605300" cy="1495200"/>
          </a:xfrm>
          <a:prstGeom prst="roundRect">
            <a:avLst>
              <a:gd fmla="val 16667" name="adj"/>
            </a:avLst>
          </a:prstGeom>
          <a:solidFill>
            <a:srgbClr val="6484F3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Nobody holds as much power as a king</a:t>
            </a:r>
            <a:endParaRPr sz="2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3" name="Google Shape;263;p29"/>
          <p:cNvSpPr/>
          <p:nvPr/>
        </p:nvSpPr>
        <p:spPr>
          <a:xfrm>
            <a:off x="10654475" y="4235883"/>
            <a:ext cx="4605300" cy="1495200"/>
          </a:xfrm>
          <a:prstGeom prst="roundRect">
            <a:avLst>
              <a:gd fmla="val 16667" name="adj"/>
            </a:avLst>
          </a:prstGeom>
          <a:solidFill>
            <a:srgbClr val="6484F3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Prevents distant legal control over local affairs</a:t>
            </a:r>
            <a:endParaRPr sz="2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4" name="Google Shape;264;p29"/>
          <p:cNvSpPr/>
          <p:nvPr/>
        </p:nvSpPr>
        <p:spPr>
          <a:xfrm>
            <a:off x="10654475" y="5922504"/>
            <a:ext cx="4605300" cy="1495200"/>
          </a:xfrm>
          <a:prstGeom prst="roundRect">
            <a:avLst>
              <a:gd fmla="val 16667" name="adj"/>
            </a:avLst>
          </a:prstGeom>
          <a:solidFill>
            <a:srgbClr val="6484F3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Congress had to ask for</a:t>
            </a:r>
            <a:r>
              <a:rPr i="1" lang="en-US" sz="2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 </a:t>
            </a:r>
            <a:r>
              <a:rPr lang="en-US" sz="2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money from the states</a:t>
            </a:r>
            <a:endParaRPr sz="2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5" name="Google Shape;265;p29"/>
          <p:cNvSpPr/>
          <p:nvPr/>
        </p:nvSpPr>
        <p:spPr>
          <a:xfrm>
            <a:off x="10654475" y="7609125"/>
            <a:ext cx="4605300" cy="1495200"/>
          </a:xfrm>
          <a:prstGeom prst="roundRect">
            <a:avLst>
              <a:gd fmla="val 16667" name="adj"/>
            </a:avLst>
          </a:prstGeom>
          <a:solidFill>
            <a:srgbClr val="6484F3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lt1"/>
                </a:solidFill>
                <a:latin typeface="Inter"/>
                <a:ea typeface="Inter"/>
                <a:cs typeface="Inter"/>
                <a:sym typeface="Inter"/>
              </a:rPr>
              <a:t>Big changes required an agreement from all states</a:t>
            </a:r>
            <a:endParaRPr sz="2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6" name="Google Shape;266;p29"/>
          <p:cNvSpPr/>
          <p:nvPr/>
        </p:nvSpPr>
        <p:spPr>
          <a:xfrm>
            <a:off x="7454881" y="2485750"/>
            <a:ext cx="2751300" cy="14952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dk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7" name="Google Shape;267;p29"/>
          <p:cNvSpPr/>
          <p:nvPr/>
        </p:nvSpPr>
        <p:spPr>
          <a:xfrm>
            <a:off x="7454881" y="4226425"/>
            <a:ext cx="2751300" cy="14952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dk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8" name="Google Shape;268;p29"/>
          <p:cNvSpPr/>
          <p:nvPr/>
        </p:nvSpPr>
        <p:spPr>
          <a:xfrm>
            <a:off x="7454881" y="5967100"/>
            <a:ext cx="2751300" cy="14952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dk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9" name="Google Shape;269;p29"/>
          <p:cNvSpPr/>
          <p:nvPr/>
        </p:nvSpPr>
        <p:spPr>
          <a:xfrm>
            <a:off x="7454881" y="7707775"/>
            <a:ext cx="2751300" cy="14952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dk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0" name="Google Shape;270;p29"/>
          <p:cNvSpPr txBox="1"/>
          <p:nvPr/>
        </p:nvSpPr>
        <p:spPr>
          <a:xfrm>
            <a:off x="2554055" y="995900"/>
            <a:ext cx="13179900" cy="9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63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GUARDRAILS AGAINST TYRANNY</a:t>
            </a:r>
            <a:endParaRPr sz="1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30"/>
          <p:cNvSpPr txBox="1"/>
          <p:nvPr/>
        </p:nvSpPr>
        <p:spPr>
          <a:xfrm>
            <a:off x="1432375" y="248825"/>
            <a:ext cx="16230600" cy="2400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77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POWERS OF THE CONFEDERATION CONGRESS</a:t>
            </a:r>
            <a:endParaRPr sz="700"/>
          </a:p>
        </p:txBody>
      </p:sp>
      <p:sp>
        <p:nvSpPr>
          <p:cNvPr id="276" name="Google Shape;276;p30"/>
          <p:cNvSpPr/>
          <p:nvPr/>
        </p:nvSpPr>
        <p:spPr>
          <a:xfrm>
            <a:off x="13417488" y="6644977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77" name="Google Shape;277;p30"/>
          <p:cNvGrpSpPr/>
          <p:nvPr/>
        </p:nvGrpSpPr>
        <p:grpSpPr>
          <a:xfrm>
            <a:off x="15859155" y="-98041"/>
            <a:ext cx="1562625" cy="1771271"/>
            <a:chOff x="0" y="-130721"/>
            <a:chExt cx="2083500" cy="2361695"/>
          </a:xfrm>
        </p:grpSpPr>
        <p:grpSp>
          <p:nvGrpSpPr>
            <p:cNvPr id="278" name="Google Shape;278;p30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279" name="Google Shape;279;p30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80" name="Google Shape;280;p30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81" name="Google Shape;281;p30"/>
            <p:cNvSpPr txBox="1"/>
            <p:nvPr/>
          </p:nvSpPr>
          <p:spPr>
            <a:xfrm>
              <a:off x="0" y="447107"/>
              <a:ext cx="2083500" cy="1144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5575">
                  <a:solidFill>
                    <a:schemeClr val="lt1"/>
                  </a:solidFill>
                  <a:latin typeface="Halant"/>
                  <a:ea typeface="Halant"/>
                  <a:cs typeface="Halant"/>
                  <a:sym typeface="Halant"/>
                </a:rPr>
                <a:t>5</a:t>
              </a:r>
              <a:endParaRPr>
                <a:solidFill>
                  <a:schemeClr val="lt1"/>
                </a:solidFill>
              </a:endParaRPr>
            </a:p>
          </p:txBody>
        </p:sp>
      </p:grpSp>
      <p:sp>
        <p:nvSpPr>
          <p:cNvPr id="282" name="Google Shape;282;p30"/>
          <p:cNvSpPr/>
          <p:nvPr/>
        </p:nvSpPr>
        <p:spPr>
          <a:xfrm>
            <a:off x="-2243137" y="-402279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283" name="Google Shape;283;p30"/>
          <p:cNvGrpSpPr/>
          <p:nvPr/>
        </p:nvGrpSpPr>
        <p:grpSpPr>
          <a:xfrm>
            <a:off x="-254016" y="9230009"/>
            <a:ext cx="18796043" cy="937448"/>
            <a:chOff x="204" y="0"/>
            <a:chExt cx="25061391" cy="1249931"/>
          </a:xfrm>
        </p:grpSpPr>
        <p:grpSp>
          <p:nvGrpSpPr>
            <p:cNvPr id="284" name="Google Shape;284;p30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285" name="Google Shape;285;p30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286" name="Google Shape;286;p30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87" name="Google Shape;287;p30"/>
            <p:cNvSpPr txBox="1"/>
            <p:nvPr/>
          </p:nvSpPr>
          <p:spPr>
            <a:xfrm>
              <a:off x="7951598" y="305302"/>
              <a:ext cx="91761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7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-US" sz="27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/>
            </a:p>
          </p:txBody>
        </p:sp>
        <p:cxnSp>
          <p:nvCxnSpPr>
            <p:cNvPr id="288" name="Google Shape;288;p30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89" name="Google Shape;289;p30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grpSp>
        <p:nvGrpSpPr>
          <p:cNvPr id="290" name="Google Shape;290;p30"/>
          <p:cNvGrpSpPr/>
          <p:nvPr/>
        </p:nvGrpSpPr>
        <p:grpSpPr>
          <a:xfrm>
            <a:off x="1002398" y="2735206"/>
            <a:ext cx="4480200" cy="2820600"/>
            <a:chOff x="331910" y="2615981"/>
            <a:chExt cx="4480200" cy="2820600"/>
          </a:xfrm>
        </p:grpSpPr>
        <p:sp>
          <p:nvSpPr>
            <p:cNvPr id="291" name="Google Shape;291;p30"/>
            <p:cNvSpPr/>
            <p:nvPr/>
          </p:nvSpPr>
          <p:spPr>
            <a:xfrm>
              <a:off x="331910" y="2615981"/>
              <a:ext cx="4480200" cy="2820600"/>
            </a:xfrm>
            <a:prstGeom prst="roundRect">
              <a:avLst>
                <a:gd fmla="val 16667" name="adj"/>
              </a:avLst>
            </a:prstGeom>
            <a:solidFill>
              <a:srgbClr val="38E0A3"/>
            </a:solidFill>
            <a:ln cap="flat" cmpd="sng" w="2857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2" name="Google Shape;292;p30"/>
            <p:cNvSpPr txBox="1"/>
            <p:nvPr/>
          </p:nvSpPr>
          <p:spPr>
            <a:xfrm>
              <a:off x="1046098" y="4062086"/>
              <a:ext cx="3346200" cy="369300"/>
            </a:xfrm>
            <a:prstGeom prst="rect">
              <a:avLst/>
            </a:prstGeom>
            <a:solidFill>
              <a:srgbClr val="38E0A3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2400"/>
            </a:p>
          </p:txBody>
        </p:sp>
        <p:sp>
          <p:nvSpPr>
            <p:cNvPr id="293" name="Google Shape;293;p30"/>
            <p:cNvSpPr txBox="1"/>
            <p:nvPr/>
          </p:nvSpPr>
          <p:spPr>
            <a:xfrm>
              <a:off x="898896" y="3281750"/>
              <a:ext cx="3346200" cy="1385400"/>
            </a:xfrm>
            <a:prstGeom prst="rect">
              <a:avLst/>
            </a:prstGeom>
            <a:solidFill>
              <a:srgbClr val="38E0A3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3000">
                  <a:solidFill>
                    <a:srgbClr val="FFFFFF"/>
                  </a:solidFill>
                  <a:latin typeface="Halant"/>
                  <a:ea typeface="Halant"/>
                  <a:cs typeface="Halant"/>
                  <a:sym typeface="Halant"/>
                </a:rPr>
                <a:t>Wage war/ Negotiate peace treaties</a:t>
              </a:r>
              <a:endParaRPr sz="3000"/>
            </a:p>
          </p:txBody>
        </p:sp>
      </p:grpSp>
      <p:grpSp>
        <p:nvGrpSpPr>
          <p:cNvPr id="294" name="Google Shape;294;p30"/>
          <p:cNvGrpSpPr/>
          <p:nvPr/>
        </p:nvGrpSpPr>
        <p:grpSpPr>
          <a:xfrm>
            <a:off x="12805423" y="2868031"/>
            <a:ext cx="4480200" cy="2820600"/>
            <a:chOff x="331910" y="2615981"/>
            <a:chExt cx="4480200" cy="2820600"/>
          </a:xfrm>
        </p:grpSpPr>
        <p:sp>
          <p:nvSpPr>
            <p:cNvPr id="295" name="Google Shape;295;p30"/>
            <p:cNvSpPr/>
            <p:nvPr/>
          </p:nvSpPr>
          <p:spPr>
            <a:xfrm>
              <a:off x="331910" y="2615981"/>
              <a:ext cx="4480200" cy="2820600"/>
            </a:xfrm>
            <a:prstGeom prst="roundRect">
              <a:avLst>
                <a:gd fmla="val 16667" name="adj"/>
              </a:avLst>
            </a:prstGeom>
            <a:solidFill>
              <a:srgbClr val="F1AF4B"/>
            </a:solidFill>
            <a:ln cap="flat" cmpd="sng" w="2857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6" name="Google Shape;296;p30"/>
            <p:cNvSpPr txBox="1"/>
            <p:nvPr/>
          </p:nvSpPr>
          <p:spPr>
            <a:xfrm>
              <a:off x="1028696" y="3620975"/>
              <a:ext cx="3346200" cy="923400"/>
            </a:xfrm>
            <a:prstGeom prst="rect">
              <a:avLst/>
            </a:prstGeom>
            <a:solidFill>
              <a:srgbClr val="F1AF4B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3000">
                  <a:solidFill>
                    <a:srgbClr val="FFFFFF"/>
                  </a:solidFill>
                  <a:latin typeface="Halant"/>
                  <a:ea typeface="Halant"/>
                  <a:cs typeface="Halant"/>
                  <a:sym typeface="Halant"/>
                </a:rPr>
                <a:t>Negotiate with other countries</a:t>
              </a:r>
              <a:endParaRPr sz="3000"/>
            </a:p>
          </p:txBody>
        </p:sp>
      </p:grpSp>
      <p:grpSp>
        <p:nvGrpSpPr>
          <p:cNvPr id="297" name="Google Shape;297;p30"/>
          <p:cNvGrpSpPr/>
          <p:nvPr/>
        </p:nvGrpSpPr>
        <p:grpSpPr>
          <a:xfrm>
            <a:off x="1002385" y="6058818"/>
            <a:ext cx="4480200" cy="2820600"/>
            <a:chOff x="331910" y="2615981"/>
            <a:chExt cx="4480200" cy="2820600"/>
          </a:xfrm>
        </p:grpSpPr>
        <p:sp>
          <p:nvSpPr>
            <p:cNvPr id="298" name="Google Shape;298;p30"/>
            <p:cNvSpPr/>
            <p:nvPr/>
          </p:nvSpPr>
          <p:spPr>
            <a:xfrm>
              <a:off x="331910" y="2615981"/>
              <a:ext cx="4480200" cy="2820600"/>
            </a:xfrm>
            <a:prstGeom prst="roundRect">
              <a:avLst>
                <a:gd fmla="val 16667" name="adj"/>
              </a:avLst>
            </a:prstGeom>
            <a:solidFill>
              <a:srgbClr val="EFFEF9"/>
            </a:solidFill>
            <a:ln cap="flat" cmpd="sng" w="2857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9" name="Google Shape;299;p30"/>
            <p:cNvSpPr txBox="1"/>
            <p:nvPr/>
          </p:nvSpPr>
          <p:spPr>
            <a:xfrm>
              <a:off x="1046098" y="4062086"/>
              <a:ext cx="3346200" cy="369300"/>
            </a:xfrm>
            <a:prstGeom prst="rect">
              <a:avLst/>
            </a:prstGeom>
            <a:solidFill>
              <a:srgbClr val="EFFEF9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2400"/>
            </a:p>
          </p:txBody>
        </p:sp>
        <p:sp>
          <p:nvSpPr>
            <p:cNvPr id="300" name="Google Shape;300;p30"/>
            <p:cNvSpPr txBox="1"/>
            <p:nvPr/>
          </p:nvSpPr>
          <p:spPr>
            <a:xfrm>
              <a:off x="898921" y="3148900"/>
              <a:ext cx="3346200" cy="1385400"/>
            </a:xfrm>
            <a:prstGeom prst="rect">
              <a:avLst/>
            </a:prstGeom>
            <a:solidFill>
              <a:srgbClr val="EFFEF9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3000">
                  <a:solidFill>
                    <a:schemeClr val="dk1"/>
                  </a:solidFill>
                  <a:latin typeface="Halant"/>
                  <a:ea typeface="Halant"/>
                  <a:cs typeface="Halant"/>
                  <a:sym typeface="Halant"/>
                </a:rPr>
                <a:t>Borrow money and Create money </a:t>
              </a:r>
              <a:endParaRPr b="1" sz="30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endParaRPr>
            </a:p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3000">
                  <a:solidFill>
                    <a:schemeClr val="dk1"/>
                  </a:solidFill>
                  <a:latin typeface="Halant"/>
                  <a:ea typeface="Halant"/>
                  <a:cs typeface="Halant"/>
                  <a:sym typeface="Halant"/>
                </a:rPr>
                <a:t>(States could too)</a:t>
              </a:r>
              <a:endParaRPr b="1" sz="30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endParaRPr>
            </a:p>
          </p:txBody>
        </p:sp>
      </p:grpSp>
      <p:grpSp>
        <p:nvGrpSpPr>
          <p:cNvPr id="301" name="Google Shape;301;p30"/>
          <p:cNvGrpSpPr/>
          <p:nvPr/>
        </p:nvGrpSpPr>
        <p:grpSpPr>
          <a:xfrm>
            <a:off x="6903869" y="6058793"/>
            <a:ext cx="4480200" cy="2820600"/>
            <a:chOff x="331910" y="2615981"/>
            <a:chExt cx="4480200" cy="2820600"/>
          </a:xfrm>
        </p:grpSpPr>
        <p:sp>
          <p:nvSpPr>
            <p:cNvPr id="302" name="Google Shape;302;p30"/>
            <p:cNvSpPr/>
            <p:nvPr/>
          </p:nvSpPr>
          <p:spPr>
            <a:xfrm>
              <a:off x="331910" y="2615981"/>
              <a:ext cx="4480200" cy="2820600"/>
            </a:xfrm>
            <a:prstGeom prst="roundRect">
              <a:avLst>
                <a:gd fmla="val 16667" name="adj"/>
              </a:avLst>
            </a:prstGeom>
            <a:solidFill>
              <a:srgbClr val="E95C3E"/>
            </a:solidFill>
            <a:ln cap="flat" cmpd="sng" w="2857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3" name="Google Shape;303;p30"/>
            <p:cNvSpPr txBox="1"/>
            <p:nvPr/>
          </p:nvSpPr>
          <p:spPr>
            <a:xfrm>
              <a:off x="1046098" y="4062086"/>
              <a:ext cx="3346200" cy="369300"/>
            </a:xfrm>
            <a:prstGeom prst="rect">
              <a:avLst/>
            </a:prstGeom>
            <a:solidFill>
              <a:srgbClr val="E95C3E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2400"/>
            </a:p>
          </p:txBody>
        </p:sp>
        <p:sp>
          <p:nvSpPr>
            <p:cNvPr id="304" name="Google Shape;304;p30"/>
            <p:cNvSpPr txBox="1"/>
            <p:nvPr/>
          </p:nvSpPr>
          <p:spPr>
            <a:xfrm>
              <a:off x="1028696" y="3620975"/>
              <a:ext cx="3346200" cy="923400"/>
            </a:xfrm>
            <a:prstGeom prst="rect">
              <a:avLst/>
            </a:prstGeom>
            <a:solidFill>
              <a:srgbClr val="E95C3E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3000">
                  <a:solidFill>
                    <a:srgbClr val="FFFFFF"/>
                  </a:solidFill>
                  <a:latin typeface="Halant"/>
                  <a:ea typeface="Halant"/>
                  <a:cs typeface="Halant"/>
                  <a:sym typeface="Halant"/>
                </a:rPr>
                <a:t>Settle disputes among states </a:t>
              </a:r>
              <a:endParaRPr sz="3000"/>
            </a:p>
          </p:txBody>
        </p:sp>
      </p:grpSp>
      <p:grpSp>
        <p:nvGrpSpPr>
          <p:cNvPr id="305" name="Google Shape;305;p30"/>
          <p:cNvGrpSpPr/>
          <p:nvPr/>
        </p:nvGrpSpPr>
        <p:grpSpPr>
          <a:xfrm>
            <a:off x="12805410" y="6191643"/>
            <a:ext cx="4480200" cy="2820600"/>
            <a:chOff x="331910" y="2615981"/>
            <a:chExt cx="4480200" cy="2820600"/>
          </a:xfrm>
        </p:grpSpPr>
        <p:sp>
          <p:nvSpPr>
            <p:cNvPr id="306" name="Google Shape;306;p30"/>
            <p:cNvSpPr/>
            <p:nvPr/>
          </p:nvSpPr>
          <p:spPr>
            <a:xfrm>
              <a:off x="331910" y="2615981"/>
              <a:ext cx="4480200" cy="2820600"/>
            </a:xfrm>
            <a:prstGeom prst="roundRect">
              <a:avLst>
                <a:gd fmla="val 16667" name="adj"/>
              </a:avLst>
            </a:prstGeom>
            <a:solidFill>
              <a:srgbClr val="231F20"/>
            </a:solidFill>
            <a:ln cap="flat" cmpd="sng" w="2857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7" name="Google Shape;307;p30"/>
            <p:cNvSpPr txBox="1"/>
            <p:nvPr/>
          </p:nvSpPr>
          <p:spPr>
            <a:xfrm>
              <a:off x="1046098" y="4062086"/>
              <a:ext cx="3346200" cy="369300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2400">
                <a:solidFill>
                  <a:schemeClr val="lt1"/>
                </a:solidFill>
              </a:endParaRPr>
            </a:p>
          </p:txBody>
        </p:sp>
        <p:sp>
          <p:nvSpPr>
            <p:cNvPr id="308" name="Google Shape;308;p30"/>
            <p:cNvSpPr txBox="1"/>
            <p:nvPr/>
          </p:nvSpPr>
          <p:spPr>
            <a:xfrm>
              <a:off x="898921" y="3140088"/>
              <a:ext cx="3346200" cy="1847100"/>
            </a:xfrm>
            <a:prstGeom prst="rect">
              <a:avLst/>
            </a:prstGeom>
            <a:solidFill>
              <a:srgbClr val="231F20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3000">
                  <a:solidFill>
                    <a:srgbClr val="FFFFFF"/>
                  </a:solidFill>
                  <a:latin typeface="Halant"/>
                  <a:ea typeface="Halant"/>
                  <a:cs typeface="Halant"/>
                  <a:sym typeface="Halant"/>
                </a:rPr>
                <a:t>Administer western territories given up by the states</a:t>
              </a:r>
              <a:endParaRPr sz="3000"/>
            </a:p>
          </p:txBody>
        </p:sp>
      </p:grpSp>
      <p:grpSp>
        <p:nvGrpSpPr>
          <p:cNvPr id="309" name="Google Shape;309;p30"/>
          <p:cNvGrpSpPr/>
          <p:nvPr/>
        </p:nvGrpSpPr>
        <p:grpSpPr>
          <a:xfrm>
            <a:off x="6903881" y="2735181"/>
            <a:ext cx="4480200" cy="2820600"/>
            <a:chOff x="331910" y="2615981"/>
            <a:chExt cx="4480200" cy="2820600"/>
          </a:xfrm>
        </p:grpSpPr>
        <p:sp>
          <p:nvSpPr>
            <p:cNvPr id="310" name="Google Shape;310;p30"/>
            <p:cNvSpPr/>
            <p:nvPr/>
          </p:nvSpPr>
          <p:spPr>
            <a:xfrm>
              <a:off x="331910" y="2615981"/>
              <a:ext cx="4480200" cy="2820600"/>
            </a:xfrm>
            <a:prstGeom prst="roundRect">
              <a:avLst>
                <a:gd fmla="val 16667" name="adj"/>
              </a:avLst>
            </a:prstGeom>
            <a:solidFill>
              <a:srgbClr val="6484F3"/>
            </a:solidFill>
            <a:ln cap="flat" cmpd="sng" w="2857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1" name="Google Shape;311;p30"/>
            <p:cNvSpPr txBox="1"/>
            <p:nvPr/>
          </p:nvSpPr>
          <p:spPr>
            <a:xfrm>
              <a:off x="975134" y="3564600"/>
              <a:ext cx="3346200" cy="923400"/>
            </a:xfrm>
            <a:prstGeom prst="rect">
              <a:avLst/>
            </a:prstGeom>
            <a:solidFill>
              <a:srgbClr val="6484F3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3000">
                  <a:solidFill>
                    <a:srgbClr val="FFFFFF"/>
                  </a:solidFill>
                  <a:latin typeface="Halant"/>
                  <a:ea typeface="Halant"/>
                  <a:cs typeface="Halant"/>
                  <a:sym typeface="Halant"/>
                </a:rPr>
                <a:t>Maintain the Post Office </a:t>
              </a:r>
              <a:endParaRPr sz="3000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5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p31"/>
          <p:cNvSpPr txBox="1"/>
          <p:nvPr/>
        </p:nvSpPr>
        <p:spPr>
          <a:xfrm>
            <a:off x="355951" y="2563200"/>
            <a:ext cx="7842900" cy="5643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4508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3500"/>
              <a:buFont typeface="Inter"/>
              <a:buChar char="●"/>
            </a:pPr>
            <a:r>
              <a:rPr lang="en-US" sz="35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Large states like Virginia claimed large amounts of land west of the Appalachian Mountains</a:t>
            </a:r>
            <a:endParaRPr sz="35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450850" lvl="0" marL="4572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31F20"/>
              </a:buClr>
              <a:buSzPts val="3500"/>
              <a:buFont typeface="Inter"/>
              <a:buChar char="●"/>
            </a:pPr>
            <a:r>
              <a:rPr lang="en-US" sz="35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Land-poor states like </a:t>
            </a:r>
            <a:r>
              <a:rPr lang="en-US" sz="35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Maryland</a:t>
            </a:r>
            <a:r>
              <a:rPr lang="en-US" sz="35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 refused to ratify the Articles unless all western land claims were </a:t>
            </a:r>
            <a:r>
              <a:rPr lang="en-US" sz="35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forfeited</a:t>
            </a:r>
            <a:r>
              <a:rPr lang="en-US" sz="35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 </a:t>
            </a:r>
            <a:endParaRPr sz="35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450850" lvl="0" marL="457200" marR="0" rtl="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rgbClr val="231F20"/>
              </a:buClr>
              <a:buSzPts val="3500"/>
              <a:buFont typeface="Inter"/>
              <a:buChar char="●"/>
            </a:pPr>
            <a:r>
              <a:rPr lang="en-US" sz="35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1781 land-cession compromise handed territory to Congress for the common good </a:t>
            </a:r>
            <a:endParaRPr sz="35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17" name="Google Shape;317;p31"/>
          <p:cNvSpPr/>
          <p:nvPr/>
        </p:nvSpPr>
        <p:spPr>
          <a:xfrm>
            <a:off x="13764167" y="7198799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318" name="Google Shape;318;p31"/>
          <p:cNvGrpSpPr/>
          <p:nvPr/>
        </p:nvGrpSpPr>
        <p:grpSpPr>
          <a:xfrm>
            <a:off x="-254016" y="9230009"/>
            <a:ext cx="18796043" cy="937448"/>
            <a:chOff x="204" y="0"/>
            <a:chExt cx="25061391" cy="1249931"/>
          </a:xfrm>
        </p:grpSpPr>
        <p:grpSp>
          <p:nvGrpSpPr>
            <p:cNvPr id="319" name="Google Shape;319;p31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320" name="Google Shape;320;p31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321" name="Google Shape;321;p31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22" name="Google Shape;322;p31"/>
            <p:cNvSpPr txBox="1"/>
            <p:nvPr/>
          </p:nvSpPr>
          <p:spPr>
            <a:xfrm>
              <a:off x="7951598" y="305302"/>
              <a:ext cx="91761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7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-US" sz="27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/>
            </a:p>
          </p:txBody>
        </p:sp>
        <p:cxnSp>
          <p:nvCxnSpPr>
            <p:cNvPr id="323" name="Google Shape;323;p31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24" name="Google Shape;324;p31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325" name="Google Shape;325;p31"/>
          <p:cNvSpPr txBox="1"/>
          <p:nvPr/>
        </p:nvSpPr>
        <p:spPr>
          <a:xfrm>
            <a:off x="2553980" y="266700"/>
            <a:ext cx="13179900" cy="2154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69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WESTERN LAND CONTROVERSY</a:t>
            </a:r>
            <a:endParaRPr sz="100"/>
          </a:p>
        </p:txBody>
      </p:sp>
      <p:grpSp>
        <p:nvGrpSpPr>
          <p:cNvPr id="326" name="Google Shape;326;p31"/>
          <p:cNvGrpSpPr/>
          <p:nvPr/>
        </p:nvGrpSpPr>
        <p:grpSpPr>
          <a:xfrm>
            <a:off x="15859155" y="-98041"/>
            <a:ext cx="1562625" cy="1771271"/>
            <a:chOff x="0" y="-130721"/>
            <a:chExt cx="2083500" cy="2361695"/>
          </a:xfrm>
        </p:grpSpPr>
        <p:grpSp>
          <p:nvGrpSpPr>
            <p:cNvPr id="327" name="Google Shape;327;p31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328" name="Google Shape;328;p31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38E0A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29" name="Google Shape;329;p31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30" name="Google Shape;330;p31"/>
            <p:cNvSpPr txBox="1"/>
            <p:nvPr/>
          </p:nvSpPr>
          <p:spPr>
            <a:xfrm>
              <a:off x="0" y="447107"/>
              <a:ext cx="2083500" cy="1144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5575">
                  <a:solidFill>
                    <a:schemeClr val="lt1"/>
                  </a:solidFill>
                  <a:latin typeface="Halant"/>
                  <a:ea typeface="Halant"/>
                  <a:cs typeface="Halant"/>
                  <a:sym typeface="Halant"/>
                </a:rPr>
                <a:t>6</a:t>
              </a:r>
              <a:endParaRPr>
                <a:solidFill>
                  <a:schemeClr val="lt1"/>
                </a:solidFill>
              </a:endParaRPr>
            </a:p>
          </p:txBody>
        </p:sp>
      </p:grpSp>
      <p:sp>
        <p:nvSpPr>
          <p:cNvPr id="331" name="Google Shape;331;p31"/>
          <p:cNvSpPr/>
          <p:nvPr/>
        </p:nvSpPr>
        <p:spPr>
          <a:xfrm>
            <a:off x="-2627572" y="-733336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pic>
        <p:nvPicPr>
          <p:cNvPr id="332" name="Google Shape;332;p31"/>
          <p:cNvPicPr preferRelativeResize="0"/>
          <p:nvPr/>
        </p:nvPicPr>
        <p:blipFill rotWithShape="1">
          <a:blip r:embed="rId4">
            <a:alphaModFix/>
          </a:blip>
          <a:srcRect b="4424" l="2979" r="50546" t="19298"/>
          <a:stretch/>
        </p:blipFill>
        <p:spPr>
          <a:xfrm>
            <a:off x="8782675" y="2481462"/>
            <a:ext cx="5327325" cy="6271176"/>
          </a:xfrm>
          <a:prstGeom prst="rect">
            <a:avLst/>
          </a:prstGeom>
          <a:noFill/>
          <a:ln>
            <a:noFill/>
          </a:ln>
        </p:spPr>
      </p:pic>
      <p:sp>
        <p:nvSpPr>
          <p:cNvPr id="333" name="Google Shape;333;p31"/>
          <p:cNvSpPr txBox="1"/>
          <p:nvPr/>
        </p:nvSpPr>
        <p:spPr>
          <a:xfrm>
            <a:off x="14693750" y="3496775"/>
            <a:ext cx="3069300" cy="1493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7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Source: McConnell Map Co, and James McConnell. McConnell’s historical maps of the United States, 1919. Library of Congress</a:t>
            </a:r>
            <a:endParaRPr sz="1700">
              <a:solidFill>
                <a:srgbClr val="000000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7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p32"/>
          <p:cNvSpPr txBox="1"/>
          <p:nvPr/>
        </p:nvSpPr>
        <p:spPr>
          <a:xfrm>
            <a:off x="1791340" y="2895980"/>
            <a:ext cx="14705400" cy="215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9" name="Google Shape;339;p32"/>
          <p:cNvSpPr/>
          <p:nvPr/>
        </p:nvSpPr>
        <p:spPr>
          <a:xfrm>
            <a:off x="13764167" y="7198799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340" name="Google Shape;340;p32"/>
          <p:cNvGrpSpPr/>
          <p:nvPr/>
        </p:nvGrpSpPr>
        <p:grpSpPr>
          <a:xfrm>
            <a:off x="-254016" y="9230009"/>
            <a:ext cx="18796043" cy="937448"/>
            <a:chOff x="204" y="0"/>
            <a:chExt cx="25061391" cy="1249931"/>
          </a:xfrm>
        </p:grpSpPr>
        <p:grpSp>
          <p:nvGrpSpPr>
            <p:cNvPr id="341" name="Google Shape;341;p32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342" name="Google Shape;342;p32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343" name="Google Shape;343;p32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44" name="Google Shape;344;p32"/>
            <p:cNvSpPr txBox="1"/>
            <p:nvPr/>
          </p:nvSpPr>
          <p:spPr>
            <a:xfrm>
              <a:off x="7951598" y="305302"/>
              <a:ext cx="91761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7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-US" sz="27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/>
            </a:p>
          </p:txBody>
        </p:sp>
        <p:cxnSp>
          <p:nvCxnSpPr>
            <p:cNvPr id="345" name="Google Shape;345;p32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46" name="Google Shape;346;p32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grpSp>
        <p:nvGrpSpPr>
          <p:cNvPr id="347" name="Google Shape;347;p32"/>
          <p:cNvGrpSpPr/>
          <p:nvPr/>
        </p:nvGrpSpPr>
        <p:grpSpPr>
          <a:xfrm>
            <a:off x="15859155" y="-98041"/>
            <a:ext cx="1562625" cy="1771271"/>
            <a:chOff x="0" y="-130721"/>
            <a:chExt cx="2083500" cy="2361695"/>
          </a:xfrm>
        </p:grpSpPr>
        <p:grpSp>
          <p:nvGrpSpPr>
            <p:cNvPr id="348" name="Google Shape;348;p32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349" name="Google Shape;349;p32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38E0A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0" name="Google Shape;350;p32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51" name="Google Shape;351;p32"/>
            <p:cNvSpPr txBox="1"/>
            <p:nvPr/>
          </p:nvSpPr>
          <p:spPr>
            <a:xfrm>
              <a:off x="0" y="447107"/>
              <a:ext cx="2083500" cy="1144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5575">
                  <a:solidFill>
                    <a:schemeClr val="lt1"/>
                  </a:solidFill>
                  <a:latin typeface="Halant"/>
                  <a:ea typeface="Halant"/>
                  <a:cs typeface="Halant"/>
                  <a:sym typeface="Halant"/>
                </a:rPr>
                <a:t>7</a:t>
              </a:r>
              <a:endParaRPr>
                <a:solidFill>
                  <a:schemeClr val="lt1"/>
                </a:solidFill>
              </a:endParaRPr>
            </a:p>
          </p:txBody>
        </p:sp>
      </p:grpSp>
      <p:sp>
        <p:nvSpPr>
          <p:cNvPr id="352" name="Google Shape;352;p32"/>
          <p:cNvSpPr/>
          <p:nvPr/>
        </p:nvSpPr>
        <p:spPr>
          <a:xfrm>
            <a:off x="-2627572" y="-733336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pic>
        <p:nvPicPr>
          <p:cNvPr id="353" name="Google Shape;353;p32"/>
          <p:cNvPicPr preferRelativeResize="0"/>
          <p:nvPr/>
        </p:nvPicPr>
        <p:blipFill rotWithShape="1">
          <a:blip r:embed="rId4">
            <a:alphaModFix/>
          </a:blip>
          <a:srcRect b="0" l="0" r="0" t="10746"/>
          <a:stretch/>
        </p:blipFill>
        <p:spPr>
          <a:xfrm>
            <a:off x="3591838" y="1441725"/>
            <a:ext cx="11104424" cy="7085876"/>
          </a:xfrm>
          <a:prstGeom prst="rect">
            <a:avLst/>
          </a:prstGeom>
          <a:noFill/>
          <a:ln>
            <a:noFill/>
          </a:ln>
        </p:spPr>
      </p:pic>
      <p:sp>
        <p:nvSpPr>
          <p:cNvPr id="354" name="Google Shape;354;p32"/>
          <p:cNvSpPr txBox="1"/>
          <p:nvPr/>
        </p:nvSpPr>
        <p:spPr>
          <a:xfrm>
            <a:off x="304788" y="6605350"/>
            <a:ext cx="3026100" cy="259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Source: Modern School Supply Company, and E.W. A Rowles. </a:t>
            </a:r>
            <a:r>
              <a:rPr i="1" lang="en-US" sz="16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The Comprehensive series, historical-geographical maps of the United States, </a:t>
            </a:r>
            <a:r>
              <a:rPr lang="en-US" sz="16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1919. Library of Congress</a:t>
            </a:r>
            <a:r>
              <a:rPr i="1" lang="en-US" sz="16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 </a:t>
            </a:r>
            <a:endParaRPr i="1" sz="1600">
              <a:solidFill>
                <a:schemeClr val="dk1"/>
              </a:solidFill>
              <a:latin typeface="Halant"/>
              <a:ea typeface="Halant"/>
              <a:cs typeface="Halant"/>
              <a:sym typeface="Halant"/>
            </a:endParaRPr>
          </a:p>
        </p:txBody>
      </p:sp>
      <p:sp>
        <p:nvSpPr>
          <p:cNvPr id="355" name="Google Shape;355;p32"/>
          <p:cNvSpPr txBox="1"/>
          <p:nvPr/>
        </p:nvSpPr>
        <p:spPr>
          <a:xfrm>
            <a:off x="2554055" y="133425"/>
            <a:ext cx="13179900" cy="1308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4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STATE LAND CESSIONS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9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p33"/>
          <p:cNvSpPr txBox="1"/>
          <p:nvPr/>
        </p:nvSpPr>
        <p:spPr>
          <a:xfrm>
            <a:off x="640027" y="3280750"/>
            <a:ext cx="8540400" cy="5233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4508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3500"/>
              <a:buFont typeface="Inter"/>
              <a:buChar char="●"/>
            </a:pPr>
            <a:r>
              <a:rPr lang="en-US" sz="35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Organized land north of the Ohio River and east of the </a:t>
            </a:r>
            <a:r>
              <a:rPr lang="en-US" sz="35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Mississippi</a:t>
            </a:r>
            <a:r>
              <a:rPr lang="en-US" sz="35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 River </a:t>
            </a:r>
            <a:endParaRPr sz="35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450850" lvl="0" marL="4572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31F20"/>
              </a:buClr>
              <a:buSzPts val="3500"/>
              <a:buFont typeface="Inter"/>
              <a:buChar char="●"/>
            </a:pPr>
            <a:r>
              <a:rPr lang="en-US" sz="35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Guaranteed civil liberties, public education, and banned slavery in the territory north of the Ohio River</a:t>
            </a:r>
            <a:endParaRPr sz="35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450850" lvl="0" marL="4572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31F20"/>
              </a:buClr>
              <a:buSzPts val="3500"/>
              <a:buFont typeface="Inter"/>
              <a:buChar char="●"/>
            </a:pPr>
            <a:r>
              <a:rPr lang="en-US" sz="35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Pathway to statehood once population reached 60,000</a:t>
            </a:r>
            <a:endParaRPr sz="35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450850" lvl="0" marL="457200" marR="0" rtl="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rgbClr val="231F20"/>
              </a:buClr>
              <a:buSzPts val="3500"/>
              <a:buFont typeface="Inter"/>
              <a:buChar char="●"/>
            </a:pPr>
            <a:r>
              <a:rPr lang="en-US" sz="35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Laid groundwork for Ohio, Indiana, Illinois, Michigan, and </a:t>
            </a:r>
            <a:r>
              <a:rPr lang="en-US" sz="35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Wisconsin</a:t>
            </a:r>
            <a:r>
              <a:rPr lang="en-US" sz="35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 </a:t>
            </a:r>
            <a:endParaRPr sz="35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61" name="Google Shape;361;p33"/>
          <p:cNvSpPr/>
          <p:nvPr/>
        </p:nvSpPr>
        <p:spPr>
          <a:xfrm>
            <a:off x="13764167" y="7198799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362" name="Google Shape;362;p33"/>
          <p:cNvGrpSpPr/>
          <p:nvPr/>
        </p:nvGrpSpPr>
        <p:grpSpPr>
          <a:xfrm>
            <a:off x="-254016" y="9230009"/>
            <a:ext cx="18796043" cy="937448"/>
            <a:chOff x="204" y="0"/>
            <a:chExt cx="25061391" cy="1249931"/>
          </a:xfrm>
        </p:grpSpPr>
        <p:grpSp>
          <p:nvGrpSpPr>
            <p:cNvPr id="363" name="Google Shape;363;p33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364" name="Google Shape;364;p33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365" name="Google Shape;365;p33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66" name="Google Shape;366;p33"/>
            <p:cNvSpPr txBox="1"/>
            <p:nvPr/>
          </p:nvSpPr>
          <p:spPr>
            <a:xfrm>
              <a:off x="7951598" y="305302"/>
              <a:ext cx="9176100" cy="554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7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-US" sz="27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/>
            </a:p>
          </p:txBody>
        </p:sp>
        <p:cxnSp>
          <p:nvCxnSpPr>
            <p:cNvPr id="367" name="Google Shape;367;p33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68" name="Google Shape;368;p33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369" name="Google Shape;369;p33"/>
          <p:cNvSpPr txBox="1"/>
          <p:nvPr/>
        </p:nvSpPr>
        <p:spPr>
          <a:xfrm>
            <a:off x="2553980" y="190500"/>
            <a:ext cx="13179900" cy="2616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499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NORTHWEST ORDINANCE</a:t>
            </a:r>
            <a:endParaRPr/>
          </a:p>
        </p:txBody>
      </p:sp>
      <p:grpSp>
        <p:nvGrpSpPr>
          <p:cNvPr id="370" name="Google Shape;370;p33"/>
          <p:cNvGrpSpPr/>
          <p:nvPr/>
        </p:nvGrpSpPr>
        <p:grpSpPr>
          <a:xfrm>
            <a:off x="15859155" y="-98041"/>
            <a:ext cx="1562625" cy="1771271"/>
            <a:chOff x="0" y="-130721"/>
            <a:chExt cx="2083500" cy="2361695"/>
          </a:xfrm>
        </p:grpSpPr>
        <p:grpSp>
          <p:nvGrpSpPr>
            <p:cNvPr id="371" name="Google Shape;371;p33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372" name="Google Shape;372;p33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38E0A4"/>
              </a:solidFill>
              <a:ln>
                <a:noFill/>
              </a:ln>
            </p:spPr>
            <p:txBody>
              <a:bodyPr anchorCtr="0" anchor="ctr" bIns="91425" lIns="91425" spcFirstLastPara="1" rIns="91425" wrap="square" tIns="914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73" name="Google Shape;373;p33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50800" lIns="50800" spcFirstLastPara="1" rIns="50800" wrap="square" tIns="508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18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74" name="Google Shape;374;p33"/>
            <p:cNvSpPr txBox="1"/>
            <p:nvPr/>
          </p:nvSpPr>
          <p:spPr>
            <a:xfrm>
              <a:off x="0" y="447107"/>
              <a:ext cx="2083500" cy="1144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5575">
                  <a:solidFill>
                    <a:schemeClr val="lt1"/>
                  </a:solidFill>
                  <a:latin typeface="Halant"/>
                  <a:ea typeface="Halant"/>
                  <a:cs typeface="Halant"/>
                  <a:sym typeface="Halant"/>
                </a:rPr>
                <a:t>8</a:t>
              </a:r>
              <a:endParaRPr>
                <a:solidFill>
                  <a:schemeClr val="lt1"/>
                </a:solidFill>
              </a:endParaRPr>
            </a:p>
          </p:txBody>
        </p:sp>
      </p:grpSp>
      <p:sp>
        <p:nvSpPr>
          <p:cNvPr id="375" name="Google Shape;375;p33"/>
          <p:cNvSpPr/>
          <p:nvPr/>
        </p:nvSpPr>
        <p:spPr>
          <a:xfrm>
            <a:off x="-2627572" y="-733336"/>
            <a:ext cx="7315200" cy="2477783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pic>
        <p:nvPicPr>
          <p:cNvPr id="376" name="Google Shape;376;p33"/>
          <p:cNvPicPr preferRelativeResize="0"/>
          <p:nvPr/>
        </p:nvPicPr>
        <p:blipFill rotWithShape="1">
          <a:blip r:embed="rId4">
            <a:alphaModFix/>
          </a:blip>
          <a:srcRect b="2571" l="50559" r="2205" t="16055"/>
          <a:stretch/>
        </p:blipFill>
        <p:spPr>
          <a:xfrm>
            <a:off x="10395650" y="2889325"/>
            <a:ext cx="4712251" cy="5804249"/>
          </a:xfrm>
          <a:prstGeom prst="rect">
            <a:avLst/>
          </a:prstGeom>
          <a:noFill/>
          <a:ln>
            <a:noFill/>
          </a:ln>
        </p:spPr>
      </p:pic>
      <p:sp>
        <p:nvSpPr>
          <p:cNvPr id="377" name="Google Shape;377;p33"/>
          <p:cNvSpPr txBox="1"/>
          <p:nvPr/>
        </p:nvSpPr>
        <p:spPr>
          <a:xfrm>
            <a:off x="15479673" y="4465750"/>
            <a:ext cx="2642100" cy="265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6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Source: Modern School Supply Company, and E.W. A Rowles. </a:t>
            </a:r>
            <a:r>
              <a:rPr i="1" lang="en-US" sz="16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The Comprehensive series, historical-geographical maps of the United States, </a:t>
            </a:r>
            <a:r>
              <a:rPr lang="en-US" sz="16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1919. Library of Congress</a:t>
            </a:r>
            <a:r>
              <a:rPr i="1" lang="en-US" sz="16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 </a:t>
            </a:r>
            <a:endParaRPr i="1" sz="1600">
              <a:solidFill>
                <a:schemeClr val="dk1"/>
              </a:solidFill>
              <a:latin typeface="Halant"/>
              <a:ea typeface="Halant"/>
              <a:cs typeface="Halant"/>
              <a:sym typeface="Halan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