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Lst>
  <p:sldSz cy="10058400" cx="7772400"/>
  <p:notesSz cx="6858000" cy="9144000"/>
  <p:embeddedFontLst>
    <p:embeddedFont>
      <p:font typeface="Halant"/>
      <p:regular r:id="rId18"/>
      <p:bold r:id="rId19"/>
    </p:embeddedFont>
    <p:embeddedFont>
      <p:font typeface="Plus Jakarta Sans"/>
      <p:regular r:id="rId20"/>
      <p:bold r:id="rId21"/>
      <p:italic r:id="rId22"/>
      <p:boldItalic r:id="rId23"/>
    </p:embeddedFont>
    <p:embeddedFont>
      <p:font typeface="Inter"/>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F3A12E4-383F-419A-9A52-1E2DEC739412}">
  <a:tblStyle styleId="{9F3A12E4-383F-419A-9A52-1E2DEC73941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D139AA3-B448-4EEA-8074-4002DC91FC1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22" Type="http://schemas.openxmlformats.org/officeDocument/2006/relationships/font" Target="fonts/PlusJakartaSans-italic.fntdata"/><Relationship Id="rId21" Type="http://schemas.openxmlformats.org/officeDocument/2006/relationships/font" Target="fonts/PlusJakartaSans-bold.fntdata"/><Relationship Id="rId24" Type="http://schemas.openxmlformats.org/officeDocument/2006/relationships/font" Target="fonts/Inter-regular.fntdata"/><Relationship Id="rId23" Type="http://schemas.openxmlformats.org/officeDocument/2006/relationships/font" Target="fonts/PlusJakarta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italic.fntdata"/><Relationship Id="rId25" Type="http://schemas.openxmlformats.org/officeDocument/2006/relationships/font" Target="fonts/Inter-bold.fntdata"/><Relationship Id="rId28" Type="http://schemas.openxmlformats.org/officeDocument/2006/relationships/font" Target="fonts/PlusJakartaSansMedium-regular.fntdata"/><Relationship Id="rId27"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4.xml"/><Relationship Id="rId33" Type="http://schemas.openxmlformats.org/officeDocument/2006/relationships/font" Target="fonts/WorkSans-bold.fntdata"/><Relationship Id="rId10" Type="http://schemas.openxmlformats.org/officeDocument/2006/relationships/slide" Target="slides/slide3.xml"/><Relationship Id="rId32" Type="http://schemas.openxmlformats.org/officeDocument/2006/relationships/font" Target="fonts/WorkSans-regular.fntdata"/><Relationship Id="rId13" Type="http://schemas.openxmlformats.org/officeDocument/2006/relationships/slide" Target="slides/slide6.xml"/><Relationship Id="rId35" Type="http://schemas.openxmlformats.org/officeDocument/2006/relationships/font" Target="fonts/WorkSans-boldItalic.fntdata"/><Relationship Id="rId12" Type="http://schemas.openxmlformats.org/officeDocument/2006/relationships/slide" Target="slides/slide5.xml"/><Relationship Id="rId34" Type="http://schemas.openxmlformats.org/officeDocument/2006/relationships/font" Target="fonts/WorkSans-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5ee70c19_0_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5ee70c19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70e4973b53_0_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70e4973b53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662c72f2f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662c72f2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0e4973b5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0e4973b5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70e4973b53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70e4973b5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0e4973b53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0e4973b53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6f5ee70c19_0_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6f5ee70c19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36f5ee70c19_0_2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36f5ee70c19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70e4973b53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70e4973b53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Georgia</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{9F3A12E4-383F-419A-9A52-1E2DEC739412}</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Georgia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Georgia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Georgia,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Rubric for Formative Assessment: Continuity and Change Over Time</a:t>
            </a:r>
            <a:endParaRPr sz="1900">
              <a:latin typeface="Halant"/>
              <a:ea typeface="Halant"/>
              <a:cs typeface="Halant"/>
              <a:sym typeface="Halant"/>
            </a:endParaRPr>
          </a:p>
        </p:txBody>
      </p:sp>
      <p:pic>
        <p:nvPicPr>
          <p:cNvPr id="199" name="Google Shape;199;p34"/>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0" name="Google Shape;200;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1" name="Google Shape;201;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34"/>
          <p:cNvSpPr txBox="1"/>
          <p:nvPr/>
        </p:nvSpPr>
        <p:spPr>
          <a:xfrm>
            <a:off x="1157541" y="708976"/>
            <a:ext cx="5457300" cy="426900"/>
          </a:xfrm>
          <a:prstGeom prst="rect">
            <a:avLst/>
          </a:prstGeom>
          <a:noFill/>
          <a:ln>
            <a:noFill/>
          </a:ln>
        </p:spPr>
        <p:txBody>
          <a:bodyPr anchorCtr="0" anchor="t" bIns="96675" lIns="96675" spcFirstLastPara="1" rIns="96675" wrap="square" tIns="96675">
            <a:noAutofit/>
          </a:bodyPr>
          <a:lstStyle/>
          <a:p>
            <a:pPr indent="-349250" lvl="0" marL="482600" rtl="0" algn="ctr">
              <a:spcBef>
                <a:spcPts val="0"/>
              </a:spcBef>
              <a:spcAft>
                <a:spcPts val="0"/>
              </a:spcAft>
              <a:buClr>
                <a:schemeClr val="dk1"/>
              </a:buClr>
              <a:buSzPts val="1700"/>
              <a:buFont typeface="Plus Jakarta Sans"/>
              <a:buAutoNum type="arabicPeriod"/>
            </a:pPr>
            <a:r>
              <a:rPr b="1" lang="en" sz="1700">
                <a:solidFill>
                  <a:schemeClr val="dk1"/>
                </a:solidFill>
                <a:highlight>
                  <a:schemeClr val="lt1"/>
                </a:highlight>
                <a:latin typeface="Plus Jakarta Sans"/>
                <a:ea typeface="Plus Jakarta Sans"/>
                <a:cs typeface="Plus Jakarta Sans"/>
                <a:sym typeface="Plus Jakarta Sans"/>
              </a:rPr>
              <a:t>Weighted Multiple Choice - Continuity </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3" name="Google Shape;203;p34"/>
          <p:cNvGraphicFramePr/>
          <p:nvPr/>
        </p:nvGraphicFramePr>
        <p:xfrm>
          <a:off x="1331206" y="1135776"/>
          <a:ext cx="3000000" cy="3000000"/>
        </p:xfrm>
        <a:graphic>
          <a:graphicData uri="http://schemas.openxmlformats.org/drawingml/2006/table">
            <a:tbl>
              <a:tblPr>
                <a:noFill/>
                <a:tableStyleId>{9F3A12E4-383F-419A-9A52-1E2DEC739412}</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4" name="Google Shape;204;p34"/>
          <p:cNvSpPr txBox="1"/>
          <p:nvPr/>
        </p:nvSpPr>
        <p:spPr>
          <a:xfrm>
            <a:off x="1513266" y="2136396"/>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2.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5" name="Google Shape;205;p34"/>
          <p:cNvGraphicFramePr/>
          <p:nvPr/>
        </p:nvGraphicFramePr>
        <p:xfrm>
          <a:off x="544531" y="2514469"/>
          <a:ext cx="3000000" cy="3000000"/>
        </p:xfrm>
        <a:graphic>
          <a:graphicData uri="http://schemas.openxmlformats.org/drawingml/2006/table">
            <a:tbl>
              <a:tblPr>
                <a:noFill/>
                <a:tableStyleId>{9F3A12E4-383F-419A-9A52-1E2DEC739412}</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None/>
                      </a:pPr>
                      <a:r>
                        <a:rPr lang="en" sz="1000">
                          <a:latin typeface="Inter"/>
                          <a:ea typeface="Inter"/>
                          <a:cs typeface="Inter"/>
                          <a:sym typeface="Inter"/>
                        </a:rPr>
                        <a:t>Student thoroughly justifies their choice of the </a:t>
                      </a:r>
                      <a:r>
                        <a:rPr i="1" lang="en" sz="1000">
                          <a:latin typeface="Inter"/>
                          <a:ea typeface="Inter"/>
                          <a:cs typeface="Inter"/>
                          <a:sym typeface="Inter"/>
                        </a:rPr>
                        <a:t>best</a:t>
                      </a:r>
                      <a:r>
                        <a:rPr lang="en" sz="1000">
                          <a:latin typeface="Inter"/>
                          <a:ea typeface="Inter"/>
                          <a:cs typeface="Inter"/>
                          <a:sym typeface="Inter"/>
                        </a:rPr>
                        <a:t> example of a continuity—which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6" name="Google Shape;206;p34"/>
          <p:cNvSpPr txBox="1"/>
          <p:nvPr/>
        </p:nvSpPr>
        <p:spPr>
          <a:xfrm>
            <a:off x="3716864" y="8891289"/>
            <a:ext cx="3111600" cy="375300"/>
          </a:xfrm>
          <a:prstGeom prst="rect">
            <a:avLst/>
          </a:prstGeom>
          <a:solidFill>
            <a:srgbClr val="FFFFFF"/>
          </a:solid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Inter"/>
                <a:ea typeface="Inter"/>
                <a:cs typeface="Inter"/>
                <a:sym typeface="Inter"/>
              </a:rPr>
              <a:t>Total: ______/12</a:t>
            </a:r>
            <a:endParaRPr b="1" sz="1700">
              <a:solidFill>
                <a:schemeClr val="dk1"/>
              </a:solidFill>
              <a:highlight>
                <a:schemeClr val="lt1"/>
              </a:highlight>
              <a:latin typeface="Inter"/>
              <a:ea typeface="Inter"/>
              <a:cs typeface="Inter"/>
              <a:sym typeface="Inter"/>
            </a:endParaRPr>
          </a:p>
        </p:txBody>
      </p:sp>
      <p:sp>
        <p:nvSpPr>
          <p:cNvPr id="207" name="Google Shape;207;p34"/>
          <p:cNvSpPr txBox="1"/>
          <p:nvPr/>
        </p:nvSpPr>
        <p:spPr>
          <a:xfrm>
            <a:off x="1173000" y="4838795"/>
            <a:ext cx="54573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3.    Weighted Multiple Choice - Change</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08" name="Google Shape;208;p34"/>
          <p:cNvGraphicFramePr/>
          <p:nvPr/>
        </p:nvGraphicFramePr>
        <p:xfrm>
          <a:off x="1346666" y="5265595"/>
          <a:ext cx="3000000" cy="3000000"/>
        </p:xfrm>
        <a:graphic>
          <a:graphicData uri="http://schemas.openxmlformats.org/drawingml/2006/table">
            <a:tbl>
              <a:tblPr>
                <a:noFill/>
                <a:tableStyleId>{9F3A12E4-383F-419A-9A52-1E2DEC739412}</a:tableStyleId>
              </a:tblPr>
              <a:tblGrid>
                <a:gridCol w="1285225"/>
                <a:gridCol w="1285225"/>
                <a:gridCol w="1285225"/>
                <a:gridCol w="1285225"/>
              </a:tblGrid>
              <a:tr h="10475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a:t>
                      </a:r>
                      <a:r>
                        <a:rPr lang="en" sz="1300">
                          <a:solidFill>
                            <a:schemeClr val="dk1"/>
                          </a:solidFill>
                          <a:latin typeface="Inter"/>
                          <a:ea typeface="Inter"/>
                          <a:cs typeface="Inter"/>
                          <a:sym typeface="Inter"/>
                        </a:rPr>
                        <a:t>(Choice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r>
                        <a:rPr lang="en" sz="1300">
                          <a:solidFill>
                            <a:schemeClr val="dk1"/>
                          </a:solidFill>
                          <a:latin typeface="Inter"/>
                          <a:ea typeface="Inter"/>
                          <a:cs typeface="Inter"/>
                          <a:sym typeface="Inter"/>
                        </a:rPr>
                        <a:t>(Choice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a:t>
                      </a:r>
                      <a:r>
                        <a:rPr lang="en" sz="1300">
                          <a:solidFill>
                            <a:schemeClr val="dk1"/>
                          </a:solidFill>
                          <a:latin typeface="Inter"/>
                          <a:ea typeface="Inter"/>
                          <a:cs typeface="Inter"/>
                          <a:sym typeface="Inter"/>
                        </a:rPr>
                        <a:t>(Choice C)</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09" name="Google Shape;209;p34"/>
          <p:cNvSpPr txBox="1"/>
          <p:nvPr/>
        </p:nvSpPr>
        <p:spPr>
          <a:xfrm>
            <a:off x="1528725" y="6266215"/>
            <a:ext cx="47769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700">
                <a:solidFill>
                  <a:schemeClr val="dk1"/>
                </a:solidFill>
                <a:highlight>
                  <a:schemeClr val="lt1"/>
                </a:highlight>
                <a:latin typeface="Plus Jakarta Sans"/>
                <a:ea typeface="Plus Jakarta Sans"/>
                <a:cs typeface="Plus Jakarta Sans"/>
                <a:sym typeface="Plus Jakarta Sans"/>
              </a:rPr>
              <a:t>4.    Short Answer: Justify Your Answer</a:t>
            </a:r>
            <a:endParaRPr b="1" sz="1700">
              <a:solidFill>
                <a:schemeClr val="dk1"/>
              </a:solidFill>
              <a:highlight>
                <a:schemeClr val="lt1"/>
              </a:highlight>
              <a:latin typeface="Plus Jakarta Sans"/>
              <a:ea typeface="Plus Jakarta Sans"/>
              <a:cs typeface="Plus Jakarta Sans"/>
              <a:sym typeface="Plus Jakarta Sans"/>
            </a:endParaRPr>
          </a:p>
        </p:txBody>
      </p:sp>
      <p:graphicFrame>
        <p:nvGraphicFramePr>
          <p:cNvPr id="210" name="Google Shape;210;p34"/>
          <p:cNvGraphicFramePr/>
          <p:nvPr/>
        </p:nvGraphicFramePr>
        <p:xfrm>
          <a:off x="559991" y="6644288"/>
          <a:ext cx="3000000" cy="3000000"/>
        </p:xfrm>
        <a:graphic>
          <a:graphicData uri="http://schemas.openxmlformats.org/drawingml/2006/table">
            <a:tbl>
              <a:tblPr>
                <a:noFill/>
                <a:tableStyleId>{9F3A12E4-383F-419A-9A52-1E2DEC739412}</a:tableStyleId>
              </a:tblPr>
              <a:tblGrid>
                <a:gridCol w="1970700"/>
                <a:gridCol w="2261550"/>
                <a:gridCol w="1225550"/>
                <a:gridCol w="1225550"/>
              </a:tblGrid>
              <a:tr h="112400">
                <a:tc>
                  <a:txBody>
                    <a:bodyPr/>
                    <a:lstStyle/>
                    <a:p>
                      <a:pPr indent="0" lvl="0" marL="0" rtl="0" algn="l">
                        <a:spcBef>
                          <a:spcPts val="0"/>
                        </a:spcBef>
                        <a:spcAft>
                          <a:spcPts val="0"/>
                        </a:spcAft>
                        <a:buNone/>
                      </a:pPr>
                      <a:r>
                        <a:rPr lang="en" sz="1300">
                          <a:latin typeface="Inter"/>
                          <a:ea typeface="Inter"/>
                          <a:cs typeface="Inter"/>
                          <a:sym typeface="Inter"/>
                        </a:rPr>
                        <a:t>3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780300">
                <a:tc>
                  <a:txBody>
                    <a:bodyPr/>
                    <a:lstStyle/>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Student thoroughly justifies their choice of the </a:t>
                      </a:r>
                      <a:r>
                        <a:rPr i="1" lang="en" sz="1000">
                          <a:solidFill>
                            <a:schemeClr val="dk1"/>
                          </a:solidFill>
                          <a:latin typeface="Inter"/>
                          <a:ea typeface="Inter"/>
                          <a:cs typeface="Inter"/>
                          <a:sym typeface="Inter"/>
                        </a:rPr>
                        <a:t>best</a:t>
                      </a:r>
                      <a:r>
                        <a:rPr lang="en" sz="1000">
                          <a:solidFill>
                            <a:schemeClr val="dk1"/>
                          </a:solidFill>
                          <a:latin typeface="Inter"/>
                          <a:ea typeface="Inter"/>
                          <a:cs typeface="Inter"/>
                          <a:sym typeface="Inter"/>
                        </a:rPr>
                        <a:t> example of a change—which is worth three points as shown on the teacher key.</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solidFill>
                            <a:schemeClr val="dk1"/>
                          </a:solidFill>
                          <a:latin typeface="Inter"/>
                          <a:ea typeface="Inter"/>
                          <a:cs typeface="Inter"/>
                          <a:sym typeface="Inter"/>
                        </a:rPr>
                        <a:t>Student thoroughly justifies their choice of either the 1 or 2 point option from the WMC question.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OR</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Student’s justification of the 3 point option needs deeper analysis.</a:t>
                      </a:r>
                      <a:endParaRPr sz="10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Student’s justification of their choice (either the 1 or 2 point option) lacks deep analysis.</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Student either makes no attempt to justify their choice OR try to justify the 0 point option.</a:t>
                      </a:r>
                      <a:endParaRPr sz="10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104750">
                <a:tc gridSpan="4">
                  <a:txBody>
                    <a:bodyPr/>
                    <a:lstStyle/>
                    <a:p>
                      <a:pPr indent="0" lvl="0" marL="0" rtl="0" algn="r">
                        <a:spcBef>
                          <a:spcPts val="0"/>
                        </a:spcBef>
                        <a:spcAft>
                          <a:spcPts val="0"/>
                        </a:spcAft>
                        <a:buNone/>
                      </a:pPr>
                      <a:r>
                        <a:rPr b="1" lang="en" sz="1300">
                          <a:latin typeface="Inter"/>
                          <a:ea typeface="Inter"/>
                          <a:cs typeface="Inter"/>
                          <a:sym typeface="Inter"/>
                        </a:rPr>
                        <a:t>Subtotal:    _______/ 3</a:t>
                      </a:r>
                      <a:endParaRPr b="1"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Georgia</a:t>
            </a:r>
            <a:endParaRPr sz="16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2" name="Google Shape;112;p26"/>
          <p:cNvGraphicFramePr/>
          <p:nvPr/>
        </p:nvGraphicFramePr>
        <p:xfrm>
          <a:off x="331991" y="1072463"/>
          <a:ext cx="3000000" cy="3000000"/>
        </p:xfrm>
        <a:graphic>
          <a:graphicData uri="http://schemas.openxmlformats.org/drawingml/2006/table">
            <a:tbl>
              <a:tblPr>
                <a:noFill/>
                <a:tableStyleId>{9F3A12E4-383F-419A-9A52-1E2DEC739412}</a:tableStyleId>
              </a:tblPr>
              <a:tblGrid>
                <a:gridCol w="7091900"/>
              </a:tblGrid>
              <a:tr h="3739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Source: Georgia Secession Convention, “Georgia’s Ordinance of Secession,” January 19, 1861.</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663300">
                <a:tc>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people of Georgia having dissolved their political connection with the Government of the United States of America, present to their confederates and the world the causes which have led to the separation. For the last ten years we have had numerous and serious causes of complaint against our non-slave-holding confederate States with reference to the subject of African slavery. They have endeavored to weaken our security, to disturb our domestic peace and tranquility, and persistently refused to comply with their express constitutional obligations to us in reference to that property, and by the use of their power in the Federal Government have striven to deprive us of an equal enjoyment of the common Territories of the Republic. This hostile policy of our confederates has been pursued with every circumstance of aggravation which could arouse the passions and excite the hatred of our people, and has placed the two sections of the Union for many years past in the condition of virtual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party of Lincoln, called the Republican party, under its present name and organization, is of recent origin. It is admitted to be an anti-slavery party…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…We had acquired a large territory by successful war with Mexico; Congress had to govern it; how, in relation to slavery, was the question then demanding solution. This state of facts gave form and shape to the anti-slavery sentiment throughout the North and the conflict began. Northern anti-slavery men of all parties asserted the right to exclude slavery from the territory by Congressional legislation and demanded the prompt and efficient exercise of this power to that end. This insulting and unconstitutional demand was met with great moderation and firmness by the South. We had shed our blood and paid our money for its acquisition; we demanded a division of it on the line of the Missouri restriction or an equal participation in the whole of it. These propositions were refused, the agitation became general, and the public danger was great. The case of the South was impregnable. The price of the acquisition was the blood and treasure of both sections-- of all, and, therefore, it belonged to all upon the principles of equity and justice…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24130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prohibition of slavery in the Territories is the cardinal principle of this organization…</a:t>
                      </a:r>
                      <a:endParaRPr sz="1200">
                        <a:solidFill>
                          <a:schemeClr val="dk1"/>
                        </a:solidFill>
                        <a:latin typeface="Inter"/>
                        <a:ea typeface="Inter"/>
                        <a:cs typeface="Inter"/>
                        <a:sym typeface="Inter"/>
                      </a:endParaRPr>
                    </a:p>
                    <a:p>
                      <a:pPr indent="24130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24130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they know the value of parchment rights in treacherous hands, and therefore they refuse to commit their own to the rulers whom the North offers us. Why? Because by their declared principles and policy they have outlawed $3,000,000,000 of our property in the common territories of the Union; put it under the ban of the Republic in the States where it exists and out of the protection of Federal law everywhere; because they give sanctuary to thieves and incendiaries who assail it to the whole extent of their power, in spite of their most solemn obligations and covenants; because their avowed purpose is to subvert our society and subject us not only to the loss of our property but the destruction of ourselves, our wives, and our children, and the desolation of our homes, our altars, and our firesides. To avoid these evils we resume the powers which our fathers delegated to the Government of the United States, and henceforth will seek new safeguards for our liberty, equality, security, and tranquility…”</a:t>
                      </a:r>
                      <a:endParaRPr sz="1200">
                        <a:solidFill>
                          <a:schemeClr val="dk1"/>
                        </a:solidFill>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{9F3A12E4-383F-419A-9A52-1E2DEC739412}</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{8D139AA3-B448-4EEA-8074-4002DC91FC1B}</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sp>
        <p:nvSpPr>
          <p:cNvPr id="164" name="Google Shape;164;p3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Georgia (Exemplar)</a:t>
            </a:r>
            <a:endParaRPr sz="1600">
              <a:solidFill>
                <a:schemeClr val="dk1"/>
              </a:solidFill>
              <a:latin typeface="Plus Jakarta Sans"/>
              <a:ea typeface="Plus Jakarta Sans"/>
              <a:cs typeface="Plus Jakarta Sans"/>
              <a:sym typeface="Plus Jakarta Sans"/>
            </a:endParaRPr>
          </a:p>
        </p:txBody>
      </p:sp>
      <p:pic>
        <p:nvPicPr>
          <p:cNvPr id="165" name="Google Shape;165;p31"/>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66" name="Google Shape;166;p31"/>
          <p:cNvGraphicFramePr/>
          <p:nvPr/>
        </p:nvGraphicFramePr>
        <p:xfrm>
          <a:off x="381541" y="1529663"/>
          <a:ext cx="3000000" cy="3000000"/>
        </p:xfrm>
        <a:graphic>
          <a:graphicData uri="http://schemas.openxmlformats.org/drawingml/2006/table">
            <a:tbl>
              <a:tblPr>
                <a:noFill/>
                <a:tableStyleId>{9F3A12E4-383F-419A-9A52-1E2DEC739412}</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Georgia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Georgia defends slavery as a legal form of property protected by the Constitution. The document claims that other states and the federal government have violated Georgia’s rights by trying to outlaw slavery in U.S. territories and refusing to return escaped enslaved people. Georgia also describes anti-slavery efforts as unconstitutional and dangerous, arguing that these efforts threaten not only their property (slaves) but their society, families, and safety.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Georgia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They feel the South has been unfairly and aggressively targeted. Georgia accuses the North of refusing to follow constitutional agreements, of excluding slavery from U.S. territories, and of supporting a political party (the Republicans) that promotes anti-slavery ideas. The document says this “hostile policy” has created a situation like a “virtual civil war” and has caused danger, insult, and betrayal to the Southern states.</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Georgia,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Georgia believes that if they remain in the Union, the future of slavery is destruction. They say the Republican Party's purpose is to abolish slavery, to remove its legal protections, and to promote equality between Black and white people, which they see as a threat. Georgia fears this will result in the loss of property (enslaved people) and even the destruction of Southern homes, families, and way of life.</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Georgia views Lincoln and the Republican Party as a direct threat. They call the party “anti-slavery in its mission and its purpose” and accuse it of wanting to outlaw slavery everywhere. Georgia says the Republican Party wants to rule over the South while violating its rights and destroying its society. They refuse to accept Republican leaders as legitimate because they believe the party is committed to ending slavery and harming the Southern way of life.</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8" name="Google Shape;168;p31"/>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69" name="Google Shape;169;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0" name="Google Shape;170;p31"/>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4" name="Shape 174"/>
        <p:cNvGrpSpPr/>
        <p:nvPr/>
      </p:nvGrpSpPr>
      <p:grpSpPr>
        <a:xfrm>
          <a:off x="0" y="0"/>
          <a:ext cx="0" cy="0"/>
          <a:chOff x="0" y="0"/>
          <a:chExt cx="0" cy="0"/>
        </a:xfrm>
      </p:grpSpPr>
      <p:pic>
        <p:nvPicPr>
          <p:cNvPr id="175" name="Google Shape;175;p3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76" name="Google Shape;176;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32"/>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79" name="Google Shape;179;p32"/>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 (Exemplar)</a:t>
            </a:r>
            <a:endParaRPr sz="1900">
              <a:solidFill>
                <a:schemeClr val="dk1"/>
              </a:solidFill>
              <a:latin typeface="Plus Jakarta Sans"/>
              <a:ea typeface="Plus Jakarta Sans"/>
              <a:cs typeface="Plus Jakarta Sans"/>
              <a:sym typeface="Plus Jakarta Sans"/>
            </a:endParaRPr>
          </a:p>
        </p:txBody>
      </p:sp>
      <p:pic>
        <p:nvPicPr>
          <p:cNvPr id="180" name="Google Shape;180;p32"/>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81" name="Google Shape;181;p32"/>
          <p:cNvGraphicFramePr/>
          <p:nvPr/>
        </p:nvGraphicFramePr>
        <p:xfrm>
          <a:off x="455250" y="1532475"/>
          <a:ext cx="3000000" cy="3000000"/>
        </p:xfrm>
        <a:graphic>
          <a:graphicData uri="http://schemas.openxmlformats.org/drawingml/2006/table">
            <a:tbl>
              <a:tblPr>
                <a:noFill/>
                <a:tableStyleId>{9F3A12E4-383F-419A-9A52-1E2DEC739412}</a:tableStyleId>
              </a:tblPr>
              <a:tblGrid>
                <a:gridCol w="2287400"/>
                <a:gridCol w="2287400"/>
                <a:gridCol w="228740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ctr">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North betrayed Constitution, slavery under attack</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 Slavery essential; North threatens Southern survival.</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increasing hostility to slavery and refusal to follow constitutional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was seen as vital to Mississippi’s economy and survival, and the North was actively working to destroy it.</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A geographical line has been drawn… whose opinions and purposes are hostile to slavery.”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“Our position is thoroughly identified with the institution of slavery—the greatest material interest of the world.”</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ctr">
                        <a:lnSpc>
                          <a:spcPct val="100000"/>
                        </a:lnSpc>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Anti-slavery aggression threatens Southern safety.</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Slavery God-given; Union betrayed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The North’s refusal to follow constitutional agreements and increasing attacks on slavery and Southern rights.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Texas believed slavery was divinely sanctioned and under threat from Northern policies and broken federal promises.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1200"/>
                        </a:spcBef>
                        <a:spcAft>
                          <a:spcPts val="1200"/>
                        </a:spcAft>
                        <a:buNone/>
                      </a:pPr>
                      <a:r>
                        <a:rPr b="1" lang="en" sz="1200">
                          <a:solidFill>
                            <a:srgbClr val="E95C3D"/>
                          </a:solidFill>
                          <a:latin typeface="Inter"/>
                          <a:ea typeface="Inter"/>
                          <a:cs typeface="Inter"/>
                          <a:sym typeface="Inter"/>
                        </a:rPr>
                        <a:t>“Because their avowed purpose is to subvert our society and subject us… to the destruction of ourselves.”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“Servitude of the African… is abundantly authorized… by the revealed will of the Almighty Creator.”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Formative Assessment: Continuity and Change Over Time</a:t>
            </a:r>
            <a:endParaRPr sz="1900">
              <a:latin typeface="Halant"/>
              <a:ea typeface="Halant"/>
              <a:cs typeface="Halant"/>
              <a:sym typeface="Halant"/>
            </a:endParaRPr>
          </a:p>
        </p:txBody>
      </p:sp>
      <p:pic>
        <p:nvPicPr>
          <p:cNvPr id="187" name="Google Shape;18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33"/>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B (3 points) is the best example of a continuity between the Consitutions because it is the most specific of the options presented. The mentioned rights are concrete and tangible. Choice A (2 points) also represents a continuity as it acknowledges that the principles of Magna Carta are in both, however, without a specific reference to certain principles, it is hard to know exactly what that means. Choice C (1 point), like Choice A, is a continuity that Stephens mentions, but it is even less clear that the Magna Carta reference. There is an assumption about what people “endeared,” or liked, that Stephens does not provide evidence for. Lastly, Choice D (0 points), represents a direct contrast between the Constititions, which Stephens takes extra time to explain. </a:t>
            </a:r>
            <a:endParaRPr sz="1000">
              <a:solidFill>
                <a:schemeClr val="accent1"/>
              </a:solidFill>
              <a:latin typeface="Inter"/>
              <a:ea typeface="Inter"/>
              <a:cs typeface="Inter"/>
              <a:sym typeface="Inter"/>
            </a:endParaRPr>
          </a:p>
          <a:p>
            <a:pPr indent="0" lvl="0" marL="0" rtl="0" algn="l">
              <a:spcBef>
                <a:spcPts val="0"/>
              </a:spcBef>
              <a:spcAft>
                <a:spcPts val="0"/>
              </a:spcAft>
              <a:buNone/>
            </a:pPr>
            <a:r>
              <a:t/>
            </a:r>
            <a:endParaRPr sz="1000">
              <a:solidFill>
                <a:schemeClr val="accent1"/>
              </a:solidFill>
              <a:latin typeface="Inter"/>
              <a:ea typeface="Inter"/>
              <a:cs typeface="Inter"/>
              <a:sym typeface="Inter"/>
            </a:endParaRPr>
          </a:p>
        </p:txBody>
      </p:sp>
      <p:sp>
        <p:nvSpPr>
          <p:cNvPr id="191" name="Google Shape;191;p33"/>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chemeClr val="accent1"/>
                </a:solidFill>
                <a:latin typeface="Inter"/>
                <a:ea typeface="Inter"/>
                <a:cs typeface="Inter"/>
                <a:sym typeface="Inter"/>
              </a:rPr>
              <a:t>Choice D (3 points) represents the best example of change between the Constitutions, as Stephens spends great time explaining that the Confederacy is founded on the idea of racial inequality and that the previous Constitution was wrong in believing otherwise. He even calls this foundation the primary reason for secession. Choice A (2 points) is also good example of change as Stephens calls it out first, and speaks negatively about tariffs under the U.S. Constitution. Choice B (1 point) represents a change, but Stephens calls it “a decidedly conservative change.” Lastly, Choice C, worth 0 points, is not true. Stephens points out that “the judgment of his peers under the laws” is a continuity between the two Constitutions.</a:t>
            </a:r>
            <a:endParaRPr b="1" sz="1000">
              <a:solidFill>
                <a:schemeClr val="accent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chemeClr val="accent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92" name="Google Shape;192;p33"/>
          <p:cNvSpPr txBox="1"/>
          <p:nvPr/>
        </p:nvSpPr>
        <p:spPr>
          <a:xfrm>
            <a:off x="500350"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 </a:t>
            </a:r>
            <a:endParaRPr sz="1200">
              <a:solidFill>
                <a:schemeClr val="dk1"/>
              </a:solidFill>
              <a:latin typeface="Inter"/>
              <a:ea typeface="Inter"/>
              <a:cs typeface="Inter"/>
              <a:sym typeface="Inter"/>
            </a:endParaRPr>
          </a:p>
          <a:p>
            <a:pPr indent="457200" lvl="0" marL="457200" rtl="0" algn="l">
              <a:spcBef>
                <a:spcPts val="0"/>
              </a:spcBef>
              <a:spcAft>
                <a:spcPts val="0"/>
              </a:spcAft>
              <a:buNone/>
            </a:pP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            </a:t>
            </a:r>
            <a:r>
              <a:rPr lang="en" sz="1200">
                <a:solidFill>
                  <a:schemeClr val="dk1"/>
                </a:solidFill>
                <a:highlight>
                  <a:schemeClr val="lt1"/>
                </a:highlight>
                <a:latin typeface="Inter"/>
                <a:ea typeface="Inter"/>
                <a:cs typeface="Inter"/>
                <a:sym typeface="Inter"/>
              </a:rPr>
              <a:t>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p:txBody>
      </p:sp>
      <p:sp>
        <p:nvSpPr>
          <p:cNvPr id="193" name="Google Shape;193;p33"/>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    </a:t>
            </a:r>
            <a:r>
              <a:rPr b="1" lang="en" sz="1000">
                <a:solidFill>
                  <a:srgbClr val="FCFCFC"/>
                </a:solidFill>
                <a:highlight>
                  <a:schemeClr val="accent1"/>
                </a:highlight>
                <a:latin typeface="Inter"/>
                <a:ea typeface="Inter"/>
                <a:cs typeface="Inter"/>
                <a:sym typeface="Inter"/>
              </a:rPr>
              <a:t>(2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     </a:t>
            </a:r>
            <a:r>
              <a:rPr b="1" lang="en" sz="1000">
                <a:solidFill>
                  <a:srgbClr val="FCFCFC"/>
                </a:solidFill>
                <a:highlight>
                  <a:schemeClr val="accent1"/>
                </a:highlight>
                <a:latin typeface="Inter"/>
                <a:ea typeface="Inter"/>
                <a:cs typeface="Inter"/>
                <a:sym typeface="Inter"/>
              </a:rPr>
              <a:t>(1 point)</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 </a:t>
            </a:r>
            <a:r>
              <a:rPr b="1" lang="en" sz="1000">
                <a:solidFill>
                  <a:srgbClr val="FCFCFC"/>
                </a:solidFill>
                <a:highlight>
                  <a:schemeClr val="accent1"/>
                </a:highlight>
                <a:latin typeface="Inter"/>
                <a:ea typeface="Inter"/>
                <a:cs typeface="Inter"/>
                <a:sym typeface="Inter"/>
              </a:rPr>
              <a:t>(0 points)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 </a:t>
            </a:r>
            <a:r>
              <a:rPr b="1" lang="en" sz="1000">
                <a:solidFill>
                  <a:srgbClr val="FCFCFC"/>
                </a:solidFill>
                <a:highlight>
                  <a:schemeClr val="accent1"/>
                </a:highlight>
                <a:latin typeface="Inter"/>
                <a:ea typeface="Inter"/>
                <a:cs typeface="Inter"/>
                <a:sym typeface="Inter"/>
              </a:rPr>
              <a:t>(3 points)</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