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7772400" cx="10058400"/>
  <p:notesSz cx="6858000" cy="9144000"/>
  <p:embeddedFontLst>
    <p:embeddedFont>
      <p:font typeface="Inter"/>
      <p:regular r:id="rId10"/>
      <p:bold r:id="rId11"/>
      <p:italic r:id="rId12"/>
      <p:boldItalic r:id="rId13"/>
    </p:embeddedFont>
    <p:embeddedFont>
      <p:font typeface="Plus Jakarta Sans Medium"/>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A88B011D-E429-4456-A2B9-8896FAA28B49}">
  <a:tblStyle styleId="{A88B011D-E429-4456-A2B9-8896FAA28B49}"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bold.fntdata"/><Relationship Id="rId14" Type="http://schemas.openxmlformats.org/officeDocument/2006/relationships/font" Target="fonts/PlusJakartaSansMedium-regular.fntdata"/><Relationship Id="rId17" Type="http://schemas.openxmlformats.org/officeDocument/2006/relationships/font" Target="fonts/PlusJakartaSansMedium-boldItalic.fntdata"/><Relationship Id="rId16"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5e5ce66224_0_4: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5e5ce66224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332aef17b02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g332aef17b0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28b150d53ac_0_1: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28b150d53ac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hyperlink" Target="https://docs.google.com/presentation/d/1x9ps_8xFCw5ksOBOlfW8FZtozbDwv5g_s83A5QNXYtc/view" TargetMode="External"/><Relationship Id="rId10" Type="http://schemas.openxmlformats.org/officeDocument/2006/relationships/hyperlink" Target="https://docs.google.com/presentation/d/1Z_sww00WQfrkt76ohnBVRcTeEv7paANZu9Oum3yQZPg/view" TargetMode="External"/><Relationship Id="rId13" Type="http://schemas.openxmlformats.org/officeDocument/2006/relationships/hyperlink" Target="https://docs.google.com/presentation/d/18LokGav3wcOWj3tLw-Y_ZDuBgdJ88KWwzEdWhu_VRfc/view" TargetMode="External"/><Relationship Id="rId12" Type="http://schemas.openxmlformats.org/officeDocument/2006/relationships/hyperlink" Target="https://docs.google.com/presentation/d/1Or-DBYXUbqwwjmYakZqN8iQzTCYCIb8IbDQbr4eH2kk/view" TargetMode="External"/><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hyperlink" Target="https://docs.google.com/presentation/d/18Ev5B_52w2C7kmjznsRAmwFHV7NrNekxIoYjhW8skkw/view" TargetMode="External"/><Relationship Id="rId9" Type="http://schemas.openxmlformats.org/officeDocument/2006/relationships/hyperlink" Target="https://docs.google.com/presentation/d/18kHKgpL7MPB2d7Q7BJlL51qKDtoyQOD9mLDh3apFMGg/view" TargetMode="External"/><Relationship Id="rId15" Type="http://schemas.openxmlformats.org/officeDocument/2006/relationships/hyperlink" Target="https://docs.google.com/presentation/d/1a0HFAU8QlIFQ-ledWm87uvGEmGLKEA8PuSQ3nMMM8OA/view" TargetMode="External"/><Relationship Id="rId14" Type="http://schemas.openxmlformats.org/officeDocument/2006/relationships/hyperlink" Target="https://docs.google.com/presentation/d/1Q5aIM48DIRUJEVm_Ft9OPKTyLZLJSHDJwv6bP6U7oLU/view" TargetMode="External"/><Relationship Id="rId17" Type="http://schemas.openxmlformats.org/officeDocument/2006/relationships/hyperlink" Target="https://docs.google.com/presentation/d/18Ev5B_52w2C7kmjznsRAmwFHV7NrNekxIoYjhW8skkw/view" TargetMode="External"/><Relationship Id="rId16" Type="http://schemas.openxmlformats.org/officeDocument/2006/relationships/hyperlink" Target="https://docs.google.com/presentation/d/1WC41FXHDJ2gUBXGe14QoAzS3SL8SSbcZ2PwPNTw6cEs/view" TargetMode="External"/><Relationship Id="rId5" Type="http://schemas.openxmlformats.org/officeDocument/2006/relationships/hyperlink" Target="https://docs.google.com/presentation/d/1cTYUlG5LLcUV8j3l8HWHhG4BV8HLGrvz7PAPajMMEis/view" TargetMode="External"/><Relationship Id="rId19" Type="http://schemas.openxmlformats.org/officeDocument/2006/relationships/image" Target="../media/image1.png"/><Relationship Id="rId6" Type="http://schemas.openxmlformats.org/officeDocument/2006/relationships/hyperlink" Target="https://docs.google.com/presentation/d/1SeIDRp3o1-_aLWP55ka8NAAe5Ud9HueT6sbK4HtRJrA/view" TargetMode="External"/><Relationship Id="rId18" Type="http://schemas.openxmlformats.org/officeDocument/2006/relationships/hyperlink" Target="https://docs.google.com/presentation/d/1cTYUlG5LLcUV8j3l8HWHhG4BV8HLGrvz7PAPajMMEis/view" TargetMode="External"/><Relationship Id="rId7" Type="http://schemas.openxmlformats.org/officeDocument/2006/relationships/hyperlink" Target="https://docs.google.com/presentation/d/1vPgnrtqyTYVR9eyf86bDP768Qr8vRRKEn8XrB6GjE30/view" TargetMode="External"/><Relationship Id="rId8" Type="http://schemas.openxmlformats.org/officeDocument/2006/relationships/hyperlink" Target="https://docs.google.com/presentation/d/1Xd6X_wrBACSycVkbQCZ-XRtPEfmHAqVpdNkn5p6AU5U/view"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hyperlink" Target="https://docs.google.com/presentation/d/1SeIDRp3o1-_aLWP55ka8NAAe5Ud9HueT6sbK4HtRJrA/view" TargetMode="External"/><Relationship Id="rId5" Type="http://schemas.openxmlformats.org/officeDocument/2006/relationships/hyperlink" Target="https://docs.google.com/presentation/d/1vPgnrtqyTYVR9eyf86bDP768Qr8vRRKEn8XrB6GjE30/view" TargetMode="External"/><Relationship Id="rId6" Type="http://schemas.openxmlformats.org/officeDocument/2006/relationships/hyperlink" Target="https://docs.google.com/presentation/d/1Xd6X_wrBACSycVkbQCZ-XRtPEfmHAqVpdNkn5p6AU5U/view" TargetMode="External"/><Relationship Id="rId7" Type="http://schemas.openxmlformats.org/officeDocument/2006/relationships/hyperlink" Target="https://docs.google.com/presentation/d/18kHKgpL7MPB2d7Q7BJlL51qKDtoyQOD9mLDh3apFMGg/view" TargetMode="External"/><Relationship Id="rId8"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hyperlink" Target="https://docs.google.com/presentation/d/1Z_sww00WQfrkt76ohnBVRcTeEv7paANZu9Oum3yQZPg/view" TargetMode="External"/><Relationship Id="rId5"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55" name="Google Shape;55;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6" name="Google Shape;56;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7" name="Google Shape;57;p13"/>
          <p:cNvGraphicFramePr/>
          <p:nvPr/>
        </p:nvGraphicFramePr>
        <p:xfrm>
          <a:off x="488388" y="620838"/>
          <a:ext cx="3000000" cy="3000000"/>
        </p:xfrm>
        <a:graphic>
          <a:graphicData uri="http://schemas.openxmlformats.org/drawingml/2006/table">
            <a:tbl>
              <a:tblPr>
                <a:noFill/>
                <a:tableStyleId>{A88B011D-E429-4456-A2B9-8896FAA28B49}</a:tableStyleId>
              </a:tblPr>
              <a:tblGrid>
                <a:gridCol w="1458775"/>
                <a:gridCol w="3684800"/>
                <a:gridCol w="3910450"/>
              </a:tblGrid>
              <a:tr h="245225">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lnSpc>
                          <a:spcPct val="100000"/>
                        </a:lnSpc>
                        <a:spcBef>
                          <a:spcPts val="0"/>
                        </a:spcBef>
                        <a:spcAft>
                          <a:spcPts val="0"/>
                        </a:spcAft>
                        <a:buNone/>
                      </a:pPr>
                      <a:r>
                        <a:rPr b="1" lang="en" sz="1300">
                          <a:latin typeface="Inter"/>
                          <a:ea typeface="Inter"/>
                          <a:cs typeface="Inter"/>
                          <a:sym typeface="Inter"/>
                        </a:rPr>
                        <a:t>LESSON 1: Southern Arguments for Secession</a:t>
                      </a:r>
                      <a:endParaRPr b="1" sz="1300">
                        <a:latin typeface="Inter"/>
                        <a:ea typeface="Inter"/>
                        <a:cs typeface="Inter"/>
                        <a:sym typeface="Inter"/>
                      </a:endParaRPr>
                    </a:p>
                  </a:txBody>
                  <a:tcPr marT="91425" marB="91425" marR="91425" marL="91425"/>
                </a:tc>
                <a:tc hMerge="1"/>
              </a:tr>
              <a:tr h="358425">
                <a:tc>
                  <a:txBody>
                    <a:bodyPr/>
                    <a:lstStyle/>
                    <a:p>
                      <a:pPr indent="0" lvl="0" marL="0" rtl="0" algn="l">
                        <a:lnSpc>
                          <a:spcPct val="100000"/>
                        </a:lnSpc>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SUPPORTING QUESTION</a:t>
                      </a:r>
                      <a:endParaRPr b="1">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How did Southern leaders justify secession in their own words?</a:t>
                      </a:r>
                      <a:endParaRPr sz="1200">
                        <a:latin typeface="Inter"/>
                        <a:ea typeface="Inter"/>
                        <a:cs typeface="Inter"/>
                        <a:sym typeface="Inter"/>
                      </a:endParaRPr>
                    </a:p>
                  </a:txBody>
                  <a:tcPr marT="91425" marB="91425" marR="91425" marL="91425"/>
                </a:tc>
                <a:tc hMerge="1"/>
              </a:tr>
              <a:tr h="358425">
                <a:tc>
                  <a:txBody>
                    <a:bodyPr/>
                    <a:lstStyle/>
                    <a:p>
                      <a:pPr indent="0" lvl="0" marL="0" rtl="0" algn="l">
                        <a:lnSpc>
                          <a:spcPct val="100000"/>
                        </a:lnSpc>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FOCUS SKILL(S)</a:t>
                      </a:r>
                      <a:endParaRPr b="1" sz="1300">
                        <a:solidFill>
                          <a:schemeClr val="dk1"/>
                        </a:solidFill>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Evaluating Arguments</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Comparison</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Continuity and Change Over Time</a:t>
                      </a:r>
                      <a:endParaRPr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792325">
                <a:tc>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MATERIALS</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ctr">
                        <a:spcBef>
                          <a:spcPts val="0"/>
                        </a:spcBef>
                        <a:spcAft>
                          <a:spcPts val="0"/>
                        </a:spcAft>
                        <a:buNone/>
                      </a:pPr>
                      <a:r>
                        <a:rPr lang="en" sz="1200">
                          <a:latin typeface="Inter"/>
                          <a:ea typeface="Inter"/>
                          <a:cs typeface="Inter"/>
                          <a:sym typeface="Inter"/>
                        </a:rPr>
                        <a:t>TEACHER</a:t>
                      </a:r>
                      <a:endParaRPr sz="1200">
                        <a:latin typeface="Inter"/>
                        <a:ea typeface="Inter"/>
                        <a:cs typeface="Inter"/>
                        <a:sym typeface="Inter"/>
                      </a:endParaRPr>
                    </a:p>
                    <a:p>
                      <a:pPr indent="0" lvl="0" marL="0" rtl="0" algn="l">
                        <a:spcBef>
                          <a:spcPts val="0"/>
                        </a:spcBef>
                        <a:spcAft>
                          <a:spcPts val="0"/>
                        </a:spcAft>
                        <a:buNone/>
                      </a:pPr>
                      <a:r>
                        <a:rPr lang="en" sz="1200" u="sng">
                          <a:solidFill>
                            <a:schemeClr val="accent5"/>
                          </a:solidFill>
                          <a:latin typeface="Inter"/>
                          <a:ea typeface="Inter"/>
                          <a:cs typeface="Inter"/>
                          <a:sym typeface="Inter"/>
                          <a:hlinkClick r:id="rId4">
                            <a:extLst>
                              <a:ext uri="{A12FA001-AC4F-418D-AE19-62706E023703}">
                                <ahyp:hlinkClr val="tx"/>
                              </a:ext>
                            </a:extLst>
                          </a:hlinkClick>
                        </a:rPr>
                        <a:t>Do Firsts + Exemplars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5"/>
                        </a:rPr>
                        <a:t>Unit 9 Inquiry Journal + Exemplars</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Four Versions of Southern Arguments for Secession Student Worksheet + Exemplars</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u="sng">
                          <a:solidFill>
                            <a:schemeClr val="hlink"/>
                          </a:solidFill>
                          <a:latin typeface="Inter"/>
                          <a:ea typeface="Inter"/>
                          <a:cs typeface="Inter"/>
                          <a:sym typeface="Inter"/>
                          <a:hlinkClick r:id="rId6"/>
                        </a:rPr>
                        <a:t>South Carolina</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u="sng">
                          <a:solidFill>
                            <a:schemeClr val="hlink"/>
                          </a:solidFill>
                          <a:latin typeface="Inter"/>
                          <a:ea typeface="Inter"/>
                          <a:cs typeface="Inter"/>
                          <a:sym typeface="Inter"/>
                          <a:hlinkClick r:id="rId7"/>
                        </a:rPr>
                        <a:t>Mississippi</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u="sng">
                          <a:solidFill>
                            <a:schemeClr val="hlink"/>
                          </a:solidFill>
                          <a:latin typeface="Inter"/>
                          <a:ea typeface="Inter"/>
                          <a:cs typeface="Inter"/>
                          <a:sym typeface="Inter"/>
                          <a:hlinkClick r:id="rId8"/>
                        </a:rPr>
                        <a:t>Georgia</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u="sng">
                          <a:solidFill>
                            <a:schemeClr val="hlink"/>
                          </a:solidFill>
                          <a:latin typeface="Inter"/>
                          <a:ea typeface="Inter"/>
                          <a:cs typeface="Inter"/>
                          <a:sym typeface="Inter"/>
                          <a:hlinkClick r:id="rId9"/>
                        </a:rPr>
                        <a:t>Texas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10"/>
                        </a:rPr>
                        <a:t>Exit Tickets + Exemplars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latin typeface="Inter"/>
                          <a:ea typeface="Inter"/>
                          <a:cs typeface="Inter"/>
                          <a:sym typeface="Inter"/>
                        </a:rPr>
                        <a:t>STUDENT</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11"/>
                        </a:rPr>
                        <a:t>Do First Options</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12"/>
                        </a:rPr>
                        <a:t>Printed Inquiry Journal</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Four Versions of Printed Student Handouts</a:t>
                      </a:r>
                      <a:endParaRPr sz="1200">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3"/>
                        </a:rPr>
                        <a:t>South Carolina</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4"/>
                        </a:rPr>
                        <a:t>Mississippi</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5"/>
                        </a:rPr>
                        <a:t>Georgia</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6"/>
                        </a:rPr>
                        <a:t>Texas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39550">
                <a:tc rowSpan="2">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DO FIRST</a:t>
                      </a:r>
                      <a:endParaRPr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Option 1- Frayer:</a:t>
                      </a:r>
                      <a:r>
                        <a:rPr lang="en" sz="1200">
                          <a:latin typeface="Inter"/>
                          <a:ea typeface="Inter"/>
                          <a:cs typeface="Inter"/>
                          <a:sym typeface="Inter"/>
                        </a:rPr>
                        <a:t> Secession</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Option 2</a:t>
                      </a:r>
                      <a:r>
                        <a:rPr lang="en" sz="1200">
                          <a:latin typeface="Inter"/>
                          <a:ea typeface="Inter"/>
                          <a:cs typeface="Inter"/>
                          <a:sym typeface="Inter"/>
                        </a:rPr>
                        <a:t>- Vocabulary Matching</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79125">
                <a:tc vMerge="1"/>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Select </a:t>
                      </a:r>
                      <a:r>
                        <a:rPr lang="en" sz="1200" u="sng">
                          <a:solidFill>
                            <a:srgbClr val="0097A7"/>
                          </a:solidFill>
                          <a:latin typeface="Inter"/>
                          <a:ea typeface="Inter"/>
                          <a:cs typeface="Inter"/>
                          <a:sym typeface="Inter"/>
                          <a:hlinkClick r:id="rId17">
                            <a:extLst>
                              <a:ext uri="{A12FA001-AC4F-418D-AE19-62706E023703}">
                                <ahyp:hlinkClr val="tx"/>
                              </a:ext>
                            </a:extLst>
                          </a:hlinkClick>
                        </a:rPr>
                        <a:t>“Do First”</a:t>
                      </a:r>
                      <a:r>
                        <a:rPr lang="en" sz="1200">
                          <a:solidFill>
                            <a:srgbClr val="000000"/>
                          </a:solidFill>
                          <a:latin typeface="Inter"/>
                          <a:ea typeface="Inter"/>
                          <a:cs typeface="Inter"/>
                          <a:sym typeface="Inter"/>
                        </a:rPr>
                        <a:t> option</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Play “Song of the Unit” or alternative </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students with visual, online, or print access to “Do First”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 either online or by hand.</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3345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ACTIVITY 1 - LAUNCH</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Provide students time to preview the Topic 1 Supporting questions within the </a:t>
                      </a:r>
                      <a:r>
                        <a:rPr lang="en" sz="1200" u="sng">
                          <a:solidFill>
                            <a:schemeClr val="hlink"/>
                          </a:solidFill>
                          <a:latin typeface="Inter"/>
                          <a:ea typeface="Inter"/>
                          <a:cs typeface="Inter"/>
                          <a:sym typeface="Inter"/>
                          <a:hlinkClick r:id="rId18"/>
                        </a:rPr>
                        <a:t>Unit 9 Inquiry Journal</a:t>
                      </a:r>
                      <a:r>
                        <a:rPr lang="en" sz="1200">
                          <a:solidFill>
                            <a:schemeClr val="dk1"/>
                          </a:solidFill>
                          <a:latin typeface="Inter"/>
                          <a:ea typeface="Inter"/>
                          <a:cs typeface="Inter"/>
                          <a:sym typeface="Inter"/>
                        </a:rPr>
                        <a: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790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solidFill>
                            <a:srgbClr val="000000"/>
                          </a:solidFill>
                          <a:latin typeface="Inter"/>
                          <a:ea typeface="Inter"/>
                          <a:cs typeface="Inter"/>
                          <a:sym typeface="Inter"/>
                        </a:rPr>
                        <a:t>Guide students to page 1: Unit </a:t>
                      </a:r>
                      <a:r>
                        <a:rPr lang="en" sz="1200">
                          <a:latin typeface="Inter"/>
                          <a:ea typeface="Inter"/>
                          <a:cs typeface="Inter"/>
                          <a:sym typeface="Inter"/>
                        </a:rPr>
                        <a:t>9</a:t>
                      </a:r>
                      <a:r>
                        <a:rPr lang="en" sz="1200">
                          <a:solidFill>
                            <a:srgbClr val="000000"/>
                          </a:solidFill>
                          <a:latin typeface="Inter"/>
                          <a:ea typeface="Inter"/>
                          <a:cs typeface="Inter"/>
                          <a:sym typeface="Inter"/>
                        </a:rPr>
                        <a:t>- Topic 1 Supporting Questions </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Fill out the “K” and “W” for each of the supporting questions for Unit </a:t>
                      </a:r>
                      <a:r>
                        <a:rPr lang="en" sz="1200">
                          <a:latin typeface="Inter"/>
                          <a:ea typeface="Inter"/>
                          <a:cs typeface="Inter"/>
                          <a:sym typeface="Inter"/>
                        </a:rPr>
                        <a:t>9</a:t>
                      </a:r>
                      <a:r>
                        <a:rPr lang="en" sz="1200">
                          <a:solidFill>
                            <a:srgbClr val="000000"/>
                          </a:solidFill>
                          <a:latin typeface="Inter"/>
                          <a:ea typeface="Inter"/>
                          <a:cs typeface="Inter"/>
                          <a:sym typeface="Inter"/>
                        </a:rPr>
                        <a:t>- Topic 1</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8" name="Google Shape;58;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The Civil War (1861-1865): Daily Lesson Plan (90 Minutes)</a:t>
            </a:r>
            <a:endParaRPr sz="1800">
              <a:solidFill>
                <a:srgbClr val="000000"/>
              </a:solidFill>
              <a:latin typeface="Plus Jakarta Sans Medium"/>
              <a:ea typeface="Plus Jakarta Sans Medium"/>
              <a:cs typeface="Plus Jakarta Sans Medium"/>
              <a:sym typeface="Plus Jakarta Sans Medium"/>
            </a:endParaRPr>
          </a:p>
        </p:txBody>
      </p:sp>
      <p:pic>
        <p:nvPicPr>
          <p:cNvPr id="59" name="Google Shape;59;p13"/>
          <p:cNvPicPr preferRelativeResize="0"/>
          <p:nvPr/>
        </p:nvPicPr>
        <p:blipFill>
          <a:blip r:embed="rId19">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3" name="Shape 63"/>
        <p:cNvGrpSpPr/>
        <p:nvPr/>
      </p:nvGrpSpPr>
      <p:grpSpPr>
        <a:xfrm>
          <a:off x="0" y="0"/>
          <a:ext cx="0" cy="0"/>
          <a:chOff x="0" y="0"/>
          <a:chExt cx="0" cy="0"/>
        </a:xfrm>
      </p:grpSpPr>
      <p:pic>
        <p:nvPicPr>
          <p:cNvPr id="64" name="Google Shape;64;p14"/>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65" name="Google Shape;65;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6" name="Google Shape;66;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7" name="Google Shape;67;p14"/>
          <p:cNvGraphicFramePr/>
          <p:nvPr/>
        </p:nvGraphicFramePr>
        <p:xfrm>
          <a:off x="488388" y="620838"/>
          <a:ext cx="3000000" cy="3000000"/>
        </p:xfrm>
        <a:graphic>
          <a:graphicData uri="http://schemas.openxmlformats.org/drawingml/2006/table">
            <a:tbl>
              <a:tblPr>
                <a:noFill/>
                <a:tableStyleId>{A88B011D-E429-4456-A2B9-8896FAA28B49}</a:tableStyleId>
              </a:tblPr>
              <a:tblGrid>
                <a:gridCol w="1458775"/>
                <a:gridCol w="3684800"/>
                <a:gridCol w="3910450"/>
              </a:tblGrid>
              <a:tr h="222500">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1: Southern Arguments for Secession - Continued</a:t>
                      </a:r>
                      <a:endParaRPr b="1" sz="1300">
                        <a:solidFill>
                          <a:schemeClr val="dk1"/>
                        </a:solidFill>
                        <a:latin typeface="Inter"/>
                        <a:ea typeface="Inter"/>
                        <a:cs typeface="Inter"/>
                        <a:sym typeface="Inter"/>
                      </a:endParaRPr>
                    </a:p>
                  </a:txBody>
                  <a:tcPr marT="91425" marB="91425" marR="91425" marL="91425"/>
                </a:tc>
                <a:tc hMerge="1"/>
              </a:tr>
              <a:tr h="513475">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2-</a:t>
                      </a:r>
                      <a:endParaRPr b="1"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PRACTICE</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investigate four secession </a:t>
                      </a:r>
                      <a:r>
                        <a:rPr lang="en" sz="1200">
                          <a:solidFill>
                            <a:schemeClr val="dk1"/>
                          </a:solidFill>
                          <a:latin typeface="Inter"/>
                          <a:ea typeface="Inter"/>
                          <a:cs typeface="Inter"/>
                          <a:sym typeface="Inter"/>
                        </a:rPr>
                        <a:t>declarations</a:t>
                      </a:r>
                      <a:r>
                        <a:rPr lang="en" sz="1200">
                          <a:solidFill>
                            <a:schemeClr val="dk1"/>
                          </a:solidFill>
                          <a:latin typeface="Inter"/>
                          <a:ea typeface="Inter"/>
                          <a:cs typeface="Inter"/>
                          <a:sym typeface="Inter"/>
                        </a:rPr>
                        <a:t> through a document jigsaw. Within the Student Worksheet, students will complete the reading on page 2 and answer the questions on page 1 to analyze one declaration. Ideally, an equal number of students will be assigned to each source. Students will participate in an inside/outside circle to share information learned about their assigned source. Have students get into groups of 4 with one person representing each reading. Then have one group of 4 surround another group. They should be standing across from a person who looked at the same source and should compare their understanding. Together, they will take notes in the table on page 3. Students in the inside circle will rotate to the right continuing to complete the worksheet.</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hMerge="1"/>
              </a:tr>
              <a:tr h="6494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Divide the class into </a:t>
                      </a:r>
                      <a:r>
                        <a:rPr lang="en" sz="1200">
                          <a:latin typeface="Inter"/>
                          <a:ea typeface="Inter"/>
                          <a:cs typeface="Inter"/>
                          <a:sym typeface="Inter"/>
                        </a:rPr>
                        <a:t>4</a:t>
                      </a:r>
                      <a:r>
                        <a:rPr lang="en" sz="1200">
                          <a:solidFill>
                            <a:srgbClr val="000000"/>
                          </a:solidFill>
                          <a:latin typeface="Inter"/>
                          <a:ea typeface="Inter"/>
                          <a:cs typeface="Inter"/>
                          <a:sym typeface="Inter"/>
                        </a:rPr>
                        <a:t> sections and instruct students to pair up with one peer within their section</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Hand out a separate worksheet version to each of the </a:t>
                      </a:r>
                      <a:r>
                        <a:rPr lang="en" sz="1200">
                          <a:latin typeface="Inter"/>
                          <a:ea typeface="Inter"/>
                          <a:cs typeface="Inter"/>
                          <a:sym typeface="Inter"/>
                        </a:rPr>
                        <a:t>four</a:t>
                      </a:r>
                      <a:r>
                        <a:rPr lang="en" sz="1200">
                          <a:solidFill>
                            <a:srgbClr val="000000"/>
                          </a:solidFill>
                          <a:latin typeface="Inter"/>
                          <a:ea typeface="Inter"/>
                          <a:cs typeface="Inter"/>
                          <a:sym typeface="Inter"/>
                        </a:rPr>
                        <a:t> groups:</a:t>
                      </a:r>
                      <a:endParaRPr sz="1200">
                        <a:solidFill>
                          <a:srgbClr val="000000"/>
                        </a:solidFill>
                        <a:latin typeface="Inter"/>
                        <a:ea typeface="Inter"/>
                        <a:cs typeface="Inter"/>
                        <a:sym typeface="Inter"/>
                      </a:endParaRPr>
                    </a:p>
                    <a:p>
                      <a:pPr indent="-304800" lvl="0" marL="800100" rtl="0" algn="l">
                        <a:spcBef>
                          <a:spcPts val="0"/>
                        </a:spcBef>
                        <a:spcAft>
                          <a:spcPts val="0"/>
                        </a:spcAft>
                        <a:buClr>
                          <a:srgbClr val="000000"/>
                        </a:buClr>
                        <a:buSzPts val="1200"/>
                        <a:buFont typeface="Inter"/>
                        <a:buAutoNum type="alphaLcPeriod"/>
                      </a:pPr>
                      <a:r>
                        <a:rPr lang="en" sz="1200" u="sng">
                          <a:solidFill>
                            <a:schemeClr val="hlink"/>
                          </a:solidFill>
                          <a:latin typeface="Inter"/>
                          <a:ea typeface="Inter"/>
                          <a:cs typeface="Inter"/>
                          <a:sym typeface="Inter"/>
                          <a:hlinkClick r:id="rId4"/>
                        </a:rPr>
                        <a:t>South Carolina</a:t>
                      </a:r>
                      <a:endParaRPr sz="1200">
                        <a:latin typeface="Inter"/>
                        <a:ea typeface="Inter"/>
                        <a:cs typeface="Inter"/>
                        <a:sym typeface="Inter"/>
                      </a:endParaRPr>
                    </a:p>
                    <a:p>
                      <a:pPr indent="-304800" lvl="0" marL="800100" rtl="0" algn="l">
                        <a:spcBef>
                          <a:spcPts val="0"/>
                        </a:spcBef>
                        <a:spcAft>
                          <a:spcPts val="0"/>
                        </a:spcAft>
                        <a:buClr>
                          <a:srgbClr val="000000"/>
                        </a:buClr>
                        <a:buSzPts val="1200"/>
                        <a:buFont typeface="Inter"/>
                        <a:buAutoNum type="alphaLcPeriod"/>
                      </a:pPr>
                      <a:r>
                        <a:rPr lang="en" sz="1200" u="sng">
                          <a:solidFill>
                            <a:schemeClr val="hlink"/>
                          </a:solidFill>
                          <a:latin typeface="Inter"/>
                          <a:ea typeface="Inter"/>
                          <a:cs typeface="Inter"/>
                          <a:sym typeface="Inter"/>
                          <a:hlinkClick r:id="rId5"/>
                        </a:rPr>
                        <a:t>Mississippi</a:t>
                      </a:r>
                      <a:endParaRPr sz="1200">
                        <a:latin typeface="Inter"/>
                        <a:ea typeface="Inter"/>
                        <a:cs typeface="Inter"/>
                        <a:sym typeface="Inter"/>
                      </a:endParaRPr>
                    </a:p>
                    <a:p>
                      <a:pPr indent="-304800" lvl="0" marL="800100" rtl="0" algn="l">
                        <a:spcBef>
                          <a:spcPts val="0"/>
                        </a:spcBef>
                        <a:spcAft>
                          <a:spcPts val="0"/>
                        </a:spcAft>
                        <a:buClr>
                          <a:srgbClr val="000000"/>
                        </a:buClr>
                        <a:buSzPts val="1200"/>
                        <a:buFont typeface="Inter"/>
                        <a:buAutoNum type="alphaLcPeriod"/>
                      </a:pPr>
                      <a:r>
                        <a:rPr lang="en" sz="1200" u="sng">
                          <a:solidFill>
                            <a:schemeClr val="hlink"/>
                          </a:solidFill>
                          <a:latin typeface="Inter"/>
                          <a:ea typeface="Inter"/>
                          <a:cs typeface="Inter"/>
                          <a:sym typeface="Inter"/>
                          <a:hlinkClick r:id="rId6"/>
                        </a:rPr>
                        <a:t>Georgia</a:t>
                      </a:r>
                      <a:endParaRPr sz="1200">
                        <a:latin typeface="Inter"/>
                        <a:ea typeface="Inter"/>
                        <a:cs typeface="Inter"/>
                        <a:sym typeface="Inter"/>
                      </a:endParaRPr>
                    </a:p>
                    <a:p>
                      <a:pPr indent="-304800" lvl="0" marL="800100" rtl="0" algn="l">
                        <a:spcBef>
                          <a:spcPts val="0"/>
                        </a:spcBef>
                        <a:spcAft>
                          <a:spcPts val="0"/>
                        </a:spcAft>
                        <a:buClr>
                          <a:srgbClr val="000000"/>
                        </a:buClr>
                        <a:buSzPts val="1200"/>
                        <a:buFont typeface="Inter"/>
                        <a:buAutoNum type="alphaLcPeriod"/>
                      </a:pPr>
                      <a:r>
                        <a:rPr lang="en" sz="1200" u="sng">
                          <a:solidFill>
                            <a:schemeClr val="hlink"/>
                          </a:solidFill>
                          <a:latin typeface="Inter"/>
                          <a:ea typeface="Inter"/>
                          <a:cs typeface="Inter"/>
                          <a:sym typeface="Inter"/>
                          <a:hlinkClick r:id="rId7"/>
                        </a:rPr>
                        <a:t>Texas</a:t>
                      </a:r>
                      <a:endParaRPr sz="1200">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Provide reading expectations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movement directions for students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Monitor timing and alert student to rotate</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Move to assigned section</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Meet with partner</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Read assigned source and complete the  questions</a:t>
                      </a:r>
                      <a:endParaRPr sz="1200">
                        <a:solidFill>
                          <a:srgbClr val="000000"/>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Meet with partner and answer group section on worksheet</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Move and complete group worksheet</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05875">
                <a:tc rowSpan="2">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ACTIVITY 3-</a:t>
                      </a:r>
                      <a:endParaRPr b="1" sz="13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EXHIBIT</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read an excerpt from Alexander Stephens’s “Cornerstone Speech. Through this, they will analyze the U.S. and Confederate Constitutions the historical thinking skill of continuity and change over time. This will be completed with a formative assessment.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†This can also be done on the Thinking Nation platform.</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49400">
                <a:tc vMerge="1"/>
                <a:tc>
                  <a:txBody>
                    <a:bodyPr/>
                    <a:lstStyle/>
                    <a:p>
                      <a:pPr indent="0" lvl="0" marL="457200" rtl="0" algn="ctr">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Direct students to pages 4-6 </a:t>
                      </a:r>
                      <a:r>
                        <a:rPr lang="en" sz="1200">
                          <a:solidFill>
                            <a:srgbClr val="000000"/>
                          </a:solidFill>
                          <a:latin typeface="Inter"/>
                          <a:ea typeface="Inter"/>
                          <a:cs typeface="Inter"/>
                          <a:sym typeface="Inter"/>
                        </a:rPr>
                        <a:t>(or guide to Thinking Nation platform)</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Provide instructions and expectations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Complete Formative Assessment - Cornerstone Speech - CCOT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68" name="Google Shape;68;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The Civil War (1861-1865): Daily Lesson Plan (90 Minutes)</a:t>
            </a:r>
            <a:endParaRPr sz="1800">
              <a:solidFill>
                <a:schemeClr val="dk1"/>
              </a:solidFill>
              <a:latin typeface="Plus Jakarta Sans Medium"/>
              <a:ea typeface="Plus Jakarta Sans Medium"/>
              <a:cs typeface="Plus Jakarta Sans Medium"/>
              <a:sym typeface="Plus Jakarta Sans Medium"/>
            </a:endParaRPr>
          </a:p>
        </p:txBody>
      </p:sp>
      <p:pic>
        <p:nvPicPr>
          <p:cNvPr id="69" name="Google Shape;69;p14"/>
          <p:cNvPicPr preferRelativeResize="0"/>
          <p:nvPr/>
        </p:nvPicPr>
        <p:blipFill>
          <a:blip r:embed="rId8">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3" name="Shape 73"/>
        <p:cNvGrpSpPr/>
        <p:nvPr/>
      </p:nvGrpSpPr>
      <p:grpSpPr>
        <a:xfrm>
          <a:off x="0" y="0"/>
          <a:ext cx="0" cy="0"/>
          <a:chOff x="0" y="0"/>
          <a:chExt cx="0" cy="0"/>
        </a:xfrm>
      </p:grpSpPr>
      <p:pic>
        <p:nvPicPr>
          <p:cNvPr id="74" name="Google Shape;74;p15"/>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75" name="Google Shape;75;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6" name="Google Shape;76;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77" name="Google Shape;77;p15"/>
          <p:cNvGraphicFramePr/>
          <p:nvPr/>
        </p:nvGraphicFramePr>
        <p:xfrm>
          <a:off x="488388" y="620838"/>
          <a:ext cx="3000000" cy="3000000"/>
        </p:xfrm>
        <a:graphic>
          <a:graphicData uri="http://schemas.openxmlformats.org/drawingml/2006/table">
            <a:tbl>
              <a:tblPr>
                <a:noFill/>
                <a:tableStyleId>{A88B011D-E429-4456-A2B9-8896FAA28B49}</a:tableStyleId>
              </a:tblPr>
              <a:tblGrid>
                <a:gridCol w="1458775"/>
                <a:gridCol w="3684800"/>
                <a:gridCol w="3910450"/>
              </a:tblGrid>
              <a:tr h="330250">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1: Southern Arguments for Secession - Continued</a:t>
                      </a:r>
                      <a:endParaRPr b="1" sz="1300">
                        <a:solidFill>
                          <a:schemeClr val="dk1"/>
                        </a:solidFill>
                        <a:latin typeface="Inter"/>
                        <a:ea typeface="Inter"/>
                        <a:cs typeface="Inter"/>
                        <a:sym typeface="Inter"/>
                      </a:endParaRPr>
                    </a:p>
                  </a:txBody>
                  <a:tcPr marT="91425" marB="91425" marR="91425" marL="91425"/>
                </a:tc>
                <a:tc hMerge="1"/>
              </a:tr>
              <a:tr h="60970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CONCLUSION</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The </a:t>
                      </a:r>
                      <a:r>
                        <a:rPr lang="en" sz="1200" u="sng">
                          <a:solidFill>
                            <a:schemeClr val="hlink"/>
                          </a:solidFill>
                          <a:latin typeface="Inter"/>
                          <a:ea typeface="Inter"/>
                          <a:cs typeface="Inter"/>
                          <a:sym typeface="Inter"/>
                          <a:hlinkClick r:id="rId4"/>
                        </a:rPr>
                        <a:t>Exit Ticket</a:t>
                      </a:r>
                      <a:r>
                        <a:rPr lang="en" sz="1200">
                          <a:solidFill>
                            <a:schemeClr val="dk1"/>
                          </a:solidFill>
                          <a:latin typeface="Inter"/>
                          <a:ea typeface="Inter"/>
                          <a:cs typeface="Inter"/>
                          <a:sym typeface="Inter"/>
                        </a:rPr>
                        <a:t> contains a final question that asks students to consider the broader implications of civil war by considering a historian’s quote. Students will use a Think, Pair, Share approach to facilitate deeper conversations about the lesson.</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hMerge="1"/>
              </a:tr>
              <a:tr h="10670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Hand out Exit Ticket</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Provide instructions for student partners</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Call on students to share thoughts for </a:t>
                      </a:r>
                      <a:r>
                        <a:rPr lang="en" sz="1200">
                          <a:latin typeface="Inter"/>
                          <a:ea typeface="Inter"/>
                          <a:cs typeface="Inter"/>
                          <a:sym typeface="Inter"/>
                        </a:rPr>
                        <a:t>both the Think Question and the Supporting Question</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Find a partner</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Complete Exit Ticket</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Participate in class discussion</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65775">
                <a:tc>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STANDARD(S)</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7.64 Use primary sources to evaluate the reasons for the start of the Civil War, including the decision of Southern states to secede from the United States to protect the institution of slavery.</a:t>
                      </a:r>
                      <a:endParaRPr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bl>
          </a:graphicData>
        </a:graphic>
      </p:graphicFrame>
      <p:sp>
        <p:nvSpPr>
          <p:cNvPr id="78" name="Google Shape;78;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The Civil War (1861-1865): Daily Lesson Plan (90 Minutes)</a:t>
            </a:r>
            <a:endParaRPr sz="1800">
              <a:latin typeface="Plus Jakarta Sans Medium"/>
              <a:ea typeface="Plus Jakarta Sans Medium"/>
              <a:cs typeface="Plus Jakarta Sans Medium"/>
              <a:sym typeface="Plus Jakarta Sans Medium"/>
            </a:endParaRPr>
          </a:p>
        </p:txBody>
      </p:sp>
      <p:pic>
        <p:nvPicPr>
          <p:cNvPr id="79" name="Google Shape;79;p15"/>
          <p:cNvPicPr preferRelativeResize="0"/>
          <p:nvPr/>
        </p:nvPicPr>
        <p:blipFill>
          <a:blip r:embed="rId5">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