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2"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429E572E-1A08-43C5-ACB5-08E5FE77028C}">
  <a:tblStyle styleId="{429E572E-1A08-43C5-ACB5-08E5FE77028C}"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E5246B2C-D621-4DE0-B96C-CFA6BF7834DD}"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9" name="Shape 69"/>
        <p:cNvGrpSpPr/>
        <p:nvPr/>
      </p:nvGrpSpPr>
      <p:grpSpPr>
        <a:xfrm>
          <a:off x="0" y="0"/>
          <a:ext cx="0" cy="0"/>
          <a:chOff x="0" y="0"/>
          <a:chExt cx="0" cy="0"/>
        </a:xfrm>
      </p:grpSpPr>
      <p:sp>
        <p:nvSpPr>
          <p:cNvPr id="70" name="Google Shape;70;g35d1df56d24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1" name="Google Shape;71;g35d1df56d24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6" name="Shape 76"/>
        <p:cNvGrpSpPr/>
        <p:nvPr/>
      </p:nvGrpSpPr>
      <p:grpSpPr>
        <a:xfrm>
          <a:off x="0" y="0"/>
          <a:ext cx="0" cy="0"/>
          <a:chOff x="0" y="0"/>
          <a:chExt cx="0" cy="0"/>
        </a:xfrm>
      </p:grpSpPr>
      <p:sp>
        <p:nvSpPr>
          <p:cNvPr id="77" name="Google Shape;77;g36d952cca92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8" name="Google Shape;78;g36d952cca92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3" name="Shape 83"/>
        <p:cNvGrpSpPr/>
        <p:nvPr/>
      </p:nvGrpSpPr>
      <p:grpSpPr>
        <a:xfrm>
          <a:off x="0" y="0"/>
          <a:ext cx="0" cy="0"/>
          <a:chOff x="0" y="0"/>
          <a:chExt cx="0" cy="0"/>
        </a:xfrm>
      </p:grpSpPr>
      <p:sp>
        <p:nvSpPr>
          <p:cNvPr id="84" name="Google Shape;84;g36c06fcd1f8_0_4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5" name="Google Shape;85;g36c06fcd1f8_0_4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LESSON 9</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SECTION_HEADER_1">
    <p:spTree>
      <p:nvGrpSpPr>
        <p:cNvPr id="50" name="Shape 50"/>
        <p:cNvGrpSpPr/>
        <p:nvPr/>
      </p:nvGrpSpPr>
      <p:grpSpPr>
        <a:xfrm>
          <a:off x="0" y="0"/>
          <a:ext cx="0" cy="0"/>
          <a:chOff x="0" y="0"/>
          <a:chExt cx="0" cy="0"/>
        </a:xfrm>
      </p:grpSpPr>
      <p:sp>
        <p:nvSpPr>
          <p:cNvPr id="51" name="Google Shape;51;p13"/>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rtl="0" algn="l">
              <a:lnSpc>
                <a:spcPct val="90000"/>
              </a:lnSpc>
              <a:spcBef>
                <a:spcPts val="12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rtl="0" algn="l">
              <a:lnSpc>
                <a:spcPct val="90000"/>
              </a:lnSpc>
              <a:spcBef>
                <a:spcPts val="12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rtl="0" algn="l">
              <a:lnSpc>
                <a:spcPct val="90000"/>
              </a:lnSpc>
              <a:spcBef>
                <a:spcPts val="1200"/>
              </a:spcBef>
              <a:spcAft>
                <a:spcPts val="120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53" name="Google Shape;53;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4" name="Google Shape;54;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6" name="Shape 56"/>
        <p:cNvGrpSpPr/>
        <p:nvPr/>
      </p:nvGrpSpPr>
      <p:grpSpPr>
        <a:xfrm>
          <a:off x="0" y="0"/>
          <a:ext cx="0" cy="0"/>
          <a:chOff x="0" y="0"/>
          <a:chExt cx="0" cy="0"/>
        </a:xfrm>
      </p:grpSpPr>
      <p:sp>
        <p:nvSpPr>
          <p:cNvPr id="57" name="Google Shape;57;p14"/>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8" name="Google Shape;58;p14"/>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9" name="Google Shape;59;p14"/>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63" name="Shape 63"/>
        <p:cNvGrpSpPr/>
        <p:nvPr/>
      </p:nvGrpSpPr>
      <p:grpSpPr>
        <a:xfrm>
          <a:off x="0" y="0"/>
          <a:ext cx="0" cy="0"/>
          <a:chOff x="0" y="0"/>
          <a:chExt cx="0" cy="0"/>
        </a:xfrm>
      </p:grpSpPr>
      <p:sp>
        <p:nvSpPr>
          <p:cNvPr id="64" name="Google Shape;64;p15"/>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rm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65" name="Google Shape;65;p15"/>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rm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1200"/>
              </a:spcBef>
              <a:spcAft>
                <a:spcPts val="120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7" name="Google Shape;67;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8" name="Google Shape;68;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5" Type="http://schemas.openxmlformats.org/officeDocument/2006/relationships/theme" Target="../theme/theme1.xml"/><Relationship Id="rId14" Type="http://schemas.openxmlformats.org/officeDocument/2006/relationships/slideLayout" Target="../slideLayouts/slideLayout1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 id="2147483661" r:id="rId14"/>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2" name="Shape 72"/>
        <p:cNvGrpSpPr/>
        <p:nvPr/>
      </p:nvGrpSpPr>
      <p:grpSpPr>
        <a:xfrm>
          <a:off x="0" y="0"/>
          <a:ext cx="0" cy="0"/>
          <a:chOff x="0" y="0"/>
          <a:chExt cx="0" cy="0"/>
        </a:xfrm>
      </p:grpSpPr>
      <p:graphicFrame>
        <p:nvGraphicFramePr>
          <p:cNvPr id="73" name="Google Shape;73;p16"/>
          <p:cNvGraphicFramePr/>
          <p:nvPr/>
        </p:nvGraphicFramePr>
        <p:xfrm>
          <a:off x="0" y="0"/>
          <a:ext cx="3000000" cy="3000000"/>
        </p:xfrm>
        <a:graphic>
          <a:graphicData uri="http://schemas.openxmlformats.org/drawingml/2006/table">
            <a:tbl>
              <a:tblPr bandRow="1" firstRow="1">
                <a:noFill/>
                <a:tableStyleId>{429E572E-1A08-43C5-ACB5-08E5FE77028C}</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lnSpc>
                          <a:spcPct val="100000"/>
                        </a:lnSpc>
                        <a:spcBef>
                          <a:spcPts val="0"/>
                        </a:spcBef>
                        <a:spcAft>
                          <a:spcPts val="0"/>
                        </a:spcAft>
                        <a:buNone/>
                      </a:pPr>
                      <a:r>
                        <a:t/>
                      </a:r>
                      <a:endParaRPr sz="16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1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rPr lang="en" sz="1800">
                          <a:latin typeface="Inter"/>
                          <a:ea typeface="Inter"/>
                          <a:cs typeface="Inter"/>
                          <a:sym typeface="Inter"/>
                        </a:rPr>
                        <a:t>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rPr lang="en" sz="1100">
                          <a:latin typeface="Inter"/>
                          <a:ea typeface="Inter"/>
                          <a:cs typeface="Inter"/>
                          <a:sym typeface="Inter"/>
                        </a:rPr>
                        <a:t>America: A Da</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74" name="Google Shape;74;p1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5" name="Google Shape;75;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9" name="Shape 79"/>
        <p:cNvGrpSpPr/>
        <p:nvPr/>
      </p:nvGrpSpPr>
      <p:grpSpPr>
        <a:xfrm>
          <a:off x="0" y="0"/>
          <a:ext cx="0" cy="0"/>
          <a:chOff x="0" y="0"/>
          <a:chExt cx="0" cy="0"/>
        </a:xfrm>
      </p:grpSpPr>
      <p:graphicFrame>
        <p:nvGraphicFramePr>
          <p:cNvPr id="80" name="Google Shape;80;p17"/>
          <p:cNvGraphicFramePr/>
          <p:nvPr/>
        </p:nvGraphicFramePr>
        <p:xfrm>
          <a:off x="0" y="0"/>
          <a:ext cx="3000000" cy="3000000"/>
        </p:xfrm>
        <a:graphic>
          <a:graphicData uri="http://schemas.openxmlformats.org/drawingml/2006/table">
            <a:tbl>
              <a:tblPr bandRow="1" firstRow="1">
                <a:noFill/>
                <a:tableStyleId>{429E572E-1A08-43C5-ACB5-08E5FE77028C}</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lnSpc>
                          <a:spcPct val="100000"/>
                        </a:lnSpc>
                        <a:spcBef>
                          <a:spcPts val="0"/>
                        </a:spcBef>
                        <a:spcAft>
                          <a:spcPts val="0"/>
                        </a:spcAft>
                        <a:buNone/>
                      </a:pPr>
                      <a:r>
                        <a:rPr lang="en" sz="1600">
                          <a:solidFill>
                            <a:srgbClr val="1F1F1F"/>
                          </a:solidFill>
                          <a:latin typeface="Inter"/>
                          <a:ea typeface="Inter"/>
                          <a:cs typeface="Inter"/>
                          <a:sym typeface="Inter"/>
                        </a:rPr>
                        <a:t>the action of withdrawing formally from membership of a federation or body, especially a political state; specifically the withdrawal of eleven southern states from the Union in 1860, leading to the Civil War</a:t>
                      </a:r>
                      <a:endParaRPr sz="16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100">
                          <a:latin typeface="Inter"/>
                          <a:ea typeface="Inter"/>
                          <a:cs typeface="Inter"/>
                          <a:sym typeface="Inter"/>
                        </a:rPr>
                        <a:t>“According to the republican school of southern political historians, secession was an allegedly democratic movement and the outcome of a widespread republican fear of enslavement rather than a bid to save slavery. The presence of racial slavery not only left untouched the supposedly democratic nature of southern society and polity but actually furthered southern white men’s republican love of liberty and independence.”</a:t>
                      </a:r>
                      <a:endParaRPr sz="1100">
                        <a:latin typeface="Inter"/>
                        <a:ea typeface="Inter"/>
                        <a:cs typeface="Inter"/>
                        <a:sym typeface="Inter"/>
                      </a:endParaRPr>
                    </a:p>
                    <a:p>
                      <a:pPr indent="-298450" lvl="0" marL="457200" rtl="0" algn="r">
                        <a:spcBef>
                          <a:spcPts val="0"/>
                        </a:spcBef>
                        <a:spcAft>
                          <a:spcPts val="0"/>
                        </a:spcAft>
                        <a:buSzPts val="1100"/>
                        <a:buFont typeface="Inter"/>
                        <a:buChar char="-"/>
                      </a:pPr>
                      <a:r>
                        <a:rPr lang="en" sz="1100">
                          <a:latin typeface="Inter"/>
                          <a:ea typeface="Inter"/>
                          <a:cs typeface="Inter"/>
                          <a:sym typeface="Inter"/>
                        </a:rPr>
                        <a:t>Manisha Sinha, </a:t>
                      </a:r>
                      <a:r>
                        <a:rPr i="1" lang="en" sz="1100">
                          <a:latin typeface="Inter"/>
                          <a:ea typeface="Inter"/>
                          <a:cs typeface="Inter"/>
                          <a:sym typeface="Inter"/>
                        </a:rPr>
                        <a:t>The Counterrevolution of Slavery: Politics and Ideology in Antebellum South Carolina</a:t>
                      </a:r>
                      <a:r>
                        <a:rPr lang="en" sz="1100">
                          <a:latin typeface="Inter"/>
                          <a:ea typeface="Inter"/>
                          <a:cs typeface="Inter"/>
                          <a:sym typeface="Inter"/>
                        </a:rPr>
                        <a:t>, 2003.</a:t>
                      </a:r>
                      <a:endParaRPr sz="11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rPr lang="en" sz="1800">
                          <a:latin typeface="Inter"/>
                          <a:ea typeface="Inter"/>
                          <a:cs typeface="Inter"/>
                          <a:sym typeface="Inter"/>
                        </a:rPr>
                        <a:t>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rPr lang="en" sz="1100">
                          <a:latin typeface="Inter"/>
                          <a:ea typeface="Inter"/>
                          <a:cs typeface="Inter"/>
                          <a:sym typeface="Inter"/>
                        </a:rPr>
                        <a:t>America: A Da</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81" name="Google Shape;81;p1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Secession</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82" name="Google Shape;82;p17"/>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6" name="Shape 86"/>
        <p:cNvGrpSpPr/>
        <p:nvPr/>
      </p:nvGrpSpPr>
      <p:grpSpPr>
        <a:xfrm>
          <a:off x="0" y="0"/>
          <a:ext cx="0" cy="0"/>
          <a:chOff x="0" y="0"/>
          <a:chExt cx="0" cy="0"/>
        </a:xfrm>
      </p:grpSpPr>
      <p:sp>
        <p:nvSpPr>
          <p:cNvPr id="87" name="Google Shape;87;p18"/>
          <p:cNvSpPr txBox="1"/>
          <p:nvPr>
            <p:ph idx="2" type="body"/>
          </p:nvPr>
        </p:nvSpPr>
        <p:spPr>
          <a:xfrm>
            <a:off x="783889" y="103300"/>
            <a:ext cx="7576200" cy="497400"/>
          </a:xfrm>
          <a:prstGeom prst="rect">
            <a:avLst/>
          </a:prstGeom>
        </p:spPr>
        <p:txBody>
          <a:bodyPr anchorCtr="0" anchor="t" bIns="34275" lIns="68575" spcFirstLastPara="1" rIns="68575" wrap="square" tIns="34275">
            <a:noAutofit/>
          </a:bodyPr>
          <a:lstStyle/>
          <a:p>
            <a:pPr indent="0" lvl="0" marL="0" rtl="0" algn="ctr">
              <a:spcBef>
                <a:spcPts val="800"/>
              </a:spcBef>
              <a:spcAft>
                <a:spcPts val="0"/>
              </a:spcAft>
              <a:buNone/>
            </a:pPr>
            <a:r>
              <a:rPr b="1" lang="en">
                <a:latin typeface="Inter"/>
                <a:ea typeface="Inter"/>
                <a:cs typeface="Inter"/>
                <a:sym typeface="Inter"/>
              </a:rPr>
              <a:t>VOCABULARY MATCHING: </a:t>
            </a:r>
            <a:r>
              <a:rPr lang="en">
                <a:latin typeface="Inter"/>
                <a:ea typeface="Inter"/>
                <a:cs typeface="Inter"/>
                <a:sym typeface="Inter"/>
              </a:rPr>
              <a:t>Match the vocabulary words in the box below with the correct definition</a:t>
            </a:r>
            <a:endParaRPr b="1">
              <a:latin typeface="Inter"/>
              <a:ea typeface="Inter"/>
              <a:cs typeface="Inter"/>
              <a:sym typeface="Inter"/>
            </a:endParaRPr>
          </a:p>
          <a:p>
            <a:pPr indent="0" lvl="0" marL="0" rtl="0" algn="l">
              <a:spcBef>
                <a:spcPts val="1200"/>
              </a:spcBef>
              <a:spcAft>
                <a:spcPts val="1200"/>
              </a:spcAft>
              <a:buNone/>
            </a:pPr>
            <a:r>
              <a:t/>
            </a:r>
            <a:endParaRPr sz="1600">
              <a:latin typeface="Inter"/>
              <a:ea typeface="Inter"/>
              <a:cs typeface="Inter"/>
              <a:sym typeface="Inter"/>
            </a:endParaRPr>
          </a:p>
        </p:txBody>
      </p:sp>
      <p:graphicFrame>
        <p:nvGraphicFramePr>
          <p:cNvPr id="88" name="Google Shape;88;p18"/>
          <p:cNvGraphicFramePr/>
          <p:nvPr/>
        </p:nvGraphicFramePr>
        <p:xfrm>
          <a:off x="214550" y="1247800"/>
          <a:ext cx="3000000" cy="3000000"/>
        </p:xfrm>
        <a:graphic>
          <a:graphicData uri="http://schemas.openxmlformats.org/drawingml/2006/table">
            <a:tbl>
              <a:tblPr>
                <a:noFill/>
                <a:tableStyleId>{E5246B2C-D621-4DE0-B96C-CFA6BF7834DD}</a:tableStyleId>
              </a:tblPr>
              <a:tblGrid>
                <a:gridCol w="7109700"/>
                <a:gridCol w="1605175"/>
              </a:tblGrid>
              <a:tr h="188225">
                <a:tc>
                  <a:txBody>
                    <a:bodyPr/>
                    <a:lstStyle/>
                    <a:p>
                      <a:pPr indent="0" lvl="0" marL="0" rtl="0" algn="ctr">
                        <a:spcBef>
                          <a:spcPts val="0"/>
                        </a:spcBef>
                        <a:spcAft>
                          <a:spcPts val="0"/>
                        </a:spcAft>
                        <a:buNone/>
                      </a:pPr>
                      <a:r>
                        <a:rPr b="1" lang="en" sz="1100">
                          <a:latin typeface="Inter"/>
                          <a:ea typeface="Inter"/>
                          <a:cs typeface="Inter"/>
                          <a:sym typeface="Inter"/>
                        </a:rPr>
                        <a:t>Definition</a:t>
                      </a:r>
                      <a:endParaRPr b="1" sz="11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100">
                          <a:latin typeface="Inter"/>
                          <a:ea typeface="Inter"/>
                          <a:cs typeface="Inter"/>
                          <a:sym typeface="Inter"/>
                        </a:rPr>
                        <a:t>Term</a:t>
                      </a:r>
                      <a:endParaRPr b="1" sz="1100">
                        <a:latin typeface="Inter"/>
                        <a:ea typeface="Inter"/>
                        <a:cs typeface="Inter"/>
                        <a:sym typeface="Inter"/>
                      </a:endParaRPr>
                    </a:p>
                  </a:txBody>
                  <a:tcPr marT="91425" marB="91425" marR="91425" marL="91425"/>
                </a:tc>
              </a:tr>
              <a:tr h="310050">
                <a:tc>
                  <a:txBody>
                    <a:bodyPr/>
                    <a:lstStyle/>
                    <a:p>
                      <a:pPr indent="0" lvl="0" marL="0" rtl="0" algn="l">
                        <a:spcBef>
                          <a:spcPts val="0"/>
                        </a:spcBef>
                        <a:spcAft>
                          <a:spcPts val="0"/>
                        </a:spcAft>
                        <a:buNone/>
                      </a:pPr>
                      <a:r>
                        <a:rPr lang="en" sz="1100">
                          <a:latin typeface="Inter"/>
                          <a:ea typeface="Inter"/>
                          <a:cs typeface="Inter"/>
                          <a:sym typeface="Inter"/>
                        </a:rPr>
                        <a:t>A new political party that emerged in 1854 primarily known for its opposition to the expansion of slavery into new territories</a:t>
                      </a:r>
                      <a:endParaRPr sz="11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100">
                        <a:latin typeface="Inter"/>
                        <a:ea typeface="Inter"/>
                        <a:cs typeface="Inter"/>
                        <a:sym typeface="Inter"/>
                      </a:endParaRPr>
                    </a:p>
                  </a:txBody>
                  <a:tcPr marT="91425" marB="91425" marR="91425" marL="91425" anchor="ctr"/>
                </a:tc>
              </a:tr>
              <a:tr h="282350">
                <a:tc>
                  <a:txBody>
                    <a:bodyPr/>
                    <a:lstStyle/>
                    <a:p>
                      <a:pPr indent="0" lvl="0" marL="0" rtl="0" algn="l">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Provided a method for admitting new states from the Northwest Territory to the Union and included a bill of rights for citizens and a ban on slavery</a:t>
                      </a:r>
                      <a:endParaRPr sz="11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100">
                        <a:latin typeface="Inter"/>
                        <a:ea typeface="Inter"/>
                        <a:cs typeface="Inter"/>
                        <a:sym typeface="Inter"/>
                      </a:endParaRPr>
                    </a:p>
                  </a:txBody>
                  <a:tcPr marT="91425" marB="91425" marR="91425" marL="91425" anchor="ctr"/>
                </a:tc>
              </a:tr>
              <a:tr h="191950">
                <a:tc>
                  <a:txBody>
                    <a:bodyPr/>
                    <a:lstStyle/>
                    <a:p>
                      <a:pPr indent="0" lvl="0" marL="0" rtl="0" algn="l">
                        <a:spcBef>
                          <a:spcPts val="0"/>
                        </a:spcBef>
                        <a:spcAft>
                          <a:spcPts val="0"/>
                        </a:spcAft>
                        <a:buNone/>
                      </a:pPr>
                      <a:r>
                        <a:rPr lang="en" sz="1100">
                          <a:latin typeface="Inter"/>
                          <a:ea typeface="Inter"/>
                          <a:cs typeface="Inter"/>
                          <a:sym typeface="Inter"/>
                        </a:rPr>
                        <a:t>A series of violent confrontations in Kansas in the antebellum period over the issue of whether Kansas would enter the Union as s free or slave state</a:t>
                      </a:r>
                      <a:endParaRPr sz="11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100">
                        <a:latin typeface="Inter"/>
                        <a:ea typeface="Inter"/>
                        <a:cs typeface="Inter"/>
                        <a:sym typeface="Inter"/>
                      </a:endParaRPr>
                    </a:p>
                  </a:txBody>
                  <a:tcPr marT="91425" marB="91425" marR="91425" marL="91425" anchor="ctr"/>
                </a:tc>
              </a:tr>
              <a:tr h="376475">
                <a:tc>
                  <a:txBody>
                    <a:bodyPr/>
                    <a:lstStyle/>
                    <a:p>
                      <a:pPr indent="0" lvl="0" marL="0" rtl="0" algn="l">
                        <a:spcBef>
                          <a:spcPts val="0"/>
                        </a:spcBef>
                        <a:spcAft>
                          <a:spcPts val="0"/>
                        </a:spcAft>
                        <a:buNone/>
                      </a:pPr>
                      <a:r>
                        <a:rPr lang="en" sz="1100">
                          <a:solidFill>
                            <a:schemeClr val="dk1"/>
                          </a:solidFill>
                          <a:latin typeface="Inter"/>
                          <a:ea typeface="Inter"/>
                          <a:cs typeface="Inter"/>
                          <a:sym typeface="Inter"/>
                        </a:rPr>
                        <a:t>An federal act that provided for the capture and return of escaped enslaved persons to their owners, even if captured in a free state or territory</a:t>
                      </a:r>
                      <a:endParaRPr sz="11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100">
                        <a:latin typeface="Inter"/>
                        <a:ea typeface="Inter"/>
                        <a:cs typeface="Inter"/>
                        <a:sym typeface="Inter"/>
                      </a:endParaRPr>
                    </a:p>
                  </a:txBody>
                  <a:tcPr marT="91425" marB="91425" marR="91425" marL="91425" anchor="ctr"/>
                </a:tc>
              </a:tr>
              <a:tr h="236250">
                <a:tc>
                  <a:txBody>
                    <a:bodyPr/>
                    <a:lstStyle/>
                    <a:p>
                      <a:pPr indent="0" lvl="0" marL="0" rtl="0" algn="l">
                        <a:spcBef>
                          <a:spcPts val="0"/>
                        </a:spcBef>
                        <a:spcAft>
                          <a:spcPts val="0"/>
                        </a:spcAft>
                        <a:buClr>
                          <a:schemeClr val="dk1"/>
                        </a:buClr>
                        <a:buSzPts val="1100"/>
                        <a:buFont typeface="Arial"/>
                        <a:buNone/>
                      </a:pPr>
                      <a:r>
                        <a:rPr lang="en" sz="1100">
                          <a:solidFill>
                            <a:schemeClr val="dk1"/>
                          </a:solidFill>
                          <a:latin typeface="Inter"/>
                          <a:ea typeface="Inter"/>
                          <a:cs typeface="Inter"/>
                          <a:sym typeface="Inter"/>
                        </a:rPr>
                        <a:t>The land surrendered to the </a:t>
                      </a:r>
                      <a:r>
                        <a:rPr lang="en" sz="1100">
                          <a:solidFill>
                            <a:schemeClr val="dk1"/>
                          </a:solidFill>
                          <a:latin typeface="Inter"/>
                          <a:ea typeface="Inter"/>
                          <a:cs typeface="Inter"/>
                          <a:sym typeface="Inter"/>
                        </a:rPr>
                        <a:t>United</a:t>
                      </a:r>
                      <a:r>
                        <a:rPr lang="en" sz="1100">
                          <a:solidFill>
                            <a:schemeClr val="dk1"/>
                          </a:solidFill>
                          <a:latin typeface="Inter"/>
                          <a:ea typeface="Inter"/>
                          <a:cs typeface="Inter"/>
                          <a:sym typeface="Inter"/>
                        </a:rPr>
                        <a:t> States in the Treaty of Guadalupe Hidalgo in 1848</a:t>
                      </a:r>
                      <a:endParaRPr sz="11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100">
                        <a:latin typeface="Inter"/>
                        <a:ea typeface="Inter"/>
                        <a:cs typeface="Inter"/>
                        <a:sym typeface="Inter"/>
                      </a:endParaRPr>
                    </a:p>
                  </a:txBody>
                  <a:tcPr marT="91425" marB="91425" marR="91425" marL="91425" anchor="ctr"/>
                </a:tc>
              </a:tr>
              <a:tr h="191950">
                <a:tc>
                  <a:txBody>
                    <a:bodyPr/>
                    <a:lstStyle/>
                    <a:p>
                      <a:pPr indent="0" lvl="0" marL="0" rtl="0" algn="l">
                        <a:spcBef>
                          <a:spcPts val="0"/>
                        </a:spcBef>
                        <a:spcAft>
                          <a:spcPts val="0"/>
                        </a:spcAft>
                        <a:buClr>
                          <a:schemeClr val="dk1"/>
                        </a:buClr>
                        <a:buFont typeface="Arial"/>
                        <a:buNone/>
                      </a:pPr>
                      <a:r>
                        <a:rPr lang="en" sz="1100">
                          <a:solidFill>
                            <a:schemeClr val="dk1"/>
                          </a:solidFill>
                          <a:latin typeface="Inter"/>
                          <a:ea typeface="Inter"/>
                          <a:cs typeface="Inter"/>
                          <a:sym typeface="Inter"/>
                        </a:rPr>
                        <a:t>A federal law that admitted Missouri as a slave state, Missouri as a free state, and prohibited slavery in the remaining Louisiana Purchase territories north of the </a:t>
                      </a:r>
                      <a:r>
                        <a:rPr lang="en" sz="1100">
                          <a:solidFill>
                            <a:srgbClr val="001D35"/>
                          </a:solidFill>
                          <a:latin typeface="Inter"/>
                          <a:ea typeface="Inter"/>
                          <a:cs typeface="Inter"/>
                          <a:sym typeface="Inter"/>
                        </a:rPr>
                        <a:t>36°30′ parallel</a:t>
                      </a:r>
                      <a:endParaRPr sz="11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100">
                        <a:latin typeface="Inter"/>
                        <a:ea typeface="Inter"/>
                        <a:cs typeface="Inter"/>
                        <a:sym typeface="Inter"/>
                      </a:endParaRPr>
                    </a:p>
                  </a:txBody>
                  <a:tcPr marT="91425" marB="91425" marR="91425" marL="91425" anchor="ctr"/>
                </a:tc>
              </a:tr>
            </a:tbl>
          </a:graphicData>
        </a:graphic>
      </p:graphicFrame>
      <p:graphicFrame>
        <p:nvGraphicFramePr>
          <p:cNvPr id="89" name="Google Shape;89;p18"/>
          <p:cNvGraphicFramePr/>
          <p:nvPr/>
        </p:nvGraphicFramePr>
        <p:xfrm>
          <a:off x="1827125" y="403875"/>
          <a:ext cx="3000000" cy="3000000"/>
        </p:xfrm>
        <a:graphic>
          <a:graphicData uri="http://schemas.openxmlformats.org/drawingml/2006/table">
            <a:tbl>
              <a:tblPr>
                <a:noFill/>
                <a:tableStyleId>{E5246B2C-D621-4DE0-B96C-CFA6BF7834DD}</a:tableStyleId>
              </a:tblPr>
              <a:tblGrid>
                <a:gridCol w="1907825"/>
                <a:gridCol w="1846800"/>
                <a:gridCol w="1846800"/>
              </a:tblGrid>
              <a:tr h="129300">
                <a:tc>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Northwest Ordinance</a:t>
                      </a:r>
                      <a:endParaRPr sz="1200">
                        <a:latin typeface="Inter"/>
                        <a:ea typeface="Inter"/>
                        <a:cs typeface="Inter"/>
                        <a:sym typeface="Inter"/>
                      </a:endParaRPr>
                    </a:p>
                  </a:txBody>
                  <a:tcPr marT="91425" marB="91425" marR="91425" marL="91425" anchor="ctr"/>
                </a:tc>
                <a:tc>
                  <a:txBody>
                    <a:bodyPr/>
                    <a:lstStyle/>
                    <a:p>
                      <a:pPr indent="0" lvl="0" marL="0" rtl="0" algn="ctr">
                        <a:spcBef>
                          <a:spcPts val="0"/>
                        </a:spcBef>
                        <a:spcAft>
                          <a:spcPts val="0"/>
                        </a:spcAft>
                        <a:buNone/>
                      </a:pPr>
                      <a:r>
                        <a:rPr lang="en" sz="1200">
                          <a:latin typeface="Inter"/>
                          <a:ea typeface="Inter"/>
                          <a:cs typeface="Inter"/>
                          <a:sym typeface="Inter"/>
                        </a:rPr>
                        <a:t>Mexican Cession</a:t>
                      </a:r>
                      <a:endParaRPr sz="1200">
                        <a:latin typeface="Inter"/>
                        <a:ea typeface="Inter"/>
                        <a:cs typeface="Inter"/>
                        <a:sym typeface="Inter"/>
                      </a:endParaRPr>
                    </a:p>
                  </a:txBody>
                  <a:tcPr marT="91425" marB="91425" marR="91425" marL="91425" anchor="ctr"/>
                </a:tc>
                <a:tc>
                  <a:txBody>
                    <a:bodyPr/>
                    <a:lstStyle/>
                    <a:p>
                      <a:pPr indent="0" lvl="0" marL="0" rtl="0" algn="ctr">
                        <a:spcBef>
                          <a:spcPts val="0"/>
                        </a:spcBef>
                        <a:spcAft>
                          <a:spcPts val="0"/>
                        </a:spcAft>
                        <a:buNone/>
                      </a:pPr>
                      <a:r>
                        <a:rPr lang="en" sz="1200">
                          <a:latin typeface="Inter"/>
                          <a:ea typeface="Inter"/>
                          <a:cs typeface="Inter"/>
                          <a:sym typeface="Inter"/>
                        </a:rPr>
                        <a:t>Fugitive Slave Law</a:t>
                      </a:r>
                      <a:endParaRPr sz="1200">
                        <a:latin typeface="Inter"/>
                        <a:ea typeface="Inter"/>
                        <a:cs typeface="Inter"/>
                        <a:sym typeface="Inter"/>
                      </a:endParaRPr>
                    </a:p>
                  </a:txBody>
                  <a:tcPr marT="91425" marB="91425" marR="91425" marL="91425" anchor="ctr"/>
                </a:tc>
              </a:tr>
              <a:tr h="129300">
                <a:tc>
                  <a:txBody>
                    <a:bodyPr/>
                    <a:lstStyle/>
                    <a:p>
                      <a:pPr indent="0" lvl="0" marL="0" rtl="0" algn="ctr">
                        <a:spcBef>
                          <a:spcPts val="0"/>
                        </a:spcBef>
                        <a:spcAft>
                          <a:spcPts val="0"/>
                        </a:spcAft>
                        <a:buNone/>
                      </a:pPr>
                      <a:r>
                        <a:rPr lang="en" sz="1200">
                          <a:latin typeface="Inter"/>
                          <a:ea typeface="Inter"/>
                          <a:cs typeface="Inter"/>
                          <a:sym typeface="Inter"/>
                        </a:rPr>
                        <a:t>Republican Party</a:t>
                      </a:r>
                      <a:endParaRPr sz="1200">
                        <a:latin typeface="Inter"/>
                        <a:ea typeface="Inter"/>
                        <a:cs typeface="Inter"/>
                        <a:sym typeface="Inter"/>
                      </a:endParaRPr>
                    </a:p>
                  </a:txBody>
                  <a:tcPr marT="91425" marB="91425" marR="91425" marL="91425" anchor="ctr"/>
                </a:tc>
                <a:tc>
                  <a:txBody>
                    <a:bodyPr/>
                    <a:lstStyle/>
                    <a:p>
                      <a:pPr indent="0" lvl="0" marL="0" rtl="0" algn="ctr">
                        <a:spcBef>
                          <a:spcPts val="0"/>
                        </a:spcBef>
                        <a:spcAft>
                          <a:spcPts val="0"/>
                        </a:spcAft>
                        <a:buNone/>
                      </a:pPr>
                      <a:r>
                        <a:rPr lang="en" sz="1200">
                          <a:latin typeface="Inter"/>
                          <a:ea typeface="Inter"/>
                          <a:cs typeface="Inter"/>
                          <a:sym typeface="Inter"/>
                        </a:rPr>
                        <a:t>Missouri Compromise</a:t>
                      </a:r>
                      <a:endParaRPr sz="1200">
                        <a:latin typeface="Inter"/>
                        <a:ea typeface="Inter"/>
                        <a:cs typeface="Inter"/>
                        <a:sym typeface="Inter"/>
                      </a:endParaRPr>
                    </a:p>
                  </a:txBody>
                  <a:tcPr marT="91425" marB="91425" marR="91425" marL="91425" anchor="ctr"/>
                </a:tc>
                <a:tc>
                  <a:txBody>
                    <a:bodyPr/>
                    <a:lstStyle/>
                    <a:p>
                      <a:pPr indent="0" lvl="0" marL="0" rtl="0" algn="ctr">
                        <a:spcBef>
                          <a:spcPts val="0"/>
                        </a:spcBef>
                        <a:spcAft>
                          <a:spcPts val="0"/>
                        </a:spcAft>
                        <a:buNone/>
                      </a:pPr>
                      <a:r>
                        <a:rPr lang="en" sz="1200">
                          <a:latin typeface="Inter"/>
                          <a:ea typeface="Inter"/>
                          <a:cs typeface="Inter"/>
                          <a:sym typeface="Inter"/>
                        </a:rPr>
                        <a:t>Bleeding Kansas</a:t>
                      </a:r>
                      <a:endParaRPr sz="1200">
                        <a:latin typeface="Inter"/>
                        <a:ea typeface="Inter"/>
                        <a:cs typeface="Inter"/>
                        <a:sym typeface="Inter"/>
                      </a:endParaRPr>
                    </a:p>
                  </a:txBody>
                  <a:tcPr marT="91425" marB="91425" marR="91425" marL="91425" anchor="ctr"/>
                </a:tc>
              </a:tr>
            </a:tbl>
          </a:graphicData>
        </a:graphic>
      </p:graphicFrame>
      <p:sp>
        <p:nvSpPr>
          <p:cNvPr id="90" name="Google Shape;90;p18"/>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