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E993322-6F76-4C31-B880-EC1E8B5A4BD9}">
  <a:tblStyle styleId="{6E993322-6F76-4C31-B880-EC1E8B5A4BD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100E16D-96D4-47D7-9A47-C18D736112C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0f6a8c40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0f6a8c4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4e57a13f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4e57a13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4e57a13fc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4e57a13f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4e57a13fc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44e57a13f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70e60956d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70e60956d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6.jp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Texas</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{6E993322-6F76-4C31-B880-EC1E8B5A4BD9}</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Texas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Texas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Texas,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Texas</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4241" y="1072463"/>
          <a:ext cx="3000000" cy="3000000"/>
        </p:xfrm>
        <a:graphic>
          <a:graphicData uri="http://schemas.openxmlformats.org/drawingml/2006/table">
            <a:tbl>
              <a:tblPr>
                <a:noFill/>
                <a:tableStyleId>{6E993322-6F76-4C31-B880-EC1E8B5A4BD9}</a:tableStyleId>
              </a:tblPr>
              <a:tblGrid>
                <a:gridCol w="7116100"/>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Texas Secession Convention, “</a:t>
                      </a:r>
                      <a:r>
                        <a:rPr lang="en" sz="1200">
                          <a:solidFill>
                            <a:schemeClr val="dk1"/>
                          </a:solidFill>
                          <a:latin typeface="Halant"/>
                          <a:ea typeface="Halant"/>
                          <a:cs typeface="Halant"/>
                          <a:sym typeface="Halant"/>
                        </a:rPr>
                        <a:t>A Declaration of the Causes which Impel the State of Texas to Secede from the Federal Union,” February 2, 1861.</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“…Texas abandoned her separate national existence and consented to become one of the Confederated Union to promote her welfare, insure domestic tranquility and secure more substantially the blessings of peace and liberty to her people. She was received into the confederacy with her own constitution, under the guarantee of the federal constitution and the compact of annexation, that she should enjoy these blessings. She was received as a commonwealth holding, maintaining and protecting the institution known as negro slavery-- the servitude of the African to the white race within her limits-- a relation that had existed from the first settlement of her wilderness by the white race, and which her people intended should exist in all future time. Her institutions and geographical position established the strongest ties between her and other slave-holding States of the confederacy. Those ties have been strengthened by association. But what has been the course of the government of the United States, and of the people and authorities of the non-slave-holding States, since our connection with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hold as undeniable truths that the governments of the various States, and of the confederacy itself, were established exclusively by the white race, for themselves and their posterity; that the African race had no agency in their establishment; that they were rightfully held and regarded as an inferior and dependent race, and in that condition only could their existence in this country be rendered beneficial or tolerable.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That in this free government </a:t>
                      </a:r>
                      <a:r>
                        <a:rPr i="1" lang="en" sz="1200">
                          <a:solidFill>
                            <a:schemeClr val="dk1"/>
                          </a:solidFill>
                          <a:latin typeface="Inter"/>
                          <a:ea typeface="Inter"/>
                          <a:cs typeface="Inter"/>
                          <a:sym typeface="Inter"/>
                        </a:rPr>
                        <a:t>all white men are and of right ought to be entitled to equal civil and political rights</a:t>
                      </a:r>
                      <a:r>
                        <a:rPr lang="en" sz="1200">
                          <a:solidFill>
                            <a:schemeClr val="dk1"/>
                          </a:solidFill>
                          <a:latin typeface="Inter"/>
                          <a:ea typeface="Inter"/>
                          <a:cs typeface="Inter"/>
                          <a:sym typeface="Inter"/>
                        </a:rPr>
                        <a:t>; that the servitude of the African race, as existing in these States, is mutually beneficial to both bond and free, and is abundantly authorized and justified by the experience of mankind, and the revealed will of the Almighty Creator, as recognized by all Christian nations; while the destruction of the existing relations between the two races, as advocated by our sectional enemies, would bring inevitable calamities upon both and desolation upon the fifteen slave-holding states.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the secession of six of the slave-holding States, and the certainty that others will speedily do likewise, Texas has no alternative but to remain in an isolated connection with the North, or unite her destinies with the South…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the delegates of the people of Texas, in Convention assembled, have passed an ordinance dissolving all political connection with the government of the United States of America and the people thereof and confidently appeal to the intelligence and patriotism of the freemen of Texas to ratify the same…”</a:t>
                      </a:r>
                      <a:endParaRPr sz="1200">
                        <a:solidFill>
                          <a:schemeClr val="dk1"/>
                        </a:solidFill>
                        <a:highlight>
                          <a:srgbClr val="FFFFFF"/>
                        </a:highlight>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{6E993322-6F76-4C31-B880-EC1E8B5A4BD9}</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{4100E16D-96D4-47D7-9A47-C18D736112C5}</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1"/>
          <p:cNvSpPr txBox="1"/>
          <p:nvPr/>
        </p:nvSpPr>
        <p:spPr>
          <a:xfrm>
            <a:off x="731000" y="17311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Southern leaders justify secession in their own words?</a:t>
            </a:r>
            <a:endParaRPr i="1" sz="1700">
              <a:solidFill>
                <a:schemeClr val="dk1"/>
              </a:solidFill>
              <a:latin typeface="Inter"/>
              <a:ea typeface="Inter"/>
              <a:cs typeface="Inter"/>
              <a:sym typeface="Inter"/>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1"/>
          <p:cNvSpPr txBox="1"/>
          <p:nvPr/>
        </p:nvSpPr>
        <p:spPr>
          <a:xfrm>
            <a:off x="455300" y="30284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justifications for secession that you learned about in this lesson and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record their answer. Finally, answer the supporting question.</a:t>
            </a:r>
            <a:endParaRPr sz="1200">
              <a:solidFill>
                <a:schemeClr val="dk1"/>
              </a:solidFill>
              <a:latin typeface="Halant"/>
              <a:ea typeface="Halant"/>
              <a:cs typeface="Halant"/>
              <a:sym typeface="Halant"/>
            </a:endParaRPr>
          </a:p>
        </p:txBody>
      </p:sp>
      <p:grpSp>
        <p:nvGrpSpPr>
          <p:cNvPr id="169" name="Google Shape;169;p31"/>
          <p:cNvGrpSpPr/>
          <p:nvPr/>
        </p:nvGrpSpPr>
        <p:grpSpPr>
          <a:xfrm>
            <a:off x="610149" y="3705571"/>
            <a:ext cx="6706901" cy="1758600"/>
            <a:chOff x="610149" y="3705571"/>
            <a:chExt cx="6706901" cy="1758600"/>
          </a:xfrm>
        </p:grpSpPr>
        <p:sp>
          <p:nvSpPr>
            <p:cNvPr id="170" name="Google Shape;170;p31"/>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Historian Shelby Foote, in </a:t>
              </a:r>
              <a:r>
                <a:rPr i="1" lang="en" sz="1200">
                  <a:solidFill>
                    <a:schemeClr val="dk1"/>
                  </a:solidFill>
                  <a:latin typeface="Inter"/>
                  <a:ea typeface="Inter"/>
                  <a:cs typeface="Inter"/>
                  <a:sym typeface="Inter"/>
                </a:rPr>
                <a:t>The Civil War:  A Narrative</a:t>
              </a:r>
              <a:r>
                <a:rPr lang="en" sz="1200">
                  <a:solidFill>
                    <a:schemeClr val="dk1"/>
                  </a:solidFill>
                  <a:latin typeface="Inter"/>
                  <a:ea typeface="Inter"/>
                  <a:cs typeface="Inter"/>
                  <a:sym typeface="Inter"/>
                </a:rPr>
                <a:t>, noted that, </a:t>
              </a:r>
              <a:r>
                <a:rPr lang="en" sz="1200">
                  <a:solidFill>
                    <a:srgbClr val="181818"/>
                  </a:solidFill>
                  <a:latin typeface="Inter"/>
                  <a:ea typeface="Inter"/>
                  <a:cs typeface="Inter"/>
                  <a:sym typeface="Inter"/>
                </a:rPr>
                <a:t>“The Civil War defined us as what we are and it opened us to being what we became, good and bad things... It was the crossroads of our being, and it was a hell of a crossroads.”  </a:t>
              </a:r>
              <a:r>
                <a:rPr i="1" lang="en" sz="1200">
                  <a:solidFill>
                    <a:srgbClr val="181818"/>
                  </a:solidFill>
                  <a:latin typeface="Inter"/>
                  <a:ea typeface="Inter"/>
                  <a:cs typeface="Inter"/>
                  <a:sym typeface="Inter"/>
                </a:rPr>
                <a:t>What do you think he means?</a:t>
              </a:r>
              <a:endParaRPr i="1" sz="1200">
                <a:solidFill>
                  <a:schemeClr val="dk1"/>
                </a:solidFill>
                <a:latin typeface="Inter"/>
                <a:ea typeface="Inter"/>
                <a:cs typeface="Inter"/>
                <a:sym typeface="Inter"/>
              </a:endParaRPr>
            </a:p>
          </p:txBody>
        </p:sp>
        <p:pic>
          <p:nvPicPr>
            <p:cNvPr id="171" name="Google Shape;171;p31" title="US His DC Project - 2025-06-01T224901.135.jpg"/>
            <p:cNvPicPr preferRelativeResize="0"/>
            <p:nvPr/>
          </p:nvPicPr>
          <p:blipFill rotWithShape="1">
            <a:blip r:embed="rId4">
              <a:alphaModFix/>
            </a:blip>
            <a:srcRect b="24654" l="1972" r="67161" t="24173"/>
            <a:stretch/>
          </p:blipFill>
          <p:spPr>
            <a:xfrm>
              <a:off x="610149" y="3705637"/>
              <a:ext cx="1922275" cy="1758467"/>
            </a:xfrm>
            <a:prstGeom prst="rect">
              <a:avLst/>
            </a:prstGeom>
            <a:noFill/>
            <a:ln>
              <a:noFill/>
            </a:ln>
          </p:spPr>
        </p:pic>
      </p:grpSp>
      <p:grpSp>
        <p:nvGrpSpPr>
          <p:cNvPr id="172" name="Google Shape;172;p31"/>
          <p:cNvGrpSpPr/>
          <p:nvPr/>
        </p:nvGrpSpPr>
        <p:grpSpPr>
          <a:xfrm>
            <a:off x="657894" y="5595073"/>
            <a:ext cx="6659156" cy="1758600"/>
            <a:chOff x="657894" y="5622624"/>
            <a:chExt cx="6659156" cy="1758600"/>
          </a:xfrm>
        </p:grpSpPr>
        <p:pic>
          <p:nvPicPr>
            <p:cNvPr id="173" name="Google Shape;173;p31" title="US His DC Project - 2025-06-01T224901.135.jpg"/>
            <p:cNvPicPr preferRelativeResize="0"/>
            <p:nvPr/>
          </p:nvPicPr>
          <p:blipFill rotWithShape="1">
            <a:blip r:embed="rId4">
              <a:alphaModFix/>
            </a:blip>
            <a:srcRect b="24147" l="34636" r="36030" t="24680"/>
            <a:stretch/>
          </p:blipFill>
          <p:spPr>
            <a:xfrm>
              <a:off x="657894" y="5622690"/>
              <a:ext cx="1826789" cy="1758467"/>
            </a:xfrm>
            <a:prstGeom prst="rect">
              <a:avLst/>
            </a:prstGeom>
            <a:noFill/>
            <a:ln>
              <a:noFill/>
            </a:ln>
          </p:spPr>
        </p:pic>
        <p:sp>
          <p:nvSpPr>
            <p:cNvPr id="174" name="Google Shape;174;p31"/>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a:t>
              </a:r>
              <a:endParaRPr sz="1200">
                <a:solidFill>
                  <a:srgbClr val="F1AF4B"/>
                </a:solidFill>
                <a:latin typeface="Inter"/>
                <a:ea typeface="Inter"/>
                <a:cs typeface="Inter"/>
                <a:sym typeface="Inter"/>
              </a:endParaRPr>
            </a:p>
          </p:txBody>
        </p:sp>
      </p:grpSp>
      <p:grpSp>
        <p:nvGrpSpPr>
          <p:cNvPr id="175" name="Google Shape;175;p31"/>
          <p:cNvGrpSpPr/>
          <p:nvPr/>
        </p:nvGrpSpPr>
        <p:grpSpPr>
          <a:xfrm>
            <a:off x="657894" y="7484574"/>
            <a:ext cx="6659156" cy="1758600"/>
            <a:chOff x="657894" y="7484574"/>
            <a:chExt cx="6659156" cy="1758600"/>
          </a:xfrm>
        </p:grpSpPr>
        <p:pic>
          <p:nvPicPr>
            <p:cNvPr id="176" name="Google Shape;176;p31" title="US His DC Project - 2025-06-01T224901.135.jpg"/>
            <p:cNvPicPr preferRelativeResize="0"/>
            <p:nvPr/>
          </p:nvPicPr>
          <p:blipFill rotWithShape="1">
            <a:blip r:embed="rId4">
              <a:alphaModFix/>
            </a:blip>
            <a:srcRect b="25834" l="65862" r="0" t="24070"/>
            <a:stretch/>
          </p:blipFill>
          <p:spPr>
            <a:xfrm>
              <a:off x="657894" y="7624293"/>
              <a:ext cx="1826789" cy="1479163"/>
            </a:xfrm>
            <a:prstGeom prst="rect">
              <a:avLst/>
            </a:prstGeom>
            <a:noFill/>
            <a:ln>
              <a:noFill/>
            </a:ln>
          </p:spPr>
        </p:pic>
        <p:sp>
          <p:nvSpPr>
            <p:cNvPr id="177" name="Google Shape;177;p31"/>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solidFill>
                  <a:srgbClr val="F1AF4B"/>
                </a:solidFill>
                <a:latin typeface="Inter"/>
                <a:ea typeface="Inter"/>
                <a:cs typeface="Inter"/>
                <a:sym typeface="Inter"/>
              </a:endParaRPr>
            </a:p>
          </p:txBody>
        </p:sp>
      </p:grpSp>
      <p:sp>
        <p:nvSpPr>
          <p:cNvPr id="178" name="Google Shape;178;p31"/>
          <p:cNvSpPr txBox="1"/>
          <p:nvPr/>
        </p:nvSpPr>
        <p:spPr>
          <a:xfrm>
            <a:off x="330050" y="1340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9" name="Google Shape;179;p31"/>
          <p:cNvSpPr txBox="1"/>
          <p:nvPr/>
        </p:nvSpPr>
        <p:spPr>
          <a:xfrm>
            <a:off x="0" y="0"/>
            <a:ext cx="8258100" cy="1203600"/>
          </a:xfrm>
          <a:prstGeom prst="rect">
            <a:avLst/>
          </a:prstGeom>
          <a:solidFill>
            <a:srgbClr val="38E0A4"/>
          </a:solidFill>
          <a:ln>
            <a:noFill/>
          </a:ln>
        </p:spPr>
        <p:txBody>
          <a:bodyPr anchorCtr="0" anchor="ctr" bIns="102250" lIns="102250" spcFirstLastPara="1" rIns="102250" wrap="square" tIns="102250">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1700">
                <a:latin typeface="Halant"/>
                <a:ea typeface="Halant"/>
                <a:cs typeface="Halant"/>
                <a:sym typeface="Halant"/>
              </a:rPr>
              <a:t>Unit 9: The Civil War (1861-1865)</a:t>
            </a:r>
            <a:endParaRPr sz="17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2500">
                <a:solidFill>
                  <a:srgbClr val="000000"/>
                </a:solidFill>
                <a:latin typeface="Plus Jakarta Sans Medium"/>
                <a:ea typeface="Plus Jakarta Sans Medium"/>
                <a:cs typeface="Plus Jakarta Sans Medium"/>
                <a:sym typeface="Plus Jakarta Sans Medium"/>
              </a:rPr>
              <a:t>Exit Ticket - Lesson </a:t>
            </a:r>
            <a:r>
              <a:rPr lang="en" sz="2500">
                <a:latin typeface="Plus Jakarta Sans Medium"/>
                <a:ea typeface="Plus Jakarta Sans Medium"/>
                <a:cs typeface="Plus Jakarta Sans Medium"/>
                <a:sym typeface="Plus Jakarta Sans Medium"/>
              </a:rPr>
              <a:t>1</a:t>
            </a:r>
            <a:endParaRPr sz="1500">
              <a:solidFill>
                <a:srgbClr val="000000"/>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800">
              <a:solidFill>
                <a:srgbClr val="000000"/>
              </a:solidFill>
              <a:latin typeface="Halant"/>
              <a:ea typeface="Halant"/>
              <a:cs typeface="Halant"/>
              <a:sym typeface="Halant"/>
            </a:endParaRPr>
          </a:p>
        </p:txBody>
      </p:sp>
      <p:pic>
        <p:nvPicPr>
          <p:cNvPr id="180" name="Google Shape;180;p31"/>
          <p:cNvPicPr preferRelativeResize="0"/>
          <p:nvPr/>
        </p:nvPicPr>
        <p:blipFill>
          <a:blip r:embed="rId5">
            <a:alphaModFix/>
          </a:blip>
          <a:stretch>
            <a:fillRect/>
          </a:stretch>
        </p:blipFill>
        <p:spPr>
          <a:xfrm>
            <a:off x="229789" y="241997"/>
            <a:ext cx="1106846" cy="4589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