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10058400" cx="7772400"/>
  <p:notesSz cx="6858000" cy="9144000"/>
  <p:embeddedFontLst>
    <p:embeddedFont>
      <p:font typeface="Halant"/>
      <p:regular r:id="rId15"/>
      <p:bold r:id="rId16"/>
    </p:embeddedFont>
    <p:embeddedFont>
      <p:font typeface="Plus Jakarta Sans"/>
      <p:regular r:id="rId17"/>
      <p:bold r:id="rId18"/>
      <p:italic r:id="rId19"/>
      <p:boldItalic r:id="rId20"/>
    </p:embeddedFont>
    <p:embeddedFont>
      <p:font typeface="Inter"/>
      <p:regular r:id="rId21"/>
      <p:bold r:id="rId22"/>
      <p:italic r:id="rId23"/>
      <p:boldItalic r:id="rId24"/>
    </p:embeddedFont>
    <p:embeddedFont>
      <p:font typeface="Plus Jakarta Sans Medium"/>
      <p:regular r:id="rId25"/>
      <p:bold r:id="rId26"/>
      <p:italic r:id="rId27"/>
      <p:boldItalic r:id="rId28"/>
    </p:embeddedFont>
    <p:embeddedFont>
      <p:font typeface="Work Sans"/>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579">
          <p15:clr>
            <a:srgbClr val="747775"/>
          </p15:clr>
        </p15:guide>
        <p15:guide id="2" orient="horz" pos="100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5E41E93-BBC6-4094-BBED-7FDF5810D3F3}">
  <a:tblStyle styleId="{45E41E93-BBC6-4094-BBED-7FDF5810D3F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0125B7D-D166-4EC9-B4AD-69A0737DA412}"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579" orient="horz"/>
        <p:guide pos="1008"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fntdata"/><Relationship Id="rId25" Type="http://schemas.openxmlformats.org/officeDocument/2006/relationships/font" Target="fonts/PlusJakartaSansMedium-regular.fntdata"/><Relationship Id="rId28" Type="http://schemas.openxmlformats.org/officeDocument/2006/relationships/font" Target="fonts/PlusJakartaSansMedium-boldItalic.fntdata"/><Relationship Id="rId27"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WorkSans-italic.fntdata"/><Relationship Id="rId30" Type="http://schemas.openxmlformats.org/officeDocument/2006/relationships/font" Target="fonts/WorkSans-bold.fntdata"/><Relationship Id="rId11" Type="http://schemas.openxmlformats.org/officeDocument/2006/relationships/slide" Target="slides/slide4.xml"/><Relationship Id="rId10" Type="http://schemas.openxmlformats.org/officeDocument/2006/relationships/slide" Target="slides/slide3.xml"/><Relationship Id="rId32" Type="http://schemas.openxmlformats.org/officeDocument/2006/relationships/font" Target="fonts/WorkSans-bold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PlusJakartaSans-regular.fntdata"/><Relationship Id="rId16" Type="http://schemas.openxmlformats.org/officeDocument/2006/relationships/font" Target="fonts/Halant-bold.fntdata"/><Relationship Id="rId19" Type="http://schemas.openxmlformats.org/officeDocument/2006/relationships/font" Target="fonts/PlusJakartaSans-italic.fntdata"/><Relationship Id="rId18" Type="http://schemas.openxmlformats.org/officeDocument/2006/relationships/font" Target="fonts/PlusJakarta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0f6a8c401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0f6a8c4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3662c72f2f_0_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3662c72f2f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6f5ee70c19_0_1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6f5ee70c19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70e4973b7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70e4973b7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70e4973b7a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70e4973b7a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70e4973b7a_0_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70e4973b7a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70e4e4ce2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70e4e4ce2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0.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5.jpg"/><Relationship Id="rId5"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Student Worksheet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a:ea typeface="Plus Jakarta Sans"/>
                <a:cs typeface="Plus Jakarta Sans"/>
                <a:sym typeface="Plus Jakarta Sans"/>
              </a:rPr>
              <a:t>Arguments for Secession: South Carolina</a:t>
            </a:r>
            <a:endParaRPr sz="1600">
              <a:solidFill>
                <a:schemeClr val="dk1"/>
              </a:solidFill>
              <a:latin typeface="Plus Jakarta Sans"/>
              <a:ea typeface="Plus Jakarta Sans"/>
              <a:cs typeface="Plus Jakarta Sans"/>
              <a:sym typeface="Plus Jakarta Sans"/>
            </a:endParaRPr>
          </a:p>
        </p:txBody>
      </p:sp>
      <p:pic>
        <p:nvPicPr>
          <p:cNvPr id="100" name="Google Shape;100;p25"/>
          <p:cNvPicPr preferRelativeResize="0"/>
          <p:nvPr/>
        </p:nvPicPr>
        <p:blipFill>
          <a:blip r:embed="rId3">
            <a:alphaModFix/>
          </a:blip>
          <a:stretch>
            <a:fillRect/>
          </a:stretch>
        </p:blipFill>
        <p:spPr>
          <a:xfrm>
            <a:off x="216272" y="78597"/>
            <a:ext cx="1056536" cy="438114"/>
          </a:xfrm>
          <a:prstGeom prst="rect">
            <a:avLst/>
          </a:prstGeom>
          <a:noFill/>
          <a:ln>
            <a:noFill/>
          </a:ln>
        </p:spPr>
      </p:pic>
      <p:graphicFrame>
        <p:nvGraphicFramePr>
          <p:cNvPr id="101" name="Google Shape;101;p25"/>
          <p:cNvGraphicFramePr/>
          <p:nvPr/>
        </p:nvGraphicFramePr>
        <p:xfrm>
          <a:off x="381541" y="1529663"/>
          <a:ext cx="3000000" cy="3000000"/>
        </p:xfrm>
        <a:graphic>
          <a:graphicData uri="http://schemas.openxmlformats.org/drawingml/2006/table">
            <a:tbl>
              <a:tblPr>
                <a:noFill/>
                <a:tableStyleId>{45E41E93-BBC6-4094-BBED-7FDF5810D3F3}</a:tableStyleId>
              </a:tblPr>
              <a:tblGrid>
                <a:gridCol w="7060125"/>
              </a:tblGrid>
              <a:tr h="490250">
                <a:tc>
                  <a:txBody>
                    <a:bodyPr/>
                    <a:lstStyle/>
                    <a:p>
                      <a:pPr indent="0" lvl="0" marL="0" rtl="0" algn="l">
                        <a:spcBef>
                          <a:spcPts val="0"/>
                        </a:spcBef>
                        <a:spcAft>
                          <a:spcPts val="0"/>
                        </a:spcAft>
                        <a:buClr>
                          <a:srgbClr val="000000"/>
                        </a:buClr>
                        <a:buSzPts val="1200"/>
                        <a:buFont typeface="Arial"/>
                        <a:buNone/>
                      </a:pPr>
                      <a:r>
                        <a:rPr lang="en" sz="1200">
                          <a:solidFill>
                            <a:schemeClr val="dk1"/>
                          </a:solidFill>
                          <a:latin typeface="Halant"/>
                          <a:ea typeface="Halant"/>
                          <a:cs typeface="Halant"/>
                          <a:sym typeface="Halant"/>
                        </a:rPr>
                        <a:t>Directions:  As you read through the excerpted </a:t>
                      </a:r>
                      <a:r>
                        <a:rPr lang="en" sz="1200">
                          <a:solidFill>
                            <a:schemeClr val="dk1"/>
                          </a:solidFill>
                          <a:latin typeface="Halant"/>
                          <a:ea typeface="Halant"/>
                          <a:cs typeface="Halant"/>
                          <a:sym typeface="Halant"/>
                        </a:rPr>
                        <a:t>secession</a:t>
                      </a:r>
                      <a:r>
                        <a:rPr lang="en" sz="1200">
                          <a:solidFill>
                            <a:schemeClr val="dk1"/>
                          </a:solidFill>
                          <a:latin typeface="Halant"/>
                          <a:ea typeface="Halant"/>
                          <a:cs typeface="Halant"/>
                          <a:sym typeface="Halant"/>
                        </a:rPr>
                        <a:t> papers for the assigned Confederate state, answer the questions below.</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South Carolina defend the institution of slavery in this document?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delegates from South Carolina feel that the South has been treated by the North in the years leading up to secession?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South Carolina, what is the future of slavery?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they think about President Lincoln and the Republican Party?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50">
                        <a:solidFill>
                          <a:schemeClr val="dk1"/>
                        </a:solidFill>
                        <a:highlight>
                          <a:srgbClr val="FFFFFF"/>
                        </a:highlight>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a:ea typeface="Plus Jakarta Sans"/>
                <a:cs typeface="Plus Jakarta Sans"/>
                <a:sym typeface="Plus Jakarta Sans"/>
              </a:rPr>
              <a:t>Arguments for Secession: South Carolina</a:t>
            </a:r>
            <a:endParaRPr>
              <a:solidFill>
                <a:schemeClr val="dk1"/>
              </a:solidFill>
              <a:latin typeface="Plus Jakarta Sans"/>
              <a:ea typeface="Plus Jakarta Sans"/>
              <a:cs typeface="Plus Jakarta Sans"/>
              <a:sym typeface="Plus Jakarta Sans"/>
            </a:endParaRPr>
          </a:p>
        </p:txBody>
      </p:sp>
      <p:pic>
        <p:nvPicPr>
          <p:cNvPr id="111" name="Google Shape;111;p26"/>
          <p:cNvPicPr preferRelativeResize="0"/>
          <p:nvPr/>
        </p:nvPicPr>
        <p:blipFill>
          <a:blip r:embed="rId3">
            <a:alphaModFix/>
          </a:blip>
          <a:stretch>
            <a:fillRect/>
          </a:stretch>
        </p:blipFill>
        <p:spPr>
          <a:xfrm>
            <a:off x="216272" y="78597"/>
            <a:ext cx="1056536" cy="438114"/>
          </a:xfrm>
          <a:prstGeom prst="rect">
            <a:avLst/>
          </a:prstGeom>
          <a:noFill/>
          <a:ln>
            <a:noFill/>
          </a:ln>
        </p:spPr>
      </p:pic>
      <p:graphicFrame>
        <p:nvGraphicFramePr>
          <p:cNvPr id="112" name="Google Shape;112;p26"/>
          <p:cNvGraphicFramePr/>
          <p:nvPr/>
        </p:nvGraphicFramePr>
        <p:xfrm>
          <a:off x="381541" y="1072463"/>
          <a:ext cx="3000000" cy="3000000"/>
        </p:xfrm>
        <a:graphic>
          <a:graphicData uri="http://schemas.openxmlformats.org/drawingml/2006/table">
            <a:tbl>
              <a:tblPr>
                <a:noFill/>
                <a:tableStyleId>{45E41E93-BBC6-4094-BBED-7FDF5810D3F3}</a:tableStyleId>
              </a:tblPr>
              <a:tblGrid>
                <a:gridCol w="7042350"/>
              </a:tblGrid>
              <a:tr h="490250">
                <a:tc>
                  <a:txBody>
                    <a:bodyPr/>
                    <a:lstStyle/>
                    <a:p>
                      <a:pPr indent="0" lvl="0" marL="0" rtl="0" algn="l">
                        <a:spcBef>
                          <a:spcPts val="0"/>
                        </a:spcBef>
                        <a:spcAft>
                          <a:spcPts val="0"/>
                        </a:spcAft>
                        <a:buClr>
                          <a:srgbClr val="000000"/>
                        </a:buClr>
                        <a:buSzPts val="1200"/>
                        <a:buFont typeface="Arial"/>
                        <a:buNone/>
                      </a:pPr>
                      <a:r>
                        <a:rPr lang="en" sz="1200">
                          <a:solidFill>
                            <a:schemeClr val="dk1"/>
                          </a:solidFill>
                          <a:latin typeface="Halant"/>
                          <a:ea typeface="Halant"/>
                          <a:cs typeface="Halant"/>
                          <a:sym typeface="Halant"/>
                        </a:rPr>
                        <a:t>Source:  South Carolina Convention, “Declaration of the Immediate Causes Which Induce and Justify the Secession of South Carolina from the Federal Union,” December 24, 1860.</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a:t>
                      </a:r>
                      <a:r>
                        <a:rPr lang="en" sz="1200">
                          <a:solidFill>
                            <a:schemeClr val="dk1"/>
                          </a:solidFill>
                          <a:latin typeface="Inter"/>
                          <a:ea typeface="Inter"/>
                          <a:cs typeface="Inter"/>
                          <a:sym typeface="Inter"/>
                        </a:rPr>
                        <a:t>[T]he State of South Carolina having resumed her separate and equal place among nations, deems it due to herself, to the remaining United States of America, and to the nations of the world, that she should declare the immediate causes which have led to this act….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 increasing hostility on the part of the non-slaveholding States to the institution of slavery, has led to a disregard of their obligations, and the laws of the General Government have ceased to effect the objects of the Constitution. The States of Maine, New Hampshire, Vermont, Massachusetts, Connecticut, Rhode Island, New York, Pennsylvania, Illinois, Indiana, Michigan, Wisconsin and Iowa, have enacted laws which either nullify the Acts of Congress or render useless any attempt to execute them. In many of these States the fugitive is discharged from service or labor claimed, and in none of them has the State Government complied with the stipulation made in the Constitution…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twenty-five years this agitation has been steadily increasing, until it has now secured to its aid the power of the common Government. Observing the forms of the Constitution, a sectional party has found within that Article establishing the Executive Department, the means of subverting the Constitution itself. A geographical line has been drawn across the Union, and all the States north of that line have united in the election of a man to the high office of President of the United States, whose opinions and purposes are hostile to slavery. He is to be entrusted with the administration of the common Government, because he has declared that that “Government cannot endure permanently half slave, half free,” and that the public mind must rest in the belief that slavery is in the course of ultimate extinction…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 the 4th day of March next, this party will take possession of the Government. It has announced that the South shall be excluded from the common territory, that the judicial tribunals shall be made sectional, and that a war must be waged against slavery until it shall cease throughout the United States. The guaranties of the Constitution will then no longer exist; the equal rights of the States will be lost. The slaveholding States will no longer have the power of self-government, or self-protection, and the Federal Government will have become their enemy…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therefore, the People of South Carolina, by our delegates in Convention assembled, appealing to the Supreme Judge of the world for the rectitude of our intentions, have solemnly declared that the Union heretofore existing between this State and the other States of North America, is dissolved, and that the State of South Carolina has resumed her position among the nations of the world, as a separate and independent State; with full power to levy war, conclude peace, contract alliances, establish commerce, and to do all other acts and things which independent States may of right do…”</a:t>
                      </a:r>
                      <a:endParaRPr sz="1200">
                        <a:solidFill>
                          <a:schemeClr val="dk1"/>
                        </a:solidFill>
                        <a:highlight>
                          <a:srgbClr val="FFFFFF"/>
                        </a:highlight>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15" name="Google Shape;115;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pic>
        <p:nvPicPr>
          <p:cNvPr id="120" name="Google Shape;120;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1" name="Google Shape;12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3" name="Google Shape;123;p27"/>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124" name="Google Shape;124;p27"/>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Secession Declarations</a:t>
            </a:r>
            <a:endParaRPr sz="1900">
              <a:solidFill>
                <a:schemeClr val="dk1"/>
              </a:solidFill>
              <a:latin typeface="Plus Jakarta Sans"/>
              <a:ea typeface="Plus Jakarta Sans"/>
              <a:cs typeface="Plus Jakarta Sans"/>
              <a:sym typeface="Plus Jakarta Sans"/>
            </a:endParaRPr>
          </a:p>
        </p:txBody>
      </p:sp>
      <p:pic>
        <p:nvPicPr>
          <p:cNvPr id="125" name="Google Shape;125;p27"/>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26" name="Google Shape;126;p27"/>
          <p:cNvGraphicFramePr/>
          <p:nvPr/>
        </p:nvGraphicFramePr>
        <p:xfrm>
          <a:off x="455250" y="1532475"/>
          <a:ext cx="3000000" cy="3000000"/>
        </p:xfrm>
        <a:graphic>
          <a:graphicData uri="http://schemas.openxmlformats.org/drawingml/2006/table">
            <a:tbl>
              <a:tblPr>
                <a:noFill/>
                <a:tableStyleId>{45E41E93-BBC6-4094-BBED-7FDF5810D3F3}</a:tableStyleId>
              </a:tblPr>
              <a:tblGrid>
                <a:gridCol w="1837900"/>
                <a:gridCol w="2512150"/>
                <a:gridCol w="2512150"/>
              </a:tblGrid>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South Carolina</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Mississippi</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Georgia</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Texas</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pic>
        <p:nvPicPr>
          <p:cNvPr id="131" name="Google Shape;13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8"/>
          <p:cNvSpPr txBox="1"/>
          <p:nvPr/>
        </p:nvSpPr>
        <p:spPr>
          <a:xfrm>
            <a:off x="2765400" y="2505900"/>
            <a:ext cx="4470600" cy="15171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identifying and exploring the reasons behind both what has changed and what has stayed the same within a given time period or around a specific historical event.</a:t>
            </a:r>
            <a:endParaRPr b="1" sz="1000">
              <a:solidFill>
                <a:schemeClr val="dk1"/>
              </a:solidFill>
              <a:latin typeface="Plus Jakarta Sans"/>
              <a:ea typeface="Plus Jakarta Sans"/>
              <a:cs typeface="Plus Jakarta Sans"/>
              <a:sym typeface="Plus Jakarta Sans"/>
            </a:endParaRPr>
          </a:p>
        </p:txBody>
      </p:sp>
      <p:sp>
        <p:nvSpPr>
          <p:cNvPr id="133" name="Google Shape;133;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Continuity and Change Over Time</a:t>
            </a:r>
            <a:endParaRPr sz="1500">
              <a:solidFill>
                <a:srgbClr val="000000"/>
              </a:solidFill>
              <a:latin typeface="Plus Jakarta Sans Medium"/>
              <a:ea typeface="Plus Jakarta Sans Medium"/>
              <a:cs typeface="Plus Jakarta Sans Medium"/>
              <a:sym typeface="Plus Jakarta Sans Medium"/>
            </a:endParaRPr>
          </a:p>
        </p:txBody>
      </p:sp>
      <p:pic>
        <p:nvPicPr>
          <p:cNvPr id="134" name="Google Shape;134;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5" name="Google Shape;13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7" name="Google Shape;137;p28"/>
          <p:cNvSpPr txBox="1"/>
          <p:nvPr/>
        </p:nvSpPr>
        <p:spPr>
          <a:xfrm>
            <a:off x="536400" y="4597025"/>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source(s). Then, answer the questions on continuity and change over time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38" name="Google Shape;138;p28"/>
          <p:cNvPicPr preferRelativeResize="0"/>
          <p:nvPr/>
        </p:nvPicPr>
        <p:blipFill>
          <a:blip r:embed="rId5">
            <a:alphaModFix/>
          </a:blip>
          <a:stretch>
            <a:fillRect/>
          </a:stretch>
        </p:blipFill>
        <p:spPr>
          <a:xfrm>
            <a:off x="536397" y="2286487"/>
            <a:ext cx="1955925" cy="1955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Continuity and Change Over Time</a:t>
            </a:r>
            <a:endParaRPr sz="1900">
              <a:latin typeface="Halant"/>
              <a:ea typeface="Halant"/>
              <a:cs typeface="Halant"/>
              <a:sym typeface="Halant"/>
            </a:endParaRPr>
          </a:p>
        </p:txBody>
      </p:sp>
      <p:pic>
        <p:nvPicPr>
          <p:cNvPr id="144" name="Google Shape;144;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7" name="Google Shape;147;p29"/>
          <p:cNvGraphicFramePr/>
          <p:nvPr/>
        </p:nvGraphicFramePr>
        <p:xfrm>
          <a:off x="484691" y="933027"/>
          <a:ext cx="3000000" cy="3000000"/>
        </p:xfrm>
        <a:graphic>
          <a:graphicData uri="http://schemas.openxmlformats.org/drawingml/2006/table">
            <a:tbl>
              <a:tblPr>
                <a:noFill/>
                <a:tableStyleId>{D0125B7D-D166-4EC9-B4AD-69A0737DA412}</a:tableStyleId>
              </a:tblPr>
              <a:tblGrid>
                <a:gridCol w="6888975"/>
              </a:tblGrid>
              <a:tr h="656125">
                <a:tc>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Alexander Stephens, “Cornerstone Speech,” Savannah, Georgia, March 21, 1861.</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Alexander Stephens was the Vice President of the Confederate Government during the Civil War. In this speech, he explains the foundations of the new Confederate government by outlining its Constitution.</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5900500">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 was remarking that we are passing through one of the greatest revolutions in the annals of the world. Seven States have within the last three months thrown off an old government and formed a new…</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This new constitution. or form of government… amply secures all our ancient rights, franchises, and liberties. All the great principles of Magna Charta are retained in it. No citizen is deprived of life, liberty, or property, but by the judgment of his peers under the laws of the land. The great principle of religious liberty, which was the honor and pride of the old constitution, is still maintained and secured. All the essentials of the old constitution, which have endeared it to the hearts of the American people, have been preserved and perpetuated. Some changes have been made…</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Allow me briefly to allude to some of these improvements… We allow the imposition of no duty with a view of giving advantage to one class of persons, in any trade or business, over those of another… This old thorn of the tariff, which was the cause of so much irritation in the old body politic, is removed forever from the new…</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Another change in the constitution relates to the length of the tenure of the presidential office. In the new constitution it is six years instead of four, and the President rendered ineligible for a re-election. This is certainly a decidedly conservative change…</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But… allow me to allude to one other though last, not least. The new constitution has put at rest, forever, all the agitating questions relating to our peculiar institution African slavery as it exists amongst us the proper status of the negro in our form of civilization. This was the immediate cause of the late rupture and present revolution… The prevailing ideas entertained by [Thomas Jefferson] and most of the leading statesmen at the time of the formation of the old constitution, were that the enslavement of the African was in violation of the laws of nature; that it was wrong in principle, socially, morally, and politically. It was an evil they knew not well how to deal with, but the general opinion of the men of that day was that, somehow or other in the order of Providence, the institution would be evanescent and pass away… Those ideas, however, were fundamentally wrong. They rested upon the assumption of the equality of races. This was an error… </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Our new government is founded upon exactly the opposite idea; its foundations are laid, its corner-stone rests, upon the great truth that the negro is not equal to the white man; that slavery subordination to the superior race is his natural and normal condition. This, our new government, is the first, in the history of the world, based upon this great physical, philosophical, and moral truth… </a:t>
                      </a:r>
                      <a:endParaRPr sz="1200">
                        <a:solidFill>
                          <a:schemeClr val="dk1"/>
                        </a:solidFill>
                        <a:latin typeface="Inter"/>
                        <a:ea typeface="Inter"/>
                        <a:cs typeface="Inter"/>
                        <a:sym typeface="Inter"/>
                      </a:endParaRPr>
                    </a:p>
                  </a:txBody>
                  <a:tcPr marT="95800" marB="95800" marR="97175" marL="971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Continuity and Change Over Time</a:t>
            </a:r>
            <a:endParaRPr sz="1900">
              <a:latin typeface="Halant"/>
              <a:ea typeface="Halant"/>
              <a:cs typeface="Halant"/>
              <a:sym typeface="Halant"/>
            </a:endParaRPr>
          </a:p>
        </p:txBody>
      </p:sp>
      <p:pic>
        <p:nvPicPr>
          <p:cNvPr id="153" name="Google Shape;153;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4" name="Google Shape;154;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6" name="Google Shape;156;p30"/>
          <p:cNvSpPr txBox="1"/>
          <p:nvPr/>
        </p:nvSpPr>
        <p:spPr>
          <a:xfrm>
            <a:off x="501875" y="652500"/>
            <a:ext cx="6754500" cy="2281800"/>
          </a:xfrm>
          <a:prstGeom prst="rect">
            <a:avLst/>
          </a:prstGeom>
          <a:noFill/>
          <a:ln>
            <a:noFill/>
          </a:ln>
        </p:spPr>
        <p:txBody>
          <a:bodyPr anchorCtr="0" anchor="t" bIns="96675" lIns="96675" spcFirstLastPara="1" rIns="96675" wrap="square" tIns="96675">
            <a:noAutofit/>
          </a:bodyPr>
          <a:lstStyle/>
          <a:p>
            <a:pPr indent="-317500" lvl="0" marL="482600" rtl="0" algn="l">
              <a:spcBef>
                <a:spcPts val="0"/>
              </a:spcBef>
              <a:spcAft>
                <a:spcPts val="0"/>
              </a:spcAft>
              <a:buClr>
                <a:schemeClr val="dk1"/>
              </a:buClr>
              <a:buSzPts val="1200"/>
              <a:buFont typeface="Work Sans"/>
              <a:buAutoNum type="arabicPeriod"/>
            </a:pPr>
            <a:r>
              <a:rPr lang="en" sz="1200">
                <a:solidFill>
                  <a:schemeClr val="dk1"/>
                </a:solidFill>
                <a:latin typeface="Inter"/>
                <a:ea typeface="Inter"/>
                <a:cs typeface="Inter"/>
                <a:sym typeface="Inter"/>
              </a:rPr>
              <a:t>What is the best example of a </a:t>
            </a:r>
            <a:r>
              <a:rPr b="1" lang="en" sz="1200">
                <a:solidFill>
                  <a:schemeClr val="dk1"/>
                </a:solidFill>
                <a:latin typeface="Inter"/>
                <a:ea typeface="Inter"/>
                <a:cs typeface="Inter"/>
                <a:sym typeface="Inter"/>
              </a:rPr>
              <a:t>continuity</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principles that are also within Magna Carta exist in both constitutions.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Citizens are not deprived of life, liberty, or property.</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components of the U.S. Constitution that the people liked, remain.</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Both constitutions rest upon the assumption of the equality of races.</a:t>
            </a:r>
            <a:endParaRPr sz="1200">
              <a:solidFill>
                <a:schemeClr val="dk1"/>
              </a:solidFill>
              <a:latin typeface="Inter"/>
              <a:ea typeface="Inter"/>
              <a:cs typeface="Inter"/>
              <a:sym typeface="Inter"/>
            </a:endParaRPr>
          </a:p>
        </p:txBody>
      </p:sp>
      <p:sp>
        <p:nvSpPr>
          <p:cNvPr id="157" name="Google Shape;157;p30"/>
          <p:cNvSpPr txBox="1"/>
          <p:nvPr/>
        </p:nvSpPr>
        <p:spPr>
          <a:xfrm>
            <a:off x="381550" y="2934300"/>
            <a:ext cx="6992100" cy="16296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 2.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158" name="Google Shape;158;p30"/>
          <p:cNvSpPr txBox="1"/>
          <p:nvPr/>
        </p:nvSpPr>
        <p:spPr>
          <a:xfrm>
            <a:off x="501875" y="4563900"/>
            <a:ext cx="6754500" cy="24822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3.   What is the best example of a </a:t>
            </a:r>
            <a:r>
              <a:rPr b="1" lang="en" sz="1200">
                <a:solidFill>
                  <a:schemeClr val="dk1"/>
                </a:solidFill>
                <a:latin typeface="Inter"/>
                <a:ea typeface="Inter"/>
                <a:cs typeface="Inter"/>
                <a:sym typeface="Inter"/>
              </a:rPr>
              <a:t>change</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implementation of tariffs is forbidden in the Confederate Constitution.</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changed the length of the presidential term.</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eliminated juries as a means of the justice system.</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foundation of the Confederate government is built on the idea that Black people are not equal to white people.</a:t>
            </a:r>
            <a:endParaRPr sz="1200">
              <a:solidFill>
                <a:schemeClr val="dk1"/>
              </a:solidFill>
              <a:latin typeface="Inter"/>
              <a:ea typeface="Inter"/>
              <a:cs typeface="Inter"/>
              <a:sym typeface="Inter"/>
            </a:endParaRPr>
          </a:p>
        </p:txBody>
      </p:sp>
      <p:sp>
        <p:nvSpPr>
          <p:cNvPr id="159" name="Google Shape;159;p30"/>
          <p:cNvSpPr txBox="1"/>
          <p:nvPr/>
        </p:nvSpPr>
        <p:spPr>
          <a:xfrm>
            <a:off x="381550" y="7209550"/>
            <a:ext cx="7050900" cy="20991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  4.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3" name="Shape 163"/>
        <p:cNvGrpSpPr/>
        <p:nvPr/>
      </p:nvGrpSpPr>
      <p:grpSpPr>
        <a:xfrm>
          <a:off x="0" y="0"/>
          <a:ext cx="0" cy="0"/>
          <a:chOff x="0" y="0"/>
          <a:chExt cx="0" cy="0"/>
        </a:xfrm>
      </p:grpSpPr>
      <p:pic>
        <p:nvPicPr>
          <p:cNvPr id="164" name="Google Shape;164;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5" name="Google Shape;165;p31"/>
          <p:cNvSpPr txBox="1"/>
          <p:nvPr/>
        </p:nvSpPr>
        <p:spPr>
          <a:xfrm>
            <a:off x="731000" y="17311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did Southern leaders justify secession in their own words?</a:t>
            </a:r>
            <a:endParaRPr i="1" sz="1700">
              <a:solidFill>
                <a:schemeClr val="dk1"/>
              </a:solidFill>
              <a:latin typeface="Inter"/>
              <a:ea typeface="Inter"/>
              <a:cs typeface="Inter"/>
              <a:sym typeface="Inter"/>
            </a:endParaRPr>
          </a:p>
        </p:txBody>
      </p:sp>
      <p:sp>
        <p:nvSpPr>
          <p:cNvPr id="166" name="Google Shape;166;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7" name="Google Shape;167;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8" name="Google Shape;168;p31"/>
          <p:cNvSpPr txBox="1"/>
          <p:nvPr/>
        </p:nvSpPr>
        <p:spPr>
          <a:xfrm>
            <a:off x="455300" y="3028400"/>
            <a:ext cx="6861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Consider justifications for secession that you learned about in this lesson and answer the </a:t>
            </a:r>
            <a:r>
              <a:rPr i="1" lang="en" sz="1200">
                <a:solidFill>
                  <a:schemeClr val="dk1"/>
                </a:solidFill>
                <a:latin typeface="Halant"/>
                <a:ea typeface="Halant"/>
                <a:cs typeface="Halant"/>
                <a:sym typeface="Halant"/>
              </a:rPr>
              <a:t>Think</a:t>
            </a:r>
            <a:r>
              <a:rPr lang="en" sz="1200">
                <a:solidFill>
                  <a:schemeClr val="dk1"/>
                </a:solidFill>
                <a:latin typeface="Halant"/>
                <a:ea typeface="Halant"/>
                <a:cs typeface="Halant"/>
                <a:sym typeface="Halant"/>
              </a:rPr>
              <a:t> question. Then, pair up with a partner and record their answer. Finally, answer the supporting question.</a:t>
            </a:r>
            <a:endParaRPr sz="1200">
              <a:solidFill>
                <a:schemeClr val="dk1"/>
              </a:solidFill>
              <a:latin typeface="Halant"/>
              <a:ea typeface="Halant"/>
              <a:cs typeface="Halant"/>
              <a:sym typeface="Halant"/>
            </a:endParaRPr>
          </a:p>
        </p:txBody>
      </p:sp>
      <p:grpSp>
        <p:nvGrpSpPr>
          <p:cNvPr id="169" name="Google Shape;169;p31"/>
          <p:cNvGrpSpPr/>
          <p:nvPr/>
        </p:nvGrpSpPr>
        <p:grpSpPr>
          <a:xfrm>
            <a:off x="610149" y="3705571"/>
            <a:ext cx="6706901" cy="1758600"/>
            <a:chOff x="610149" y="3705571"/>
            <a:chExt cx="6706901" cy="1758600"/>
          </a:xfrm>
        </p:grpSpPr>
        <p:sp>
          <p:nvSpPr>
            <p:cNvPr id="170" name="Google Shape;170;p31"/>
            <p:cNvSpPr txBox="1"/>
            <p:nvPr/>
          </p:nvSpPr>
          <p:spPr>
            <a:xfrm>
              <a:off x="2882150" y="3705571"/>
              <a:ext cx="4434900" cy="175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Think: </a:t>
              </a:r>
              <a:r>
                <a:rPr lang="en" sz="1200">
                  <a:solidFill>
                    <a:schemeClr val="dk1"/>
                  </a:solidFill>
                  <a:latin typeface="Inter"/>
                  <a:ea typeface="Inter"/>
                  <a:cs typeface="Inter"/>
                  <a:sym typeface="Inter"/>
                </a:rPr>
                <a:t>Historian Shelby Foote, in </a:t>
              </a:r>
              <a:r>
                <a:rPr i="1" lang="en" sz="1200">
                  <a:solidFill>
                    <a:schemeClr val="dk1"/>
                  </a:solidFill>
                  <a:latin typeface="Inter"/>
                  <a:ea typeface="Inter"/>
                  <a:cs typeface="Inter"/>
                  <a:sym typeface="Inter"/>
                </a:rPr>
                <a:t>The Civil War:  A Narrative</a:t>
              </a:r>
              <a:r>
                <a:rPr lang="en" sz="1200">
                  <a:solidFill>
                    <a:schemeClr val="dk1"/>
                  </a:solidFill>
                  <a:latin typeface="Inter"/>
                  <a:ea typeface="Inter"/>
                  <a:cs typeface="Inter"/>
                  <a:sym typeface="Inter"/>
                </a:rPr>
                <a:t>, noted that, </a:t>
              </a:r>
              <a:r>
                <a:rPr lang="en" sz="1200">
                  <a:solidFill>
                    <a:srgbClr val="181818"/>
                  </a:solidFill>
                  <a:latin typeface="Inter"/>
                  <a:ea typeface="Inter"/>
                  <a:cs typeface="Inter"/>
                  <a:sym typeface="Inter"/>
                </a:rPr>
                <a:t>“The Civil War defined us as what we are and it opened us to being what we became, good and bad things... It was the crossroads of our being, and it was a hell of a crossroads.”  </a:t>
              </a:r>
              <a:r>
                <a:rPr i="1" lang="en" sz="1200">
                  <a:solidFill>
                    <a:srgbClr val="181818"/>
                  </a:solidFill>
                  <a:latin typeface="Inter"/>
                  <a:ea typeface="Inter"/>
                  <a:cs typeface="Inter"/>
                  <a:sym typeface="Inter"/>
                </a:rPr>
                <a:t>What do you think he means?</a:t>
              </a:r>
              <a:endParaRPr i="1" sz="1200">
                <a:solidFill>
                  <a:schemeClr val="dk1"/>
                </a:solidFill>
                <a:latin typeface="Inter"/>
                <a:ea typeface="Inter"/>
                <a:cs typeface="Inter"/>
                <a:sym typeface="Inter"/>
              </a:endParaRPr>
            </a:p>
          </p:txBody>
        </p:sp>
        <p:pic>
          <p:nvPicPr>
            <p:cNvPr id="171" name="Google Shape;171;p31" title="US His DC Project - 2025-06-01T224901.135.jpg"/>
            <p:cNvPicPr preferRelativeResize="0"/>
            <p:nvPr/>
          </p:nvPicPr>
          <p:blipFill rotWithShape="1">
            <a:blip r:embed="rId4">
              <a:alphaModFix/>
            </a:blip>
            <a:srcRect b="24654" l="1972" r="67161" t="24173"/>
            <a:stretch/>
          </p:blipFill>
          <p:spPr>
            <a:xfrm>
              <a:off x="610149" y="3705637"/>
              <a:ext cx="1922275" cy="1758467"/>
            </a:xfrm>
            <a:prstGeom prst="rect">
              <a:avLst/>
            </a:prstGeom>
            <a:noFill/>
            <a:ln>
              <a:noFill/>
            </a:ln>
          </p:spPr>
        </p:pic>
      </p:grpSp>
      <p:grpSp>
        <p:nvGrpSpPr>
          <p:cNvPr id="172" name="Google Shape;172;p31"/>
          <p:cNvGrpSpPr/>
          <p:nvPr/>
        </p:nvGrpSpPr>
        <p:grpSpPr>
          <a:xfrm>
            <a:off x="657894" y="5595073"/>
            <a:ext cx="6659156" cy="1758600"/>
            <a:chOff x="657894" y="5622624"/>
            <a:chExt cx="6659156" cy="1758600"/>
          </a:xfrm>
        </p:grpSpPr>
        <p:pic>
          <p:nvPicPr>
            <p:cNvPr id="173" name="Google Shape;173;p31" title="US His DC Project - 2025-06-01T224901.135.jpg"/>
            <p:cNvPicPr preferRelativeResize="0"/>
            <p:nvPr/>
          </p:nvPicPr>
          <p:blipFill rotWithShape="1">
            <a:blip r:embed="rId4">
              <a:alphaModFix/>
            </a:blip>
            <a:srcRect b="24147" l="34636" r="36030" t="24680"/>
            <a:stretch/>
          </p:blipFill>
          <p:spPr>
            <a:xfrm>
              <a:off x="657894" y="5622690"/>
              <a:ext cx="1826789" cy="1758467"/>
            </a:xfrm>
            <a:prstGeom prst="rect">
              <a:avLst/>
            </a:prstGeom>
            <a:noFill/>
            <a:ln>
              <a:noFill/>
            </a:ln>
          </p:spPr>
        </p:pic>
        <p:sp>
          <p:nvSpPr>
            <p:cNvPr id="174" name="Google Shape;174;p31"/>
            <p:cNvSpPr txBox="1"/>
            <p:nvPr/>
          </p:nvSpPr>
          <p:spPr>
            <a:xfrm>
              <a:off x="2882150" y="5622624"/>
              <a:ext cx="4434900" cy="175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Pair: </a:t>
              </a:r>
              <a:r>
                <a:rPr lang="en" sz="1200">
                  <a:latin typeface="Inter"/>
                  <a:ea typeface="Inter"/>
                  <a:cs typeface="Inter"/>
                  <a:sym typeface="Inter"/>
                </a:rPr>
                <a:t>What is your partner’s name? How did they answer the </a:t>
              </a:r>
              <a:r>
                <a:rPr i="1" lang="en" sz="1200">
                  <a:latin typeface="Inter"/>
                  <a:ea typeface="Inter"/>
                  <a:cs typeface="Inter"/>
                  <a:sym typeface="Inter"/>
                </a:rPr>
                <a:t>Think</a:t>
              </a:r>
              <a:r>
                <a:rPr lang="en" sz="1200">
                  <a:latin typeface="Inter"/>
                  <a:ea typeface="Inter"/>
                  <a:cs typeface="Inter"/>
                  <a:sym typeface="Inter"/>
                </a:rPr>
                <a:t> question?</a:t>
              </a:r>
              <a:endParaRPr sz="1200">
                <a:solidFill>
                  <a:srgbClr val="F1AF4B"/>
                </a:solidFill>
                <a:latin typeface="Inter"/>
                <a:ea typeface="Inter"/>
                <a:cs typeface="Inter"/>
                <a:sym typeface="Inter"/>
              </a:endParaRPr>
            </a:p>
          </p:txBody>
        </p:sp>
      </p:grpSp>
      <p:grpSp>
        <p:nvGrpSpPr>
          <p:cNvPr id="175" name="Google Shape;175;p31"/>
          <p:cNvGrpSpPr/>
          <p:nvPr/>
        </p:nvGrpSpPr>
        <p:grpSpPr>
          <a:xfrm>
            <a:off x="657894" y="7484574"/>
            <a:ext cx="6659156" cy="1758600"/>
            <a:chOff x="657894" y="7484574"/>
            <a:chExt cx="6659156" cy="1758600"/>
          </a:xfrm>
        </p:grpSpPr>
        <p:pic>
          <p:nvPicPr>
            <p:cNvPr id="176" name="Google Shape;176;p31" title="US His DC Project - 2025-06-01T224901.135.jpg"/>
            <p:cNvPicPr preferRelativeResize="0"/>
            <p:nvPr/>
          </p:nvPicPr>
          <p:blipFill rotWithShape="1">
            <a:blip r:embed="rId4">
              <a:alphaModFix/>
            </a:blip>
            <a:srcRect b="25834" l="65862" r="0" t="24070"/>
            <a:stretch/>
          </p:blipFill>
          <p:spPr>
            <a:xfrm>
              <a:off x="657894" y="7624293"/>
              <a:ext cx="1826789" cy="1479163"/>
            </a:xfrm>
            <a:prstGeom prst="rect">
              <a:avLst/>
            </a:prstGeom>
            <a:noFill/>
            <a:ln>
              <a:noFill/>
            </a:ln>
          </p:spPr>
        </p:pic>
        <p:sp>
          <p:nvSpPr>
            <p:cNvPr id="177" name="Google Shape;177;p31"/>
            <p:cNvSpPr txBox="1"/>
            <p:nvPr/>
          </p:nvSpPr>
          <p:spPr>
            <a:xfrm>
              <a:off x="2882150" y="7484574"/>
              <a:ext cx="4434900" cy="175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Share: </a:t>
              </a:r>
              <a:r>
                <a:rPr lang="en" sz="1200">
                  <a:latin typeface="Inter"/>
                  <a:ea typeface="Inter"/>
                  <a:cs typeface="Inter"/>
                  <a:sym typeface="Inter"/>
                </a:rPr>
                <a:t>Together, answer the supporting question.</a:t>
              </a:r>
              <a:endParaRPr sz="1200">
                <a:solidFill>
                  <a:srgbClr val="F1AF4B"/>
                </a:solidFill>
                <a:latin typeface="Inter"/>
                <a:ea typeface="Inter"/>
                <a:cs typeface="Inter"/>
                <a:sym typeface="Inter"/>
              </a:endParaRPr>
            </a:p>
          </p:txBody>
        </p:sp>
      </p:grpSp>
      <p:sp>
        <p:nvSpPr>
          <p:cNvPr id="178" name="Google Shape;178;p31"/>
          <p:cNvSpPr txBox="1"/>
          <p:nvPr/>
        </p:nvSpPr>
        <p:spPr>
          <a:xfrm>
            <a:off x="330050" y="13409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79" name="Google Shape;179;p31"/>
          <p:cNvSpPr txBox="1"/>
          <p:nvPr/>
        </p:nvSpPr>
        <p:spPr>
          <a:xfrm>
            <a:off x="0" y="0"/>
            <a:ext cx="8258100" cy="1203600"/>
          </a:xfrm>
          <a:prstGeom prst="rect">
            <a:avLst/>
          </a:prstGeom>
          <a:solidFill>
            <a:srgbClr val="38E0A4"/>
          </a:solidFill>
          <a:ln>
            <a:noFill/>
          </a:ln>
        </p:spPr>
        <p:txBody>
          <a:bodyPr anchorCtr="0" anchor="ctr" bIns="102250" lIns="102250" spcFirstLastPara="1" rIns="102250" wrap="square" tIns="102250">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rgbClr val="000000"/>
              </a:buClr>
              <a:buSzPts val="1200"/>
              <a:buFont typeface="Arial"/>
              <a:buNone/>
            </a:pPr>
            <a:r>
              <a:rPr lang="en" sz="1700">
                <a:latin typeface="Halant"/>
                <a:ea typeface="Halant"/>
                <a:cs typeface="Halant"/>
                <a:sym typeface="Halant"/>
              </a:rPr>
              <a:t>Unit 9: The Civil War (1861-1865)</a:t>
            </a:r>
            <a:endParaRPr sz="1700">
              <a:solidFill>
                <a:srgbClr val="000000"/>
              </a:solidFill>
              <a:latin typeface="Halant"/>
              <a:ea typeface="Halant"/>
              <a:cs typeface="Halant"/>
              <a:sym typeface="Halant"/>
            </a:endParaRPr>
          </a:p>
          <a:p>
            <a:pPr indent="0" lvl="0" marL="0" rtl="0" algn="ctr">
              <a:spcBef>
                <a:spcPts val="0"/>
              </a:spcBef>
              <a:spcAft>
                <a:spcPts val="0"/>
              </a:spcAft>
              <a:buClr>
                <a:srgbClr val="000000"/>
              </a:buClr>
              <a:buSzPts val="1200"/>
              <a:buFont typeface="Arial"/>
              <a:buNone/>
            </a:pPr>
            <a:r>
              <a:rPr lang="en" sz="2500">
                <a:solidFill>
                  <a:srgbClr val="000000"/>
                </a:solidFill>
                <a:latin typeface="Plus Jakarta Sans Medium"/>
                <a:ea typeface="Plus Jakarta Sans Medium"/>
                <a:cs typeface="Plus Jakarta Sans Medium"/>
                <a:sym typeface="Plus Jakarta Sans Medium"/>
              </a:rPr>
              <a:t>Exit Ticket - Lesson </a:t>
            </a:r>
            <a:r>
              <a:rPr lang="en" sz="2500">
                <a:latin typeface="Plus Jakarta Sans Medium"/>
                <a:ea typeface="Plus Jakarta Sans Medium"/>
                <a:cs typeface="Plus Jakarta Sans Medium"/>
                <a:sym typeface="Plus Jakarta Sans Medium"/>
              </a:rPr>
              <a:t>1</a:t>
            </a:r>
            <a:endParaRPr sz="1500">
              <a:solidFill>
                <a:srgbClr val="000000"/>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800">
              <a:solidFill>
                <a:srgbClr val="000000"/>
              </a:solidFill>
              <a:latin typeface="Halant"/>
              <a:ea typeface="Halant"/>
              <a:cs typeface="Halant"/>
              <a:sym typeface="Halant"/>
            </a:endParaRPr>
          </a:p>
        </p:txBody>
      </p:sp>
      <p:pic>
        <p:nvPicPr>
          <p:cNvPr id="180" name="Google Shape;180;p31"/>
          <p:cNvPicPr preferRelativeResize="0"/>
          <p:nvPr/>
        </p:nvPicPr>
        <p:blipFill>
          <a:blip r:embed="rId5">
            <a:alphaModFix/>
          </a:blip>
          <a:stretch>
            <a:fillRect/>
          </a:stretch>
        </p:blipFill>
        <p:spPr>
          <a:xfrm>
            <a:off x="229789" y="241997"/>
            <a:ext cx="1106846" cy="45897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