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Lst>
  <p:sldSz cy="10058400" cx="7772400"/>
  <p:notesSz cx="6858000" cy="9144000"/>
  <p:embeddedFontLst>
    <p:embeddedFont>
      <p:font typeface="Halant"/>
      <p:regular r:id="rId15"/>
      <p:bold r:id="rId16"/>
    </p:embeddedFont>
    <p:embeddedFont>
      <p:font typeface="Plus Jakarta Sans"/>
      <p:regular r:id="rId17"/>
      <p:bold r:id="rId18"/>
      <p:italic r:id="rId19"/>
      <p:boldItalic r:id="rId20"/>
    </p:embeddedFont>
    <p:embeddedFont>
      <p:font typeface="Inter"/>
      <p:regular r:id="rId21"/>
      <p:bold r:id="rId22"/>
      <p:italic r:id="rId23"/>
      <p:boldItalic r:id="rId24"/>
    </p:embeddedFont>
    <p:embeddedFont>
      <p:font typeface="Plus Jakarta Sans Medium"/>
      <p:regular r:id="rId25"/>
      <p:bold r:id="rId26"/>
      <p:italic r:id="rId27"/>
      <p:boldItalic r:id="rId28"/>
    </p:embeddedFont>
    <p:embeddedFont>
      <p:font typeface="Work Sans"/>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579">
          <p15:clr>
            <a:srgbClr val="747775"/>
          </p15:clr>
        </p15:guide>
        <p15:guide id="2" orient="horz" pos="100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9942F80-3060-4D41-AA41-CD452617C004}">
  <a:tblStyle styleId="{99942F80-3060-4D41-AA41-CD452617C00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F5303CE-1DCB-467D-833D-C3D65CE278B2}"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579" orient="horz"/>
        <p:guide pos="1008"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Italic.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bold.fntdata"/><Relationship Id="rId25" Type="http://schemas.openxmlformats.org/officeDocument/2006/relationships/font" Target="fonts/PlusJakartaSansMedium-regular.fntdata"/><Relationship Id="rId28" Type="http://schemas.openxmlformats.org/officeDocument/2006/relationships/font" Target="fonts/PlusJakartaSansMedium-boldItalic.fntdata"/><Relationship Id="rId27"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WorkSans-regular.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WorkSans-italic.fntdata"/><Relationship Id="rId30" Type="http://schemas.openxmlformats.org/officeDocument/2006/relationships/font" Target="fonts/WorkSans-bold.fntdata"/><Relationship Id="rId11" Type="http://schemas.openxmlformats.org/officeDocument/2006/relationships/slide" Target="slides/slide4.xml"/><Relationship Id="rId10" Type="http://schemas.openxmlformats.org/officeDocument/2006/relationships/slide" Target="slides/slide3.xml"/><Relationship Id="rId32" Type="http://schemas.openxmlformats.org/officeDocument/2006/relationships/font" Target="fonts/WorkSans-boldItalic.fntdata"/><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Halant-regular.fntdata"/><Relationship Id="rId14" Type="http://schemas.openxmlformats.org/officeDocument/2006/relationships/slide" Target="slides/slide7.xml"/><Relationship Id="rId17" Type="http://schemas.openxmlformats.org/officeDocument/2006/relationships/font" Target="fonts/PlusJakartaSans-regular.fntdata"/><Relationship Id="rId16" Type="http://schemas.openxmlformats.org/officeDocument/2006/relationships/font" Target="fonts/Halant-bold.fntdata"/><Relationship Id="rId19" Type="http://schemas.openxmlformats.org/officeDocument/2006/relationships/font" Target="fonts/PlusJakartaSans-italic.fntdata"/><Relationship Id="rId18" Type="http://schemas.openxmlformats.org/officeDocument/2006/relationships/font" Target="fonts/PlusJakartaSans-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6f5ee70c19_0_5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6f5ee70c19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33662c72f2f_0_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33662c72f2f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36f5ee70c19_0_14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36f5ee70c19_0_1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70e4973b53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70e4973b5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70e4973b53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70e4973b53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370e4973b53_0_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370e4973b53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70e4e4ced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370e4e4ced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4.png"/><Relationship Id="rId5"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3.jpg"/><Relationship Id="rId5"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Student Worksheet</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300">
                <a:solidFill>
                  <a:schemeClr val="dk1"/>
                </a:solidFill>
                <a:latin typeface="Plus Jakarta Sans"/>
                <a:ea typeface="Plus Jakarta Sans"/>
                <a:cs typeface="Plus Jakarta Sans"/>
                <a:sym typeface="Plus Jakarta Sans"/>
              </a:rPr>
              <a:t>Arguments for Secession: Georgia</a:t>
            </a:r>
            <a:endParaRPr sz="1600">
              <a:solidFill>
                <a:schemeClr val="dk1"/>
              </a:solidFill>
              <a:latin typeface="Plus Jakarta Sans"/>
              <a:ea typeface="Plus Jakarta Sans"/>
              <a:cs typeface="Plus Jakarta Sans"/>
              <a:sym typeface="Plus Jakarta Sans"/>
            </a:endParaRPr>
          </a:p>
        </p:txBody>
      </p:sp>
      <p:pic>
        <p:nvPicPr>
          <p:cNvPr id="100" name="Google Shape;100;p25"/>
          <p:cNvPicPr preferRelativeResize="0"/>
          <p:nvPr/>
        </p:nvPicPr>
        <p:blipFill>
          <a:blip r:embed="rId3">
            <a:alphaModFix/>
          </a:blip>
          <a:stretch>
            <a:fillRect/>
          </a:stretch>
        </p:blipFill>
        <p:spPr>
          <a:xfrm>
            <a:off x="216272" y="78597"/>
            <a:ext cx="1056536" cy="438114"/>
          </a:xfrm>
          <a:prstGeom prst="rect">
            <a:avLst/>
          </a:prstGeom>
          <a:noFill/>
          <a:ln>
            <a:noFill/>
          </a:ln>
        </p:spPr>
      </p:pic>
      <p:graphicFrame>
        <p:nvGraphicFramePr>
          <p:cNvPr id="101" name="Google Shape;101;p25"/>
          <p:cNvGraphicFramePr/>
          <p:nvPr/>
        </p:nvGraphicFramePr>
        <p:xfrm>
          <a:off x="381541" y="1529663"/>
          <a:ext cx="3000000" cy="3000000"/>
        </p:xfrm>
        <a:graphic>
          <a:graphicData uri="http://schemas.openxmlformats.org/drawingml/2006/table">
            <a:tbl>
              <a:tblPr>
                <a:noFill/>
                <a:tableStyleId>{99942F80-3060-4D41-AA41-CD452617C004}</a:tableStyleId>
              </a:tblPr>
              <a:tblGrid>
                <a:gridCol w="7060125"/>
              </a:tblGrid>
              <a:tr h="490250">
                <a:tc>
                  <a:txBody>
                    <a:bodyPr/>
                    <a:lstStyle/>
                    <a:p>
                      <a:pPr indent="0" lvl="0" marL="0" rtl="0" algn="l">
                        <a:spcBef>
                          <a:spcPts val="0"/>
                        </a:spcBef>
                        <a:spcAft>
                          <a:spcPts val="0"/>
                        </a:spcAft>
                        <a:buClr>
                          <a:srgbClr val="000000"/>
                        </a:buClr>
                        <a:buSzPts val="1200"/>
                        <a:buFont typeface="Arial"/>
                        <a:buNone/>
                      </a:pPr>
                      <a:r>
                        <a:rPr lang="en" sz="1200">
                          <a:solidFill>
                            <a:schemeClr val="dk1"/>
                          </a:solidFill>
                          <a:latin typeface="Halant"/>
                          <a:ea typeface="Halant"/>
                          <a:cs typeface="Halant"/>
                          <a:sym typeface="Halant"/>
                        </a:rPr>
                        <a:t>Directions:  As you read through the excerpted secession papers for the assigned Confederate state, answer the questions below.</a:t>
                      </a:r>
                      <a:endParaRPr sz="1200">
                        <a:solidFill>
                          <a:schemeClr val="dk1"/>
                        </a:solidFill>
                        <a:latin typeface="Halant"/>
                        <a:ea typeface="Halant"/>
                        <a:cs typeface="Halant"/>
                        <a:sym typeface="Halant"/>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Georgia defend the institution of slavery in this document?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 the delegates from Georgia feel that the South has been treated by the North in the years leading up to secession?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FF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Georgia, what is the future of slavery?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FF0000"/>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 they think about President Lincoln and the Republican Party?</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50">
                        <a:solidFill>
                          <a:schemeClr val="dk1"/>
                        </a:solidFill>
                        <a:highlight>
                          <a:srgbClr val="FFFFFF"/>
                        </a:highlight>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02" name="Google Shape;102;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04" name="Google Shape;104;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5" name="Google Shape;105;p25"/>
          <p:cNvSpPr txBox="1"/>
          <p:nvPr/>
        </p:nvSpPr>
        <p:spPr>
          <a:xfrm>
            <a:off x="670050" y="10350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9" name="Shape 109"/>
        <p:cNvGrpSpPr/>
        <p:nvPr/>
      </p:nvGrpSpPr>
      <p:grpSpPr>
        <a:xfrm>
          <a:off x="0" y="0"/>
          <a:ext cx="0" cy="0"/>
          <a:chOff x="0" y="0"/>
          <a:chExt cx="0" cy="0"/>
        </a:xfrm>
      </p:grpSpPr>
      <p:sp>
        <p:nvSpPr>
          <p:cNvPr id="110" name="Google Shape;110;p26"/>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300">
                <a:solidFill>
                  <a:schemeClr val="dk1"/>
                </a:solidFill>
                <a:latin typeface="Plus Jakarta Sans"/>
                <a:ea typeface="Plus Jakarta Sans"/>
                <a:cs typeface="Plus Jakarta Sans"/>
                <a:sym typeface="Plus Jakarta Sans"/>
              </a:rPr>
              <a:t>Arguments for Secession: Georgia</a:t>
            </a:r>
            <a:endParaRPr sz="1600">
              <a:solidFill>
                <a:schemeClr val="dk1"/>
              </a:solidFill>
              <a:latin typeface="Plus Jakarta Sans"/>
              <a:ea typeface="Plus Jakarta Sans"/>
              <a:cs typeface="Plus Jakarta Sans"/>
              <a:sym typeface="Plus Jakarta Sans"/>
            </a:endParaRPr>
          </a:p>
        </p:txBody>
      </p:sp>
      <p:pic>
        <p:nvPicPr>
          <p:cNvPr id="111" name="Google Shape;111;p26"/>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12" name="Google Shape;112;p26"/>
          <p:cNvGraphicFramePr/>
          <p:nvPr/>
        </p:nvGraphicFramePr>
        <p:xfrm>
          <a:off x="331991" y="1072463"/>
          <a:ext cx="3000000" cy="3000000"/>
        </p:xfrm>
        <a:graphic>
          <a:graphicData uri="http://schemas.openxmlformats.org/drawingml/2006/table">
            <a:tbl>
              <a:tblPr>
                <a:noFill/>
                <a:tableStyleId>{99942F80-3060-4D41-AA41-CD452617C004}</a:tableStyleId>
              </a:tblPr>
              <a:tblGrid>
                <a:gridCol w="7091900"/>
              </a:tblGrid>
              <a:tr h="373950">
                <a:tc>
                  <a:txBody>
                    <a:bodyPr/>
                    <a:lstStyle/>
                    <a:p>
                      <a:pPr indent="0" lvl="0" marL="0" rtl="0" algn="l">
                        <a:spcBef>
                          <a:spcPts val="0"/>
                        </a:spcBef>
                        <a:spcAft>
                          <a:spcPts val="0"/>
                        </a:spcAft>
                        <a:buClr>
                          <a:srgbClr val="000000"/>
                        </a:buClr>
                        <a:buSzPts val="1200"/>
                        <a:buFont typeface="Arial"/>
                        <a:buNone/>
                      </a:pPr>
                      <a:r>
                        <a:rPr lang="en" sz="1200">
                          <a:solidFill>
                            <a:schemeClr val="dk1"/>
                          </a:solidFill>
                          <a:latin typeface="Halant"/>
                          <a:ea typeface="Halant"/>
                          <a:cs typeface="Halant"/>
                          <a:sym typeface="Halant"/>
                        </a:rPr>
                        <a:t>Source: Georgia Secession Convention, “Georgia’s Ordinance of Secession,” January 19, 1861.</a:t>
                      </a:r>
                      <a:endParaRPr sz="1200">
                        <a:solidFill>
                          <a:schemeClr val="dk1"/>
                        </a:solidFill>
                        <a:latin typeface="Halant"/>
                        <a:ea typeface="Halant"/>
                        <a:cs typeface="Halant"/>
                        <a:sym typeface="Halant"/>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6663300">
                <a:tc>
                  <a:txBody>
                    <a:bodyPr/>
                    <a:lstStyle/>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people of Georgia having dissolved their political connection with the Government of the United States of America, present to their confederates and the world the causes which have led to the separation. For the last ten years we have had numerous and serious causes of complaint against our non-slave-holding confederate States with reference to the subject of African slavery. They have endeavored to weaken our security, to disturb our domestic peace and tranquility, and persistently refused to comply with their express constitutional obligations to us in reference to that property, and by the use of their power in the Federal Government have striven to deprive us of an equal enjoyment of the common Territories of the Republic. This hostile policy of our confederates has been pursued with every circumstance of aggravation which could arouse the passions and excite the hatred of our people, and has placed the two sections of the Union for many years past in the condition of virtual civil war…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party of Lincoln, called the Republican party, under its present name and organization, is of recent origin. It is admitted to be an anti-slavery party…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…We had acquired a large territory by successful war with Mexico; Congress had to govern it; how, in relation to slavery, was the question then demanding solution. This state of facts gave form and shape to the anti-slavery sentiment throughout the North and the conflict began. Northern anti-slavery men of all parties asserted the right to exclude slavery from the territory by Congressional legislation and demanded the prompt and efficient exercise of this power to that end. This insulting and unconstitutional demand was met with great moderation and firmness by the South. We had shed our blood and paid our money for its acquisition; we demanded a division of it on the line of the Missouri restriction or an equal participation in the whole of it. These propositions were refused, the agitation became general, and the public danger was great. The case of the South was impregnable. The price of the acquisition was the blood and treasure of both sections-- of all, and, therefore, it belonged to all upon the principles of equity and justice…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24130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prohibition of slavery in the Territories is the cardinal principle of this organization…</a:t>
                      </a:r>
                      <a:endParaRPr sz="1200">
                        <a:solidFill>
                          <a:schemeClr val="dk1"/>
                        </a:solidFill>
                        <a:latin typeface="Inter"/>
                        <a:ea typeface="Inter"/>
                        <a:cs typeface="Inter"/>
                        <a:sym typeface="Inter"/>
                      </a:endParaRPr>
                    </a:p>
                    <a:p>
                      <a:pPr indent="24130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24130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…But they know the value of parchment rights in treacherous hands, and therefore they refuse to commit their own to the rulers whom the North offers us. Why? Because by their declared principles and policy they have outlawed $3,000,000,000 of our property in the common territories of the Union; put it under the ban of the Republic in the States where it exists and out of the protection of Federal law everywhere; because they give sanctuary to thieves and incendiaries who assail it to the whole extent of their power, in spite of their most solemn obligations and covenants; because their avowed purpose is to subvert our society and subject us not only to the loss of our property but the destruction of ourselves, our wives, and our children, and the desolation of our homes, our altars, and our firesides. To avoid these evils we resume the powers which our fathers delegated to the Government of the United States, and henceforth will seek new safeguards for our liberty, equality, security, and tranquility…”</a:t>
                      </a:r>
                      <a:endParaRPr sz="1200">
                        <a:solidFill>
                          <a:schemeClr val="dk1"/>
                        </a:solidFill>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4" name="Google Shape;114;p26"/>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15" name="Google Shape;115;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9" name="Shape 119"/>
        <p:cNvGrpSpPr/>
        <p:nvPr/>
      </p:nvGrpSpPr>
      <p:grpSpPr>
        <a:xfrm>
          <a:off x="0" y="0"/>
          <a:ext cx="0" cy="0"/>
          <a:chOff x="0" y="0"/>
          <a:chExt cx="0" cy="0"/>
        </a:xfrm>
      </p:grpSpPr>
      <p:pic>
        <p:nvPicPr>
          <p:cNvPr id="120" name="Google Shape;120;p2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1" name="Google Shape;121;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2" name="Google Shape;122;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3" name="Google Shape;123;p27"/>
          <p:cNvSpPr txBox="1"/>
          <p:nvPr/>
        </p:nvSpPr>
        <p:spPr>
          <a:xfrm>
            <a:off x="455250" y="795075"/>
            <a:ext cx="68622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sources. Include specific evidence and explain the perspective.</a:t>
            </a:r>
            <a:endParaRPr sz="1400">
              <a:latin typeface="Halant"/>
              <a:ea typeface="Halant"/>
              <a:cs typeface="Halant"/>
              <a:sym typeface="Halant"/>
            </a:endParaRPr>
          </a:p>
        </p:txBody>
      </p:sp>
      <p:sp>
        <p:nvSpPr>
          <p:cNvPr id="124" name="Google Shape;124;p27"/>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Secession Declarations</a:t>
            </a:r>
            <a:endParaRPr sz="1900">
              <a:solidFill>
                <a:schemeClr val="dk1"/>
              </a:solidFill>
              <a:latin typeface="Plus Jakarta Sans"/>
              <a:ea typeface="Plus Jakarta Sans"/>
              <a:cs typeface="Plus Jakarta Sans"/>
              <a:sym typeface="Plus Jakarta Sans"/>
            </a:endParaRPr>
          </a:p>
        </p:txBody>
      </p:sp>
      <p:pic>
        <p:nvPicPr>
          <p:cNvPr id="125" name="Google Shape;125;p27"/>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26" name="Google Shape;126;p27"/>
          <p:cNvGraphicFramePr/>
          <p:nvPr/>
        </p:nvGraphicFramePr>
        <p:xfrm>
          <a:off x="455250" y="1532475"/>
          <a:ext cx="3000000" cy="3000000"/>
        </p:xfrm>
        <a:graphic>
          <a:graphicData uri="http://schemas.openxmlformats.org/drawingml/2006/table">
            <a:tbl>
              <a:tblPr>
                <a:noFill/>
                <a:tableStyleId>{99942F80-3060-4D41-AA41-CD452617C004}</a:tableStyleId>
              </a:tblPr>
              <a:tblGrid>
                <a:gridCol w="1837900"/>
                <a:gridCol w="2512150"/>
                <a:gridCol w="2512150"/>
              </a:tblGrid>
              <a:tr h="381000">
                <a:tc>
                  <a:txBody>
                    <a:bodyPr/>
                    <a:lstStyle/>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South Carolina</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Mississippi</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Say-it-in-Six Summary</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What is the main reason for secession?</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Significant Quotation</a:t>
                      </a:r>
                      <a:endParaRPr b="1" sz="1200">
                        <a:solidFill>
                          <a:schemeClr val="accent2"/>
                        </a:solidFill>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nchor="ctr">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Georgia</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Texas</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solidFill>
                      <a:srgbClr val="D9D9D9"/>
                    </a:solidFill>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Say-it-in-Six Summary</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What is the main reason for secession?</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81000">
                <a:tc>
                  <a:txBody>
                    <a:bodyPr/>
                    <a:lstStyle/>
                    <a:p>
                      <a:pPr indent="0" lvl="0" marL="0" rtl="0" algn="l">
                        <a:spcBef>
                          <a:spcPts val="0"/>
                        </a:spcBef>
                        <a:spcAft>
                          <a:spcPts val="0"/>
                        </a:spcAft>
                        <a:buNone/>
                      </a:pPr>
                      <a:r>
                        <a:rPr b="1" lang="en" sz="1200">
                          <a:solidFill>
                            <a:schemeClr val="accent2"/>
                          </a:solidFill>
                          <a:latin typeface="Inter"/>
                          <a:ea typeface="Inter"/>
                          <a:cs typeface="Inter"/>
                          <a:sym typeface="Inter"/>
                        </a:rPr>
                        <a:t>Significant Quotation</a:t>
                      </a:r>
                      <a:endParaRPr b="1" sz="1200">
                        <a:solidFill>
                          <a:schemeClr val="accent2"/>
                        </a:solidFill>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pic>
        <p:nvPicPr>
          <p:cNvPr id="131" name="Google Shape;131;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2" name="Google Shape;132;p28"/>
          <p:cNvSpPr txBox="1"/>
          <p:nvPr/>
        </p:nvSpPr>
        <p:spPr>
          <a:xfrm>
            <a:off x="2765400" y="2505900"/>
            <a:ext cx="4470600" cy="15171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identifying and exploring the reasons behind both what has changed and what has stayed the same within a given time period or around a specific historical event.</a:t>
            </a:r>
            <a:endParaRPr b="1" sz="1000">
              <a:solidFill>
                <a:schemeClr val="dk1"/>
              </a:solidFill>
              <a:latin typeface="Plus Jakarta Sans"/>
              <a:ea typeface="Plus Jakarta Sans"/>
              <a:cs typeface="Plus Jakarta Sans"/>
              <a:sym typeface="Plus Jakarta Sans"/>
            </a:endParaRPr>
          </a:p>
        </p:txBody>
      </p:sp>
      <p:sp>
        <p:nvSpPr>
          <p:cNvPr id="133" name="Google Shape;133;p2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Continuity and Change Over Time</a:t>
            </a:r>
            <a:endParaRPr sz="1500">
              <a:solidFill>
                <a:srgbClr val="000000"/>
              </a:solidFill>
              <a:latin typeface="Plus Jakarta Sans Medium"/>
              <a:ea typeface="Plus Jakarta Sans Medium"/>
              <a:cs typeface="Plus Jakarta Sans Medium"/>
              <a:sym typeface="Plus Jakarta Sans Medium"/>
            </a:endParaRPr>
          </a:p>
        </p:txBody>
      </p:sp>
      <p:pic>
        <p:nvPicPr>
          <p:cNvPr id="134" name="Google Shape;134;p2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35" name="Google Shape;135;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6" name="Google Shape;136;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7" name="Google Shape;137;p28"/>
          <p:cNvSpPr txBox="1"/>
          <p:nvPr/>
        </p:nvSpPr>
        <p:spPr>
          <a:xfrm>
            <a:off x="536400" y="4597025"/>
            <a:ext cx="6699600" cy="18048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source(s). Then, answer the questions on continuity and change over time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38" name="Google Shape;138;p28"/>
          <p:cNvPicPr preferRelativeResize="0"/>
          <p:nvPr/>
        </p:nvPicPr>
        <p:blipFill>
          <a:blip r:embed="rId5">
            <a:alphaModFix/>
          </a:blip>
          <a:stretch>
            <a:fillRect/>
          </a:stretch>
        </p:blipFill>
        <p:spPr>
          <a:xfrm>
            <a:off x="536397" y="2286487"/>
            <a:ext cx="1955925" cy="19559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2" name="Shape 142"/>
        <p:cNvGrpSpPr/>
        <p:nvPr/>
      </p:nvGrpSpPr>
      <p:grpSpPr>
        <a:xfrm>
          <a:off x="0" y="0"/>
          <a:ext cx="0" cy="0"/>
          <a:chOff x="0" y="0"/>
          <a:chExt cx="0" cy="0"/>
        </a:xfrm>
      </p:grpSpPr>
      <p:sp>
        <p:nvSpPr>
          <p:cNvPr id="143" name="Google Shape;143;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Continuity and Change Over Time</a:t>
            </a:r>
            <a:endParaRPr sz="1900">
              <a:latin typeface="Halant"/>
              <a:ea typeface="Halant"/>
              <a:cs typeface="Halant"/>
              <a:sym typeface="Halant"/>
            </a:endParaRPr>
          </a:p>
        </p:txBody>
      </p:sp>
      <p:pic>
        <p:nvPicPr>
          <p:cNvPr id="144" name="Google Shape;144;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5" name="Google Shape;145;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6" name="Google Shape;146;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7" name="Google Shape;147;p29"/>
          <p:cNvGraphicFramePr/>
          <p:nvPr/>
        </p:nvGraphicFramePr>
        <p:xfrm>
          <a:off x="484691" y="933027"/>
          <a:ext cx="3000000" cy="3000000"/>
        </p:xfrm>
        <a:graphic>
          <a:graphicData uri="http://schemas.openxmlformats.org/drawingml/2006/table">
            <a:tbl>
              <a:tblPr>
                <a:noFill/>
                <a:tableStyleId>{0F5303CE-1DCB-467D-833D-C3D65CE278B2}</a:tableStyleId>
              </a:tblPr>
              <a:tblGrid>
                <a:gridCol w="6888975"/>
              </a:tblGrid>
              <a:tr h="656125">
                <a:tc>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Alexander Stephens, “Cornerstone Speech,” Savannah, Georgia, March 21, 1861.</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Note: Alexander Stephens was the Vice President of the Confederate Government during the Civil War. In this speech, he explains the foundations of the new Confederate government by outlining its Constitution.</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solidFill>
                      <a:srgbClr val="FFFFFF"/>
                    </a:solidFill>
                  </a:tcPr>
                </a:tc>
              </a:tr>
              <a:tr h="5900500">
                <a:tc>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I was remarking that we are passing through one of the greatest revolutions in the annals of the world. Seven States have within the last three months thrown off an old government and formed a new…</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This new constitution. or form of government… amply secures all our ancient rights, franchises, and liberties. All the great principles of Magna Charta are retained in it. No citizen is deprived of life, liberty, or property, but by the judgment of his peers under the laws of the land. The great principle of religious liberty, which was the honor and pride of the old constitution, is still maintained and secured. All the essentials of the old constitution, which have endeared it to the hearts of the American people, have been preserved and perpetuated. Some changes have been made…</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Allow me briefly to allude to some of these improvements… We allow the imposition of no duty with a view of giving advantage to one class of persons, in any trade or business, over those of another… This old thorn of the tariff, which was the cause of so much irritation in the old body politic, is removed forever from the new…</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Another change in the constitution relates to the length of the tenure of the presidential office. In the new constitution it is six years instead of four, and the President rendered ineligible for a re-election. This is certainly a decidedly conservative change…</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But… allow me to allude to one other though last, not least. The new constitution has put at rest, forever, all the agitating questions relating to our peculiar institution African slavery as it exists amongst us the proper status of the negro in our form of civilization. This was the immediate cause of the late rupture and present revolution… The prevailing ideas entertained by [Thomas Jefferson] and most of the leading statesmen at the time of the formation of the old constitution, were that the enslavement of the African was in violation of the laws of nature; that it was wrong in principle, socially, morally, and politically. It was an evil they knew not well how to deal with, but the general opinion of the men of that day was that, somehow or other in the order of Providence, the institution would be evanescent and pass away… Those ideas, however, were fundamentally wrong. They rested upon the assumption of the equality of races. This was an error… </a:t>
                      </a:r>
                      <a:endParaRPr sz="1200">
                        <a:solidFill>
                          <a:schemeClr val="dk1"/>
                        </a:solidFill>
                        <a:latin typeface="Inter"/>
                        <a:ea typeface="Inter"/>
                        <a:cs typeface="Inter"/>
                        <a:sym typeface="Inter"/>
                      </a:endParaRPr>
                    </a:p>
                    <a:p>
                      <a:pPr indent="0" lvl="0" marL="0" rtl="0" algn="l">
                        <a:lnSpc>
                          <a:spcPct val="100000"/>
                        </a:lnSpc>
                        <a:spcBef>
                          <a:spcPts val="1300"/>
                        </a:spcBef>
                        <a:spcAft>
                          <a:spcPts val="0"/>
                        </a:spcAft>
                        <a:buNone/>
                      </a:pPr>
                      <a:r>
                        <a:rPr lang="en" sz="1200">
                          <a:solidFill>
                            <a:schemeClr val="dk1"/>
                          </a:solidFill>
                          <a:latin typeface="Inter"/>
                          <a:ea typeface="Inter"/>
                          <a:cs typeface="Inter"/>
                          <a:sym typeface="Inter"/>
                        </a:rPr>
                        <a:t>Our new government is founded upon exactly the opposite idea; its foundations are laid, its corner-stone rests, upon the great truth that the negro is not equal to the white man; that slavery subordination to the superior race is his natural and normal condition. This, our new government, is the first, in the history of the world, based upon this great physical, philosophical, and moral truth… </a:t>
                      </a:r>
                      <a:endParaRPr sz="1200">
                        <a:solidFill>
                          <a:schemeClr val="dk1"/>
                        </a:solidFill>
                        <a:latin typeface="Inter"/>
                        <a:ea typeface="Inter"/>
                        <a:cs typeface="Inter"/>
                        <a:sym typeface="Inter"/>
                      </a:endParaRPr>
                    </a:p>
                  </a:txBody>
                  <a:tcPr marT="95800" marB="95800" marR="97175" marL="971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1" name="Shape 151"/>
        <p:cNvGrpSpPr/>
        <p:nvPr/>
      </p:nvGrpSpPr>
      <p:grpSpPr>
        <a:xfrm>
          <a:off x="0" y="0"/>
          <a:ext cx="0" cy="0"/>
          <a:chOff x="0" y="0"/>
          <a:chExt cx="0" cy="0"/>
        </a:xfrm>
      </p:grpSpPr>
      <p:sp>
        <p:nvSpPr>
          <p:cNvPr id="152" name="Google Shape;152;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Continuity and Change Over Time</a:t>
            </a:r>
            <a:endParaRPr sz="1900">
              <a:latin typeface="Halant"/>
              <a:ea typeface="Halant"/>
              <a:cs typeface="Halant"/>
              <a:sym typeface="Halant"/>
            </a:endParaRPr>
          </a:p>
        </p:txBody>
      </p:sp>
      <p:pic>
        <p:nvPicPr>
          <p:cNvPr id="153" name="Google Shape;153;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4" name="Google Shape;154;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5" name="Google Shape;155;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6" name="Google Shape;156;p30"/>
          <p:cNvSpPr txBox="1"/>
          <p:nvPr/>
        </p:nvSpPr>
        <p:spPr>
          <a:xfrm>
            <a:off x="501875" y="652500"/>
            <a:ext cx="6754500" cy="2281800"/>
          </a:xfrm>
          <a:prstGeom prst="rect">
            <a:avLst/>
          </a:prstGeom>
          <a:noFill/>
          <a:ln>
            <a:noFill/>
          </a:ln>
        </p:spPr>
        <p:txBody>
          <a:bodyPr anchorCtr="0" anchor="t" bIns="96675" lIns="96675" spcFirstLastPara="1" rIns="96675" wrap="square" tIns="96675">
            <a:noAutofit/>
          </a:bodyPr>
          <a:lstStyle/>
          <a:p>
            <a:pPr indent="-317500" lvl="0" marL="482600" rtl="0" algn="l">
              <a:spcBef>
                <a:spcPts val="0"/>
              </a:spcBef>
              <a:spcAft>
                <a:spcPts val="0"/>
              </a:spcAft>
              <a:buClr>
                <a:schemeClr val="dk1"/>
              </a:buClr>
              <a:buSzPts val="1200"/>
              <a:buFont typeface="Work Sans"/>
              <a:buAutoNum type="arabicPeriod"/>
            </a:pPr>
            <a:r>
              <a:rPr lang="en" sz="1200">
                <a:solidFill>
                  <a:schemeClr val="dk1"/>
                </a:solidFill>
                <a:latin typeface="Inter"/>
                <a:ea typeface="Inter"/>
                <a:cs typeface="Inter"/>
                <a:sym typeface="Inter"/>
              </a:rPr>
              <a:t>What is the best example of a </a:t>
            </a:r>
            <a:r>
              <a:rPr b="1" lang="en" sz="1200">
                <a:solidFill>
                  <a:schemeClr val="dk1"/>
                </a:solidFill>
                <a:latin typeface="Inter"/>
                <a:ea typeface="Inter"/>
                <a:cs typeface="Inter"/>
                <a:sym typeface="Inter"/>
              </a:rPr>
              <a:t>continuity</a:t>
            </a:r>
            <a:r>
              <a:rPr lang="en" sz="1200">
                <a:solidFill>
                  <a:schemeClr val="dk1"/>
                </a:solidFill>
                <a:latin typeface="Inter"/>
                <a:ea typeface="Inter"/>
                <a:cs typeface="Inter"/>
                <a:sym typeface="Inter"/>
              </a:rPr>
              <a:t> between the </a:t>
            </a:r>
            <a:r>
              <a:rPr b="1" lang="en" sz="1200">
                <a:solidFill>
                  <a:schemeClr val="dk1"/>
                </a:solidFill>
                <a:latin typeface="Inter"/>
                <a:ea typeface="Inter"/>
                <a:cs typeface="Inter"/>
                <a:sym typeface="Inter"/>
              </a:rPr>
              <a:t>U.S. Constitution and Confederate Constitution,</a:t>
            </a:r>
            <a:r>
              <a:rPr lang="en" sz="1200">
                <a:solidFill>
                  <a:schemeClr val="dk1"/>
                </a:solidFill>
                <a:latin typeface="Inter"/>
                <a:ea typeface="Inter"/>
                <a:cs typeface="Inter"/>
                <a:sym typeface="Inter"/>
              </a:rPr>
              <a:t> according to Alexander Stephens?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principles that are also within Magna Carta exist in both constitutions.</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Citizens are not deprived of life, liberty, or property.</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components of the U.S. Constitution that the people liked, remain.</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Both constitutions rest upon the assumption of the equality of races.</a:t>
            </a:r>
            <a:endParaRPr sz="1200">
              <a:solidFill>
                <a:schemeClr val="dk1"/>
              </a:solidFill>
              <a:latin typeface="Inter"/>
              <a:ea typeface="Inter"/>
              <a:cs typeface="Inter"/>
              <a:sym typeface="Inter"/>
            </a:endParaRPr>
          </a:p>
        </p:txBody>
      </p:sp>
      <p:sp>
        <p:nvSpPr>
          <p:cNvPr id="157" name="Google Shape;157;p30"/>
          <p:cNvSpPr txBox="1"/>
          <p:nvPr/>
        </p:nvSpPr>
        <p:spPr>
          <a:xfrm>
            <a:off x="381550" y="2934300"/>
            <a:ext cx="6992100" cy="16296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400">
                <a:solidFill>
                  <a:schemeClr val="dk1"/>
                </a:solidFill>
                <a:latin typeface="Work Sans"/>
                <a:ea typeface="Work Sans"/>
                <a:cs typeface="Work Sans"/>
                <a:sym typeface="Work Sans"/>
              </a:rPr>
              <a:t> </a:t>
            </a:r>
            <a:r>
              <a:rPr lang="en" sz="1200">
                <a:solidFill>
                  <a:schemeClr val="dk1"/>
                </a:solidFill>
                <a:latin typeface="Inter"/>
                <a:ea typeface="Inter"/>
                <a:cs typeface="Inter"/>
                <a:sym typeface="Inter"/>
              </a:rPr>
              <a:t> 2.   Justify your answer in the space below.</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
        <p:nvSpPr>
          <p:cNvPr id="158" name="Google Shape;158;p30"/>
          <p:cNvSpPr txBox="1"/>
          <p:nvPr/>
        </p:nvSpPr>
        <p:spPr>
          <a:xfrm>
            <a:off x="501875" y="4563900"/>
            <a:ext cx="6754500" cy="24822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400">
                <a:solidFill>
                  <a:schemeClr val="dk1"/>
                </a:solidFill>
                <a:latin typeface="Work Sans"/>
                <a:ea typeface="Work Sans"/>
                <a:cs typeface="Work Sans"/>
                <a:sym typeface="Work Sans"/>
              </a:rPr>
              <a:t>  </a:t>
            </a:r>
            <a:r>
              <a:rPr lang="en" sz="1200">
                <a:solidFill>
                  <a:schemeClr val="dk1"/>
                </a:solidFill>
                <a:latin typeface="Inter"/>
                <a:ea typeface="Inter"/>
                <a:cs typeface="Inter"/>
                <a:sym typeface="Inter"/>
              </a:rPr>
              <a:t>3.   What is the best example of a </a:t>
            </a:r>
            <a:r>
              <a:rPr b="1" lang="en" sz="1200">
                <a:solidFill>
                  <a:schemeClr val="dk1"/>
                </a:solidFill>
                <a:latin typeface="Inter"/>
                <a:ea typeface="Inter"/>
                <a:cs typeface="Inter"/>
                <a:sym typeface="Inter"/>
              </a:rPr>
              <a:t>change</a:t>
            </a:r>
            <a:r>
              <a:rPr lang="en" sz="1200">
                <a:solidFill>
                  <a:schemeClr val="dk1"/>
                </a:solidFill>
                <a:latin typeface="Inter"/>
                <a:ea typeface="Inter"/>
                <a:cs typeface="Inter"/>
                <a:sym typeface="Inter"/>
              </a:rPr>
              <a:t> between the </a:t>
            </a:r>
            <a:r>
              <a:rPr b="1" lang="en" sz="1200">
                <a:solidFill>
                  <a:schemeClr val="dk1"/>
                </a:solidFill>
                <a:latin typeface="Inter"/>
                <a:ea typeface="Inter"/>
                <a:cs typeface="Inter"/>
                <a:sym typeface="Inter"/>
              </a:rPr>
              <a:t>U.S. Constitution and Confederate Constitution,</a:t>
            </a:r>
            <a:r>
              <a:rPr lang="en" sz="1200">
                <a:solidFill>
                  <a:schemeClr val="dk1"/>
                </a:solidFill>
                <a:latin typeface="Inter"/>
                <a:ea typeface="Inter"/>
                <a:cs typeface="Inter"/>
                <a:sym typeface="Inter"/>
              </a:rPr>
              <a:t> according to Alexander Stephens?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implementation of tariffs is forbidden in the Confederate Constitution.</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Confederate Constitution changed the length of the presidential term.</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Confederate Constitution eliminated juries as a means of the justice system.</a:t>
            </a:r>
            <a:endParaRPr sz="1200">
              <a:solidFill>
                <a:schemeClr val="dk1"/>
              </a:solidFill>
              <a:latin typeface="Inter"/>
              <a:ea typeface="Inter"/>
              <a:cs typeface="Inter"/>
              <a:sym typeface="Inter"/>
            </a:endParaRPr>
          </a:p>
          <a:p>
            <a:pPr indent="0" lvl="0" marL="1447800" rtl="0" algn="l">
              <a:spcBef>
                <a:spcPts val="0"/>
              </a:spcBef>
              <a:spcAft>
                <a:spcPts val="0"/>
              </a:spcAft>
              <a:buNone/>
            </a:pPr>
            <a:r>
              <a:t/>
            </a:r>
            <a:endParaRPr sz="1200">
              <a:solidFill>
                <a:schemeClr val="dk1"/>
              </a:solidFill>
              <a:latin typeface="Inter"/>
              <a:ea typeface="Inter"/>
              <a:cs typeface="Inter"/>
              <a:sym typeface="Inter"/>
            </a:endParaRPr>
          </a:p>
          <a:p>
            <a:pPr indent="-317500" lvl="0" marL="965200" rtl="0" algn="l">
              <a:spcBef>
                <a:spcPts val="0"/>
              </a:spcBef>
              <a:spcAft>
                <a:spcPts val="0"/>
              </a:spcAft>
              <a:buClr>
                <a:schemeClr val="dk1"/>
              </a:buClr>
              <a:buSzPts val="1200"/>
              <a:buFont typeface="Inter"/>
              <a:buAutoNum type="alphaUcPeriod"/>
            </a:pPr>
            <a:r>
              <a:rPr lang="en" sz="1200">
                <a:solidFill>
                  <a:schemeClr val="dk1"/>
                </a:solidFill>
                <a:latin typeface="Inter"/>
                <a:ea typeface="Inter"/>
                <a:cs typeface="Inter"/>
                <a:sym typeface="Inter"/>
              </a:rPr>
              <a:t>The foundation of the Confederate government is built on the idea that Black people are not equal to white people.</a:t>
            </a:r>
            <a:endParaRPr sz="1200">
              <a:solidFill>
                <a:schemeClr val="dk1"/>
              </a:solidFill>
              <a:latin typeface="Inter"/>
              <a:ea typeface="Inter"/>
              <a:cs typeface="Inter"/>
              <a:sym typeface="Inter"/>
            </a:endParaRPr>
          </a:p>
        </p:txBody>
      </p:sp>
      <p:sp>
        <p:nvSpPr>
          <p:cNvPr id="159" name="Google Shape;159;p30"/>
          <p:cNvSpPr txBox="1"/>
          <p:nvPr/>
        </p:nvSpPr>
        <p:spPr>
          <a:xfrm>
            <a:off x="381550" y="7209550"/>
            <a:ext cx="7050900" cy="2099100"/>
          </a:xfrm>
          <a:prstGeom prst="rect">
            <a:avLst/>
          </a:prstGeom>
          <a:noFill/>
          <a:ln cap="flat" cmpd="sng" w="2857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  4.   Justify your answer in the space below.</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Work Sans"/>
              <a:ea typeface="Work Sans"/>
              <a:cs typeface="Work Sans"/>
              <a:sym typeface="Work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3" name="Shape 163"/>
        <p:cNvGrpSpPr/>
        <p:nvPr/>
      </p:nvGrpSpPr>
      <p:grpSpPr>
        <a:xfrm>
          <a:off x="0" y="0"/>
          <a:ext cx="0" cy="0"/>
          <a:chOff x="0" y="0"/>
          <a:chExt cx="0" cy="0"/>
        </a:xfrm>
      </p:grpSpPr>
      <p:pic>
        <p:nvPicPr>
          <p:cNvPr id="164" name="Google Shape;164;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5" name="Google Shape;165;p31"/>
          <p:cNvSpPr txBox="1"/>
          <p:nvPr/>
        </p:nvSpPr>
        <p:spPr>
          <a:xfrm>
            <a:off x="731000" y="17311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How did Southern leaders justify secession in their own words?</a:t>
            </a:r>
            <a:endParaRPr i="1" sz="1700">
              <a:solidFill>
                <a:schemeClr val="dk1"/>
              </a:solidFill>
              <a:latin typeface="Inter"/>
              <a:ea typeface="Inter"/>
              <a:cs typeface="Inter"/>
              <a:sym typeface="Inter"/>
            </a:endParaRPr>
          </a:p>
        </p:txBody>
      </p:sp>
      <p:sp>
        <p:nvSpPr>
          <p:cNvPr id="166" name="Google Shape;166;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7" name="Google Shape;167;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8" name="Google Shape;168;p31"/>
          <p:cNvSpPr txBox="1"/>
          <p:nvPr/>
        </p:nvSpPr>
        <p:spPr>
          <a:xfrm>
            <a:off x="455300" y="3028400"/>
            <a:ext cx="68619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Consider justifications for secession that you learned about in this lesson and answer the </a:t>
            </a:r>
            <a:r>
              <a:rPr i="1" lang="en" sz="1200">
                <a:solidFill>
                  <a:schemeClr val="dk1"/>
                </a:solidFill>
                <a:latin typeface="Halant"/>
                <a:ea typeface="Halant"/>
                <a:cs typeface="Halant"/>
                <a:sym typeface="Halant"/>
              </a:rPr>
              <a:t>Think</a:t>
            </a:r>
            <a:r>
              <a:rPr lang="en" sz="1200">
                <a:solidFill>
                  <a:schemeClr val="dk1"/>
                </a:solidFill>
                <a:latin typeface="Halant"/>
                <a:ea typeface="Halant"/>
                <a:cs typeface="Halant"/>
                <a:sym typeface="Halant"/>
              </a:rPr>
              <a:t> question. Then, pair up with a partner and record their answer. Finally, answer the supporting question.</a:t>
            </a:r>
            <a:endParaRPr sz="1200">
              <a:solidFill>
                <a:schemeClr val="dk1"/>
              </a:solidFill>
              <a:latin typeface="Halant"/>
              <a:ea typeface="Halant"/>
              <a:cs typeface="Halant"/>
              <a:sym typeface="Halant"/>
            </a:endParaRPr>
          </a:p>
        </p:txBody>
      </p:sp>
      <p:grpSp>
        <p:nvGrpSpPr>
          <p:cNvPr id="169" name="Google Shape;169;p31"/>
          <p:cNvGrpSpPr/>
          <p:nvPr/>
        </p:nvGrpSpPr>
        <p:grpSpPr>
          <a:xfrm>
            <a:off x="610149" y="3705571"/>
            <a:ext cx="6706901" cy="1758600"/>
            <a:chOff x="610149" y="3705571"/>
            <a:chExt cx="6706901" cy="1758600"/>
          </a:xfrm>
        </p:grpSpPr>
        <p:sp>
          <p:nvSpPr>
            <p:cNvPr id="170" name="Google Shape;170;p31"/>
            <p:cNvSpPr txBox="1"/>
            <p:nvPr/>
          </p:nvSpPr>
          <p:spPr>
            <a:xfrm>
              <a:off x="2882150" y="3705571"/>
              <a:ext cx="4434900" cy="17586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Think: </a:t>
              </a:r>
              <a:r>
                <a:rPr lang="en" sz="1200">
                  <a:solidFill>
                    <a:schemeClr val="dk1"/>
                  </a:solidFill>
                  <a:latin typeface="Inter"/>
                  <a:ea typeface="Inter"/>
                  <a:cs typeface="Inter"/>
                  <a:sym typeface="Inter"/>
                </a:rPr>
                <a:t>Historian Shelby Foote, in </a:t>
              </a:r>
              <a:r>
                <a:rPr i="1" lang="en" sz="1200">
                  <a:solidFill>
                    <a:schemeClr val="dk1"/>
                  </a:solidFill>
                  <a:latin typeface="Inter"/>
                  <a:ea typeface="Inter"/>
                  <a:cs typeface="Inter"/>
                  <a:sym typeface="Inter"/>
                </a:rPr>
                <a:t>The Civil War:  A Narrative</a:t>
              </a:r>
              <a:r>
                <a:rPr lang="en" sz="1200">
                  <a:solidFill>
                    <a:schemeClr val="dk1"/>
                  </a:solidFill>
                  <a:latin typeface="Inter"/>
                  <a:ea typeface="Inter"/>
                  <a:cs typeface="Inter"/>
                  <a:sym typeface="Inter"/>
                </a:rPr>
                <a:t>, noted that, </a:t>
              </a:r>
              <a:r>
                <a:rPr lang="en" sz="1200">
                  <a:solidFill>
                    <a:srgbClr val="181818"/>
                  </a:solidFill>
                  <a:latin typeface="Inter"/>
                  <a:ea typeface="Inter"/>
                  <a:cs typeface="Inter"/>
                  <a:sym typeface="Inter"/>
                </a:rPr>
                <a:t>“The Civil War defined us as what we are and it opened us to being what we became, good and bad things... It was the crossroads of our being, and it was a hell of a crossroads.”  </a:t>
              </a:r>
              <a:r>
                <a:rPr i="1" lang="en" sz="1200">
                  <a:solidFill>
                    <a:srgbClr val="181818"/>
                  </a:solidFill>
                  <a:latin typeface="Inter"/>
                  <a:ea typeface="Inter"/>
                  <a:cs typeface="Inter"/>
                  <a:sym typeface="Inter"/>
                </a:rPr>
                <a:t>What do you think he means?</a:t>
              </a:r>
              <a:endParaRPr i="1" sz="1200">
                <a:solidFill>
                  <a:schemeClr val="dk1"/>
                </a:solidFill>
                <a:latin typeface="Inter"/>
                <a:ea typeface="Inter"/>
                <a:cs typeface="Inter"/>
                <a:sym typeface="Inter"/>
              </a:endParaRPr>
            </a:p>
          </p:txBody>
        </p:sp>
        <p:pic>
          <p:nvPicPr>
            <p:cNvPr id="171" name="Google Shape;171;p31" title="US His DC Project - 2025-06-01T224901.135.jpg"/>
            <p:cNvPicPr preferRelativeResize="0"/>
            <p:nvPr/>
          </p:nvPicPr>
          <p:blipFill rotWithShape="1">
            <a:blip r:embed="rId4">
              <a:alphaModFix/>
            </a:blip>
            <a:srcRect b="24654" l="1972" r="67161" t="24173"/>
            <a:stretch/>
          </p:blipFill>
          <p:spPr>
            <a:xfrm>
              <a:off x="610149" y="3705637"/>
              <a:ext cx="1922275" cy="1758467"/>
            </a:xfrm>
            <a:prstGeom prst="rect">
              <a:avLst/>
            </a:prstGeom>
            <a:noFill/>
            <a:ln>
              <a:noFill/>
            </a:ln>
          </p:spPr>
        </p:pic>
      </p:grpSp>
      <p:grpSp>
        <p:nvGrpSpPr>
          <p:cNvPr id="172" name="Google Shape;172;p31"/>
          <p:cNvGrpSpPr/>
          <p:nvPr/>
        </p:nvGrpSpPr>
        <p:grpSpPr>
          <a:xfrm>
            <a:off x="657894" y="5595073"/>
            <a:ext cx="6659156" cy="1758600"/>
            <a:chOff x="657894" y="5622624"/>
            <a:chExt cx="6659156" cy="1758600"/>
          </a:xfrm>
        </p:grpSpPr>
        <p:pic>
          <p:nvPicPr>
            <p:cNvPr id="173" name="Google Shape;173;p31" title="US His DC Project - 2025-06-01T224901.135.jpg"/>
            <p:cNvPicPr preferRelativeResize="0"/>
            <p:nvPr/>
          </p:nvPicPr>
          <p:blipFill rotWithShape="1">
            <a:blip r:embed="rId4">
              <a:alphaModFix/>
            </a:blip>
            <a:srcRect b="24147" l="34636" r="36030" t="24680"/>
            <a:stretch/>
          </p:blipFill>
          <p:spPr>
            <a:xfrm>
              <a:off x="657894" y="5622690"/>
              <a:ext cx="1826789" cy="1758467"/>
            </a:xfrm>
            <a:prstGeom prst="rect">
              <a:avLst/>
            </a:prstGeom>
            <a:noFill/>
            <a:ln>
              <a:noFill/>
            </a:ln>
          </p:spPr>
        </p:pic>
        <p:sp>
          <p:nvSpPr>
            <p:cNvPr id="174" name="Google Shape;174;p31"/>
            <p:cNvSpPr txBox="1"/>
            <p:nvPr/>
          </p:nvSpPr>
          <p:spPr>
            <a:xfrm>
              <a:off x="2882150" y="5622624"/>
              <a:ext cx="4434900" cy="17586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Pair: </a:t>
              </a:r>
              <a:r>
                <a:rPr lang="en" sz="1200">
                  <a:latin typeface="Inter"/>
                  <a:ea typeface="Inter"/>
                  <a:cs typeface="Inter"/>
                  <a:sym typeface="Inter"/>
                </a:rPr>
                <a:t>What is your partner’s name? How did they answer the </a:t>
              </a:r>
              <a:r>
                <a:rPr i="1" lang="en" sz="1200">
                  <a:latin typeface="Inter"/>
                  <a:ea typeface="Inter"/>
                  <a:cs typeface="Inter"/>
                  <a:sym typeface="Inter"/>
                </a:rPr>
                <a:t>Think</a:t>
              </a:r>
              <a:r>
                <a:rPr lang="en" sz="1200">
                  <a:latin typeface="Inter"/>
                  <a:ea typeface="Inter"/>
                  <a:cs typeface="Inter"/>
                  <a:sym typeface="Inter"/>
                </a:rPr>
                <a:t> question?</a:t>
              </a:r>
              <a:endParaRPr sz="1200">
                <a:solidFill>
                  <a:srgbClr val="F1AF4B"/>
                </a:solidFill>
                <a:latin typeface="Inter"/>
                <a:ea typeface="Inter"/>
                <a:cs typeface="Inter"/>
                <a:sym typeface="Inter"/>
              </a:endParaRPr>
            </a:p>
          </p:txBody>
        </p:sp>
      </p:grpSp>
      <p:grpSp>
        <p:nvGrpSpPr>
          <p:cNvPr id="175" name="Google Shape;175;p31"/>
          <p:cNvGrpSpPr/>
          <p:nvPr/>
        </p:nvGrpSpPr>
        <p:grpSpPr>
          <a:xfrm>
            <a:off x="657894" y="7484574"/>
            <a:ext cx="6659156" cy="1758600"/>
            <a:chOff x="657894" y="7484574"/>
            <a:chExt cx="6659156" cy="1758600"/>
          </a:xfrm>
        </p:grpSpPr>
        <p:pic>
          <p:nvPicPr>
            <p:cNvPr id="176" name="Google Shape;176;p31" title="US His DC Project - 2025-06-01T224901.135.jpg"/>
            <p:cNvPicPr preferRelativeResize="0"/>
            <p:nvPr/>
          </p:nvPicPr>
          <p:blipFill rotWithShape="1">
            <a:blip r:embed="rId4">
              <a:alphaModFix/>
            </a:blip>
            <a:srcRect b="25834" l="65862" r="0" t="24070"/>
            <a:stretch/>
          </p:blipFill>
          <p:spPr>
            <a:xfrm>
              <a:off x="657894" y="7624293"/>
              <a:ext cx="1826789" cy="1479163"/>
            </a:xfrm>
            <a:prstGeom prst="rect">
              <a:avLst/>
            </a:prstGeom>
            <a:noFill/>
            <a:ln>
              <a:noFill/>
            </a:ln>
          </p:spPr>
        </p:pic>
        <p:sp>
          <p:nvSpPr>
            <p:cNvPr id="177" name="Google Shape;177;p31"/>
            <p:cNvSpPr txBox="1"/>
            <p:nvPr/>
          </p:nvSpPr>
          <p:spPr>
            <a:xfrm>
              <a:off x="2882150" y="7484574"/>
              <a:ext cx="4434900" cy="17586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Inter"/>
                  <a:ea typeface="Inter"/>
                  <a:cs typeface="Inter"/>
                  <a:sym typeface="Inter"/>
                </a:rPr>
                <a:t>Share: </a:t>
              </a:r>
              <a:r>
                <a:rPr lang="en" sz="1200">
                  <a:latin typeface="Inter"/>
                  <a:ea typeface="Inter"/>
                  <a:cs typeface="Inter"/>
                  <a:sym typeface="Inter"/>
                </a:rPr>
                <a:t>Together, answer the supporting question.</a:t>
              </a:r>
              <a:endParaRPr sz="1200">
                <a:solidFill>
                  <a:srgbClr val="F1AF4B"/>
                </a:solidFill>
                <a:latin typeface="Inter"/>
                <a:ea typeface="Inter"/>
                <a:cs typeface="Inter"/>
                <a:sym typeface="Inter"/>
              </a:endParaRPr>
            </a:p>
          </p:txBody>
        </p:sp>
      </p:grpSp>
      <p:sp>
        <p:nvSpPr>
          <p:cNvPr id="178" name="Google Shape;178;p31"/>
          <p:cNvSpPr txBox="1"/>
          <p:nvPr/>
        </p:nvSpPr>
        <p:spPr>
          <a:xfrm>
            <a:off x="330050" y="13409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
        <p:nvSpPr>
          <p:cNvPr id="179" name="Google Shape;179;p31"/>
          <p:cNvSpPr txBox="1"/>
          <p:nvPr/>
        </p:nvSpPr>
        <p:spPr>
          <a:xfrm>
            <a:off x="0" y="0"/>
            <a:ext cx="8258100" cy="1203600"/>
          </a:xfrm>
          <a:prstGeom prst="rect">
            <a:avLst/>
          </a:prstGeom>
          <a:solidFill>
            <a:srgbClr val="38E0A4"/>
          </a:solidFill>
          <a:ln>
            <a:noFill/>
          </a:ln>
        </p:spPr>
        <p:txBody>
          <a:bodyPr anchorCtr="0" anchor="ctr" bIns="102250" lIns="102250" spcFirstLastPara="1" rIns="102250" wrap="square" tIns="102250">
            <a:noAutofit/>
          </a:bodyPr>
          <a:lstStyle/>
          <a:p>
            <a:pPr indent="0" lvl="0" marL="0" rtl="0" algn="ctr">
              <a:spcBef>
                <a:spcPts val="0"/>
              </a:spcBef>
              <a:spcAft>
                <a:spcPts val="0"/>
              </a:spcAft>
              <a:buNone/>
            </a:pPr>
            <a:r>
              <a:t/>
            </a:r>
            <a:endParaRPr sz="1600">
              <a:solidFill>
                <a:srgbClr val="000000"/>
              </a:solidFill>
              <a:latin typeface="Halant"/>
              <a:ea typeface="Halant"/>
              <a:cs typeface="Halant"/>
              <a:sym typeface="Halant"/>
            </a:endParaRPr>
          </a:p>
          <a:p>
            <a:pPr indent="0" lvl="0" marL="0" rtl="0" algn="ctr">
              <a:spcBef>
                <a:spcPts val="0"/>
              </a:spcBef>
              <a:spcAft>
                <a:spcPts val="0"/>
              </a:spcAft>
              <a:buClr>
                <a:srgbClr val="000000"/>
              </a:buClr>
              <a:buSzPts val="1200"/>
              <a:buFont typeface="Arial"/>
              <a:buNone/>
            </a:pPr>
            <a:r>
              <a:rPr lang="en" sz="1700">
                <a:latin typeface="Halant"/>
                <a:ea typeface="Halant"/>
                <a:cs typeface="Halant"/>
                <a:sym typeface="Halant"/>
              </a:rPr>
              <a:t>Unit 9: The Civil War (1861-1865)</a:t>
            </a:r>
            <a:endParaRPr sz="1700">
              <a:solidFill>
                <a:srgbClr val="000000"/>
              </a:solidFill>
              <a:latin typeface="Halant"/>
              <a:ea typeface="Halant"/>
              <a:cs typeface="Halant"/>
              <a:sym typeface="Halant"/>
            </a:endParaRPr>
          </a:p>
          <a:p>
            <a:pPr indent="0" lvl="0" marL="0" rtl="0" algn="ctr">
              <a:spcBef>
                <a:spcPts val="0"/>
              </a:spcBef>
              <a:spcAft>
                <a:spcPts val="0"/>
              </a:spcAft>
              <a:buClr>
                <a:srgbClr val="000000"/>
              </a:buClr>
              <a:buSzPts val="1200"/>
              <a:buFont typeface="Arial"/>
              <a:buNone/>
            </a:pPr>
            <a:r>
              <a:rPr lang="en" sz="2500">
                <a:solidFill>
                  <a:srgbClr val="000000"/>
                </a:solidFill>
                <a:latin typeface="Plus Jakarta Sans Medium"/>
                <a:ea typeface="Plus Jakarta Sans Medium"/>
                <a:cs typeface="Plus Jakarta Sans Medium"/>
                <a:sym typeface="Plus Jakarta Sans Medium"/>
              </a:rPr>
              <a:t>Exit Ticket - Lesson </a:t>
            </a:r>
            <a:r>
              <a:rPr lang="en" sz="2500">
                <a:latin typeface="Plus Jakarta Sans Medium"/>
                <a:ea typeface="Plus Jakarta Sans Medium"/>
                <a:cs typeface="Plus Jakarta Sans Medium"/>
                <a:sym typeface="Plus Jakarta Sans Medium"/>
              </a:rPr>
              <a:t>1</a:t>
            </a:r>
            <a:endParaRPr sz="1500">
              <a:solidFill>
                <a:srgbClr val="000000"/>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800">
              <a:solidFill>
                <a:srgbClr val="000000"/>
              </a:solidFill>
              <a:latin typeface="Halant"/>
              <a:ea typeface="Halant"/>
              <a:cs typeface="Halant"/>
              <a:sym typeface="Halant"/>
            </a:endParaRPr>
          </a:p>
        </p:txBody>
      </p:sp>
      <p:pic>
        <p:nvPicPr>
          <p:cNvPr id="180" name="Google Shape;180;p31"/>
          <p:cNvPicPr preferRelativeResize="0"/>
          <p:nvPr/>
        </p:nvPicPr>
        <p:blipFill>
          <a:blip r:embed="rId5">
            <a:alphaModFix/>
          </a:blip>
          <a:stretch>
            <a:fillRect/>
          </a:stretch>
        </p:blipFill>
        <p:spPr>
          <a:xfrm>
            <a:off x="229789" y="241997"/>
            <a:ext cx="1106846" cy="45897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