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y="10058400" cx="7772400"/>
  <p:notesSz cx="6858000" cy="9144000"/>
  <p:embeddedFontLst>
    <p:embeddedFont>
      <p:font typeface="Halant"/>
      <p:regular r:id="rId18"/>
      <p:bold r:id="rId19"/>
    </p:embeddedFont>
    <p:embeddedFont>
      <p:font typeface="Plus Jakarta Sans"/>
      <p:regular r:id="rId20"/>
      <p:bold r:id="rId21"/>
      <p:italic r:id="rId22"/>
      <p:boldItalic r:id="rId23"/>
    </p:embeddedFont>
    <p:embeddedFont>
      <p:font typeface="Inter"/>
      <p:regular r:id="rId24"/>
      <p:bold r:id="rId25"/>
      <p:italic r:id="rId26"/>
      <p:boldItalic r:id="rId27"/>
    </p:embeddedFont>
    <p:embeddedFont>
      <p:font typeface="Plus Jakarta Sans Medium"/>
      <p:regular r:id="rId28"/>
      <p:bold r:id="rId29"/>
      <p:italic r:id="rId30"/>
      <p:boldItalic r:id="rId31"/>
    </p:embeddedFont>
    <p:embeddedFont>
      <p:font typeface="Work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579">
          <p15:clr>
            <a:srgbClr val="747775"/>
          </p15:clr>
        </p15:guide>
        <p15:guide id="2" orient="horz" pos="100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AF6B7D-9B2D-4DA8-AF42-695C54099CF8}">
  <a:tblStyle styleId="{FEAF6B7D-9B2D-4DA8-AF42-695C54099CF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5484DC3-0A75-4C0F-B60B-FA697159B7C8}"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79" orient="horz"/>
        <p:guide pos="1008"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Inter-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Medium-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4.xml"/><Relationship Id="rId33" Type="http://schemas.openxmlformats.org/officeDocument/2006/relationships/font" Target="fonts/WorkSans-bold.fntdata"/><Relationship Id="rId10" Type="http://schemas.openxmlformats.org/officeDocument/2006/relationships/slide" Target="slides/slide3.xml"/><Relationship Id="rId32" Type="http://schemas.openxmlformats.org/officeDocument/2006/relationships/font" Target="fonts/WorkSans-regular.fntdata"/><Relationship Id="rId13" Type="http://schemas.openxmlformats.org/officeDocument/2006/relationships/slide" Target="slides/slide6.xml"/><Relationship Id="rId35" Type="http://schemas.openxmlformats.org/officeDocument/2006/relationships/font" Target="fonts/WorkSans-boldItalic.fntdata"/><Relationship Id="rId12" Type="http://schemas.openxmlformats.org/officeDocument/2006/relationships/slide" Target="slides/slide5.xml"/><Relationship Id="rId34" Type="http://schemas.openxmlformats.org/officeDocument/2006/relationships/font" Target="fonts/WorkSans-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f5ee70c19_0_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f5ee70c19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44e57a13fc_0_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44e57a13fc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0f6a8c40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0f6a8c4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f5ee70c19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f5ee70c19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44e57a13f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44e57a13f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4e57a13fc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44e57a13f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44e57a13fc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44e57a13fc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6f5ee70c19_0_8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6f5ee70c19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6f5ee70c19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6f5ee70c19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4e57a13fc_0_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44e57a13fc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Texas</a:t>
            </a:r>
            <a:endParaRPr sz="16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01" name="Google Shape;101;p25"/>
          <p:cNvGraphicFramePr/>
          <p:nvPr/>
        </p:nvGraphicFramePr>
        <p:xfrm>
          <a:off x="381541" y="1529663"/>
          <a:ext cx="3000000" cy="3000000"/>
        </p:xfrm>
        <a:graphic>
          <a:graphicData uri="http://schemas.openxmlformats.org/drawingml/2006/table">
            <a:tbl>
              <a:tblPr>
                <a:noFill/>
                <a:tableStyleId>{FEAF6B7D-9B2D-4DA8-AF42-695C54099CF8}</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secession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Texas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Texas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Texas,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 for Formative Assessment: Continuity and Change Over Time</a:t>
            </a:r>
            <a:endParaRPr sz="1900">
              <a:latin typeface="Halant"/>
              <a:ea typeface="Halant"/>
              <a:cs typeface="Halant"/>
              <a:sym typeface="Halant"/>
            </a:endParaRPr>
          </a:p>
        </p:txBody>
      </p:sp>
      <p:pic>
        <p:nvPicPr>
          <p:cNvPr id="199" name="Google Shape;199;p3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0" name="Google Shape;200;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1" name="Google Shape;201;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34"/>
          <p:cNvSpPr txBox="1"/>
          <p:nvPr/>
        </p:nvSpPr>
        <p:spPr>
          <a:xfrm>
            <a:off x="1157541" y="708976"/>
            <a:ext cx="5457300" cy="426900"/>
          </a:xfrm>
          <a:prstGeom prst="rect">
            <a:avLst/>
          </a:prstGeom>
          <a:noFill/>
          <a:ln>
            <a:noFill/>
          </a:ln>
        </p:spPr>
        <p:txBody>
          <a:bodyPr anchorCtr="0" anchor="t" bIns="96675" lIns="96675" spcFirstLastPara="1" rIns="96675" wrap="square" tIns="96675">
            <a:noAutofit/>
          </a:bodyPr>
          <a:lstStyle/>
          <a:p>
            <a:pPr indent="-349250" lvl="0" marL="482600" rtl="0" algn="ctr">
              <a:spcBef>
                <a:spcPts val="0"/>
              </a:spcBef>
              <a:spcAft>
                <a:spcPts val="0"/>
              </a:spcAft>
              <a:buClr>
                <a:schemeClr val="dk1"/>
              </a:buClr>
              <a:buSzPts val="1700"/>
              <a:buFont typeface="Plus Jakarta Sans"/>
              <a:buAutoNum type="arabicPeriod"/>
            </a:pPr>
            <a:r>
              <a:rPr b="1" lang="en" sz="1700">
                <a:solidFill>
                  <a:schemeClr val="dk1"/>
                </a:solidFill>
                <a:highlight>
                  <a:schemeClr val="lt1"/>
                </a:highlight>
                <a:latin typeface="Plus Jakarta Sans"/>
                <a:ea typeface="Plus Jakarta Sans"/>
                <a:cs typeface="Plus Jakarta Sans"/>
                <a:sym typeface="Plus Jakarta Sans"/>
              </a:rPr>
              <a:t>Weighted Multiple Choice - Continuity </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3" name="Google Shape;203;p34"/>
          <p:cNvGraphicFramePr/>
          <p:nvPr/>
        </p:nvGraphicFramePr>
        <p:xfrm>
          <a:off x="1331206" y="1135776"/>
          <a:ext cx="3000000" cy="3000000"/>
        </p:xfrm>
        <a:graphic>
          <a:graphicData uri="http://schemas.openxmlformats.org/drawingml/2006/table">
            <a:tbl>
              <a:tblPr>
                <a:noFill/>
                <a:tableStyleId>{FEAF6B7D-9B2D-4DA8-AF42-695C54099CF8}</a:tableStyleId>
              </a:tblPr>
              <a:tblGrid>
                <a:gridCol w="1285225"/>
                <a:gridCol w="1285225"/>
                <a:gridCol w="1285225"/>
                <a:gridCol w="1285225"/>
              </a:tblGrid>
              <a:tr h="1047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r>
                        <a:rPr lang="en" sz="1300">
                          <a:solidFill>
                            <a:schemeClr val="dk1"/>
                          </a:solidFill>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r>
                        <a:rPr lang="en" sz="1300">
                          <a:solidFill>
                            <a:schemeClr val="dk1"/>
                          </a:solidFill>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r>
                        <a:rPr lang="en" sz="1300">
                          <a:solidFill>
                            <a:schemeClr val="dk1"/>
                          </a:solidFill>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4" name="Google Shape;204;p34"/>
          <p:cNvSpPr txBox="1"/>
          <p:nvPr/>
        </p:nvSpPr>
        <p:spPr>
          <a:xfrm>
            <a:off x="1513266" y="2136396"/>
            <a:ext cx="47769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2.    Short Answer: Justify Your Answer</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5" name="Google Shape;205;p34"/>
          <p:cNvGraphicFramePr/>
          <p:nvPr/>
        </p:nvGraphicFramePr>
        <p:xfrm>
          <a:off x="544531" y="2514469"/>
          <a:ext cx="3000000" cy="3000000"/>
        </p:xfrm>
        <a:graphic>
          <a:graphicData uri="http://schemas.openxmlformats.org/drawingml/2006/table">
            <a:tbl>
              <a:tblPr>
                <a:noFill/>
                <a:tableStyleId>{FEAF6B7D-9B2D-4DA8-AF42-695C54099CF8}</a:tableStyleId>
              </a:tblPr>
              <a:tblGrid>
                <a:gridCol w="1970700"/>
                <a:gridCol w="2261550"/>
                <a:gridCol w="1225550"/>
                <a:gridCol w="1225550"/>
              </a:tblGrid>
              <a:tr h="11240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780300">
                <a:tc>
                  <a:txBody>
                    <a:bodyPr/>
                    <a:lstStyle/>
                    <a:p>
                      <a:pPr indent="0" lvl="0" marL="0" rtl="0" algn="l">
                        <a:spcBef>
                          <a:spcPts val="0"/>
                        </a:spcBef>
                        <a:spcAft>
                          <a:spcPts val="0"/>
                        </a:spcAft>
                        <a:buNone/>
                      </a:pPr>
                      <a:r>
                        <a:rPr lang="en" sz="1000">
                          <a:latin typeface="Inter"/>
                          <a:ea typeface="Inter"/>
                          <a:cs typeface="Inter"/>
                          <a:sym typeface="Inter"/>
                        </a:rPr>
                        <a:t>Student thoroughly justifies their choice of the </a:t>
                      </a:r>
                      <a:r>
                        <a:rPr i="1" lang="en" sz="1000">
                          <a:latin typeface="Inter"/>
                          <a:ea typeface="Inter"/>
                          <a:cs typeface="Inter"/>
                          <a:sym typeface="Inter"/>
                        </a:rPr>
                        <a:t>best</a:t>
                      </a:r>
                      <a:r>
                        <a:rPr lang="en" sz="1000">
                          <a:latin typeface="Inter"/>
                          <a:ea typeface="Inter"/>
                          <a:cs typeface="Inter"/>
                          <a:sym typeface="Inter"/>
                        </a:rPr>
                        <a:t> example of a continuity—which is worth three points as shown on the teacher key.</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Student thoroughly justifies their choice of either the 1 or 2 point option from the WMC question.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Student’s justification of the 3 point option needs deeper analysis.</a:t>
                      </a:r>
                      <a:endParaRPr sz="10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Student’s justification of their choice (either the 1 or 2 point option) lacks deep analysis.</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 either makes no attempt to justify their choice OR try to justify the 0 point option.</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6" name="Google Shape;206;p34"/>
          <p:cNvSpPr txBox="1"/>
          <p:nvPr/>
        </p:nvSpPr>
        <p:spPr>
          <a:xfrm>
            <a:off x="3716864" y="8891289"/>
            <a:ext cx="3111600" cy="375300"/>
          </a:xfrm>
          <a:prstGeom prst="rect">
            <a:avLst/>
          </a:prstGeom>
          <a:solidFill>
            <a:srgbClr val="FFFFFF"/>
          </a:solid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Inter"/>
                <a:ea typeface="Inter"/>
                <a:cs typeface="Inter"/>
                <a:sym typeface="Inter"/>
              </a:rPr>
              <a:t>Total: ______/12</a:t>
            </a:r>
            <a:endParaRPr b="1" sz="1700">
              <a:solidFill>
                <a:schemeClr val="dk1"/>
              </a:solidFill>
              <a:highlight>
                <a:schemeClr val="lt1"/>
              </a:highlight>
              <a:latin typeface="Inter"/>
              <a:ea typeface="Inter"/>
              <a:cs typeface="Inter"/>
              <a:sym typeface="Inter"/>
            </a:endParaRPr>
          </a:p>
        </p:txBody>
      </p:sp>
      <p:sp>
        <p:nvSpPr>
          <p:cNvPr id="207" name="Google Shape;207;p34"/>
          <p:cNvSpPr txBox="1"/>
          <p:nvPr/>
        </p:nvSpPr>
        <p:spPr>
          <a:xfrm>
            <a:off x="1173000" y="4838795"/>
            <a:ext cx="54573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3.    Weighted Multiple Choice - Change</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8" name="Google Shape;208;p34"/>
          <p:cNvGraphicFramePr/>
          <p:nvPr/>
        </p:nvGraphicFramePr>
        <p:xfrm>
          <a:off x="1346666" y="5265595"/>
          <a:ext cx="3000000" cy="3000000"/>
        </p:xfrm>
        <a:graphic>
          <a:graphicData uri="http://schemas.openxmlformats.org/drawingml/2006/table">
            <a:tbl>
              <a:tblPr>
                <a:noFill/>
                <a:tableStyleId>{FEAF6B7D-9B2D-4DA8-AF42-695C54099CF8}</a:tableStyleId>
              </a:tblPr>
              <a:tblGrid>
                <a:gridCol w="1285225"/>
                <a:gridCol w="1285225"/>
                <a:gridCol w="1285225"/>
                <a:gridCol w="1285225"/>
              </a:tblGrid>
              <a:tr h="1047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r>
                        <a:rPr lang="en" sz="1300">
                          <a:solidFill>
                            <a:schemeClr val="dk1"/>
                          </a:solidFill>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r>
                        <a:rPr lang="en" sz="1300">
                          <a:solidFill>
                            <a:schemeClr val="dk1"/>
                          </a:solidFill>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r>
                        <a:rPr lang="en" sz="1300">
                          <a:solidFill>
                            <a:schemeClr val="dk1"/>
                          </a:solidFill>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9" name="Google Shape;209;p34"/>
          <p:cNvSpPr txBox="1"/>
          <p:nvPr/>
        </p:nvSpPr>
        <p:spPr>
          <a:xfrm>
            <a:off x="1528725" y="6266215"/>
            <a:ext cx="47769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4.    Short Answer: Justify Your Answer</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10" name="Google Shape;210;p34"/>
          <p:cNvGraphicFramePr/>
          <p:nvPr/>
        </p:nvGraphicFramePr>
        <p:xfrm>
          <a:off x="559991" y="6644288"/>
          <a:ext cx="3000000" cy="3000000"/>
        </p:xfrm>
        <a:graphic>
          <a:graphicData uri="http://schemas.openxmlformats.org/drawingml/2006/table">
            <a:tbl>
              <a:tblPr>
                <a:noFill/>
                <a:tableStyleId>{FEAF6B7D-9B2D-4DA8-AF42-695C54099CF8}</a:tableStyleId>
              </a:tblPr>
              <a:tblGrid>
                <a:gridCol w="1970700"/>
                <a:gridCol w="2261550"/>
                <a:gridCol w="1225550"/>
                <a:gridCol w="1225550"/>
              </a:tblGrid>
              <a:tr h="11240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780300">
                <a:tc>
                  <a:txBody>
                    <a:bodyPr/>
                    <a:lstStyle/>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Student thoroughly justifies their choice of the </a:t>
                      </a:r>
                      <a:r>
                        <a:rPr i="1" lang="en" sz="1000">
                          <a:solidFill>
                            <a:schemeClr val="dk1"/>
                          </a:solidFill>
                          <a:latin typeface="Inter"/>
                          <a:ea typeface="Inter"/>
                          <a:cs typeface="Inter"/>
                          <a:sym typeface="Inter"/>
                        </a:rPr>
                        <a:t>best</a:t>
                      </a:r>
                      <a:r>
                        <a:rPr lang="en" sz="1000">
                          <a:solidFill>
                            <a:schemeClr val="dk1"/>
                          </a:solidFill>
                          <a:latin typeface="Inter"/>
                          <a:ea typeface="Inter"/>
                          <a:cs typeface="Inter"/>
                          <a:sym typeface="Inter"/>
                        </a:rPr>
                        <a:t> example of a change—which is worth three points as shown on the teacher key.</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Student thoroughly justifies their choice of either the 1 or 2 point option from the WMC question.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Student’s justification of the 3 point option needs deeper analysis.</a:t>
                      </a:r>
                      <a:endParaRPr sz="10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Student’s justification of their choice (either the 1 or 2 point option) lacks deep analysis.</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 either makes no attempt to justify their choice OR try to justify the 0 point option.</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Texas</a:t>
            </a:r>
            <a:endParaRPr sz="1600">
              <a:solidFill>
                <a:schemeClr val="dk1"/>
              </a:solidFill>
              <a:latin typeface="Plus Jakarta Sans"/>
              <a:ea typeface="Plus Jakarta Sans"/>
              <a:cs typeface="Plus Jakarta Sans"/>
              <a:sym typeface="Plus Jakarta Sans"/>
            </a:endParaRPr>
          </a:p>
        </p:txBody>
      </p:sp>
      <p:pic>
        <p:nvPicPr>
          <p:cNvPr id="111" name="Google Shape;111;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2" name="Google Shape;112;p26"/>
          <p:cNvGraphicFramePr/>
          <p:nvPr/>
        </p:nvGraphicFramePr>
        <p:xfrm>
          <a:off x="334241" y="1072463"/>
          <a:ext cx="3000000" cy="3000000"/>
        </p:xfrm>
        <a:graphic>
          <a:graphicData uri="http://schemas.openxmlformats.org/drawingml/2006/table">
            <a:tbl>
              <a:tblPr>
                <a:noFill/>
                <a:tableStyleId>{FEAF6B7D-9B2D-4DA8-AF42-695C54099CF8}</a:tableStyleId>
              </a:tblPr>
              <a:tblGrid>
                <a:gridCol w="7116100"/>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Source: Texas Secession Convention, “</a:t>
                      </a:r>
                      <a:r>
                        <a:rPr lang="en" sz="1200">
                          <a:solidFill>
                            <a:schemeClr val="dk1"/>
                          </a:solidFill>
                          <a:latin typeface="Halant"/>
                          <a:ea typeface="Halant"/>
                          <a:cs typeface="Halant"/>
                          <a:sym typeface="Halant"/>
                        </a:rPr>
                        <a:t>A Declaration of the Causes which Impel the State of Texas to Secede from the Federal Union,” February 2, 1861.</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“…Texas abandoned her separate national existence and consented to become one of the Confederated Union to promote her welfare, insure domestic tranquility and secure more substantially the blessings of peace and liberty to her people. She was received into the confederacy with her own constitution, under the guarantee of the federal constitution and the compact of annexation, that she should enjoy these blessings. She was received as a commonwealth holding, maintaining and protecting the institution known as negro slavery-- the servitude of the African to the white race within her limits-- a relation that had existed from the first settlement of her wilderness by the white race, and which her people intended should exist in all future time. Her institutions and geographical position established the strongest ties between her and other slave-holding States of the confederacy. Those ties have been strengthened by association. But what has been the course of the government of the United States, and of the people and authorities of the non-slave-holding States, since our connection with them?...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hold as undeniable truths that the governments of the various States, and of the confederacy itself, were established exclusively by the white race, for themselves and their posterity; that the African race had no agency in their establishment; that they were rightfully held and regarded as an inferior and dependent race, and in that condition only could their existence in this country be rendered beneficial or tolerable.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That in this free government </a:t>
                      </a:r>
                      <a:r>
                        <a:rPr i="1" lang="en" sz="1200">
                          <a:solidFill>
                            <a:schemeClr val="dk1"/>
                          </a:solidFill>
                          <a:latin typeface="Inter"/>
                          <a:ea typeface="Inter"/>
                          <a:cs typeface="Inter"/>
                          <a:sym typeface="Inter"/>
                        </a:rPr>
                        <a:t>all white men are and of right ought to be entitled to equal civil and political rights</a:t>
                      </a:r>
                      <a:r>
                        <a:rPr lang="en" sz="1200">
                          <a:solidFill>
                            <a:schemeClr val="dk1"/>
                          </a:solidFill>
                          <a:latin typeface="Inter"/>
                          <a:ea typeface="Inter"/>
                          <a:cs typeface="Inter"/>
                          <a:sym typeface="Inter"/>
                        </a:rPr>
                        <a:t>; that the servitude of the African race, as existing in these States, is mutually beneficial to both bond and free, and is abundantly authorized and justified by the experience of mankind, and the revealed will of the Almighty Creator, as recognized by all Christian nations; while the destruction of the existing relations between the two races, as advocated by our sectional enemies, would bring inevitable calamities upon both and desolation upon the fifteen slave-holding states.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the secession of six of the slave-holding States, and the certainty that others will speedily do likewise, Texas has no alternative but to remain in an isolated connection with the North, or unite her destinies with the South…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 the delegates of the people of Texas, in Convention assembled, have passed an ordinance dissolving all political connection with the government of the United States of America and the people thereof and confidently appeal to the intelligence and patriotism of the freemen of Texas to ratify the same…”</a:t>
                      </a:r>
                      <a:endParaRPr sz="1200">
                        <a:solidFill>
                          <a:schemeClr val="dk1"/>
                        </a:solidFill>
                        <a:highlight>
                          <a:srgbClr val="FFFFFF"/>
                        </a:highlight>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27"/>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24" name="Google Shape;124;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a:t>
            </a:r>
            <a:endParaRPr sz="1900">
              <a:solidFill>
                <a:schemeClr val="dk1"/>
              </a:solidFill>
              <a:latin typeface="Plus Jakarta Sans"/>
              <a:ea typeface="Plus Jakarta Sans"/>
              <a:cs typeface="Plus Jakarta Sans"/>
              <a:sym typeface="Plus Jakarta Sans"/>
            </a:endParaRPr>
          </a:p>
        </p:txBody>
      </p:sp>
      <p:pic>
        <p:nvPicPr>
          <p:cNvPr id="125" name="Google Shape;125;p27"/>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26" name="Google Shape;126;p27"/>
          <p:cNvGraphicFramePr/>
          <p:nvPr/>
        </p:nvGraphicFramePr>
        <p:xfrm>
          <a:off x="455250" y="1532475"/>
          <a:ext cx="3000000" cy="3000000"/>
        </p:xfrm>
        <a:graphic>
          <a:graphicData uri="http://schemas.openxmlformats.org/drawingml/2006/table">
            <a:tbl>
              <a:tblPr>
                <a:noFill/>
                <a:tableStyleId>{FEAF6B7D-9B2D-4DA8-AF42-695C54099CF8}</a:tableStyleId>
              </a:tblPr>
              <a:tblGrid>
                <a:gridCol w="1837900"/>
                <a:gridCol w="2512150"/>
                <a:gridCol w="251215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65400" y="2505900"/>
            <a:ext cx="4470600" cy="1517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b="1" sz="10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Continuity and Change Over Time</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00" y="4597025"/>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source(s). Then, answer the questions on continuity and change over time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536397" y="2286487"/>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484691" y="933027"/>
          <a:ext cx="3000000" cy="3000000"/>
        </p:xfrm>
        <a:graphic>
          <a:graphicData uri="http://schemas.openxmlformats.org/drawingml/2006/table">
            <a:tbl>
              <a:tblPr>
                <a:noFill/>
                <a:tableStyleId>{F5484DC3-0A75-4C0F-B60B-FA697159B7C8}</a:tableStyleId>
              </a:tblPr>
              <a:tblGrid>
                <a:gridCol w="6888975"/>
              </a:tblGrid>
              <a:tr h="656125">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Alexander Stephens, “Cornerstone Speech,” Savannah, Georgia, March 21, 1861.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Alexander Stephens was the Vice President of the Confederate Government during the Civil War. In this speech, he explains the foundations of the new Confederate government by outlining its Constitution.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59005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was remarking that we are passing through one of the greatest revolutions in the annals of the world. Seven States have within the last three months thrown off an old government and formed a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This new constitution. or form of government… amply secures all our ancient rights, franchises, and liberties. All the great principles of Magna Charta are retained in it. No citizen is deprived of life, liberty, or property, but by the judgment of his peers under the laws of the land. The great principle of religious liberty, which was the honor and pride of the old constitution, is still maintained and secured. All the essentials of the old constitution, which have endeared it to the hearts of the American people, have been preserved and perpetuated. Some changes have been made…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Allow me briefly to allude to some of these improvements… We allow the imposition of no duty with a view of giving advantage to one class of persons, in any trade or business, over those of another… This old thorn of the tariff, which was the cause of so much irritation in the old body politic, is removed forever from the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Another change in the constitution relates to the length of the tenure of the presidential office. In the new constitution it is six years instead of four, and the President rendered ineligible for a re-election. This is certainly a decidedly conservative change…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But… allow me to allude to one other though last, not least. The new constitution has put at rest, forever, all the agitating questions relating to our peculiar institution African slavery as it exists amongst us the proper status of the negro in our form of civilization. This was the immediate cause of the late rupture and present revolution… The prevailing ideas entertained by [Thomas Jefferson] and most of the leading statesmen at the time of the formation of the old constitution, were that the enslavement of the African was in violation of the laws of nature; that it was wrong in principle, socially, morally, and politically. It was an evil they knew not well how to deal with, but the general opinion of the men of that day was that, somehow or other in the order of Providence, the institution would be evanescent and pass away… Those ideas, however, were fundamentally wrong. They rested upon the assumption of the equality of races. This was an error… </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Our new government is founded upon exactly the opposite idea; its foundations are laid, its corner-stone rests, upon the great truth that the negro is not equal to the white man; that slavery subordination to the superior race is his natural and normal condition. This, our new government, is the first, in the history of the world, based upon this great physical, philosophical, and moral truth… </a:t>
                      </a:r>
                      <a:endParaRPr sz="1200">
                        <a:solidFill>
                          <a:schemeClr val="dk1"/>
                        </a:solidFill>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53" name="Google Shape;15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30"/>
          <p:cNvSpPr txBox="1"/>
          <p:nvPr/>
        </p:nvSpPr>
        <p:spPr>
          <a:xfrm>
            <a:off x="501875"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a:t>
            </a:r>
            <a:endParaRPr sz="1200">
              <a:solidFill>
                <a:schemeClr val="dk1"/>
              </a:solidFill>
              <a:latin typeface="Inter"/>
              <a:ea typeface="Inter"/>
              <a:cs typeface="Inter"/>
              <a:sym typeface="Inter"/>
            </a:endParaRPr>
          </a:p>
        </p:txBody>
      </p:sp>
      <p:sp>
        <p:nvSpPr>
          <p:cNvPr id="157" name="Google Shape;157;p30"/>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58" name="Google Shape;158;p30"/>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a:t>
            </a:r>
            <a:endParaRPr sz="1200">
              <a:solidFill>
                <a:schemeClr val="dk1"/>
              </a:solidFill>
              <a:latin typeface="Inter"/>
              <a:ea typeface="Inter"/>
              <a:cs typeface="Inter"/>
              <a:sym typeface="Inter"/>
            </a:endParaRPr>
          </a:p>
        </p:txBody>
      </p:sp>
      <p:sp>
        <p:nvSpPr>
          <p:cNvPr id="159" name="Google Shape;159;p30"/>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Texas (Exemplar)</a:t>
            </a:r>
            <a:endParaRPr sz="1600">
              <a:solidFill>
                <a:schemeClr val="dk1"/>
              </a:solidFill>
              <a:latin typeface="Plus Jakarta Sans"/>
              <a:ea typeface="Plus Jakarta Sans"/>
              <a:cs typeface="Plus Jakarta Sans"/>
              <a:sym typeface="Plus Jakarta Sans"/>
            </a:endParaRPr>
          </a:p>
        </p:txBody>
      </p:sp>
      <p:pic>
        <p:nvPicPr>
          <p:cNvPr id="165" name="Google Shape;165;p31"/>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66" name="Google Shape;166;p31"/>
          <p:cNvGraphicFramePr/>
          <p:nvPr/>
        </p:nvGraphicFramePr>
        <p:xfrm>
          <a:off x="381541" y="1529663"/>
          <a:ext cx="3000000" cy="3000000"/>
        </p:xfrm>
        <a:graphic>
          <a:graphicData uri="http://schemas.openxmlformats.org/drawingml/2006/table">
            <a:tbl>
              <a:tblPr>
                <a:noFill/>
                <a:tableStyleId>{FEAF6B7D-9B2D-4DA8-AF42-695C54099CF8}</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secession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Texas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Texas defends slavery by saying it was part of the state from the beginning and that the people of Texas intended it to continue “in all future time.” The document claims slavery is “mutually beneficial” to both enslaved and free people and that it is supported by religion, history, and experience. It also says slavery is justified by the “will of the Almighty Creator” and was recognized by all Christian nations. Texas presents slavery as natural, necessary, and morally correct.</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Texas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They believe the North and the federal government have treated the South unfairly and tried to destroy slavery. Texas accuses the government of using its power to keep Southerners out of new western territories unless they follow “odious and unconstitutional restrictions.” They see this as a direct attempt to weaken the South and eventually destroy slavery in Texas and other slaveholding states. The North is described as a “sectional enemy” that has betrayed its promises.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Texas,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Texas believes that if they stay in the Union, slavery will be destroyed. The document says that efforts to end slavery would bring “inevitable calamities” and “desolation” to all fifteen slaveholding states. Texas sees secession as the only way to protect slavery, which they claim is part of their future and identity. They believe the relationship between Black and white people should continue as it has, and that changing it would lead to disaster.</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While President Lincoln and the Republican Party are not mentioned by name in this passage, Texas refers to the North and the federal government as trying to destroy slavery through “various pretences and disguises.” The document also calls them “sectional enemies” who are trying to change the relationship between white and Black people and end slavery. It’s clear that Texas sees the Republican Party (which was anti-slavery) as a direct threat to their way of life and the institution of slavery.</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67" name="Google Shape;16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8" name="Google Shape;168;p31"/>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69" name="Google Shape;16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0" name="Google Shape;170;p31"/>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3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6" name="Google Shape;17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2"/>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79" name="Google Shape;179;p32"/>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 (Exemplar)</a:t>
            </a:r>
            <a:endParaRPr sz="1900">
              <a:solidFill>
                <a:schemeClr val="dk1"/>
              </a:solidFill>
              <a:latin typeface="Plus Jakarta Sans"/>
              <a:ea typeface="Plus Jakarta Sans"/>
              <a:cs typeface="Plus Jakarta Sans"/>
              <a:sym typeface="Plus Jakarta Sans"/>
            </a:endParaRPr>
          </a:p>
        </p:txBody>
      </p:sp>
      <p:pic>
        <p:nvPicPr>
          <p:cNvPr id="180" name="Google Shape;180;p32"/>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81" name="Google Shape;181;p32"/>
          <p:cNvGraphicFramePr/>
          <p:nvPr/>
        </p:nvGraphicFramePr>
        <p:xfrm>
          <a:off x="455250" y="1532475"/>
          <a:ext cx="3000000" cy="3000000"/>
        </p:xfrm>
        <a:graphic>
          <a:graphicData uri="http://schemas.openxmlformats.org/drawingml/2006/table">
            <a:tbl>
              <a:tblPr>
                <a:noFill/>
                <a:tableStyleId>{FEAF6B7D-9B2D-4DA8-AF42-695C54099CF8}</a:tableStyleId>
              </a:tblPr>
              <a:tblGrid>
                <a:gridCol w="2287400"/>
                <a:gridCol w="2287400"/>
                <a:gridCol w="228740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North betrayed Constitution, slavery under attack</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 Slavery essential; North threatens Southern survival.</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North’s increasing hostility to slavery and refusal to follow constitutional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Slavery was seen as vital to Mississippi’s economy and survival, and the North was actively working to destroy it.</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A geographical line has been drawn… whose opinions and purposes are hostile to slavery.”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“Our position is thoroughly identified with the institution of slavery—the greatest material interest of the world.”</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Anti-slavery aggression threatens Southern safety.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Slavery God-given; Union betrayed promises.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North’s refusal to follow constitutional agreements and increasing attacks on slavery and Southern rights.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Texas believed slavery was divinely sanctioned and under threat from Northern policies and broken federal promises.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“Because their avowed purpose is to subvert our society and subject us… to the destruction of ourselves.”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“Servitude of the African… is abundantly authorized… by the revealed will of the Almighty Creator.”</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Continuity and Change Over Time</a:t>
            </a:r>
            <a:endParaRPr sz="1900">
              <a:latin typeface="Halant"/>
              <a:ea typeface="Halant"/>
              <a:cs typeface="Halant"/>
              <a:sym typeface="Halant"/>
            </a:endParaRPr>
          </a:p>
        </p:txBody>
      </p:sp>
      <p:pic>
        <p:nvPicPr>
          <p:cNvPr id="187" name="Google Shape;187;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8" name="Google Shape;188;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33"/>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Choice B (3 points) is the best example of a continuity between the Consitutions because it is the most specific of the options presented. The mentioned rights are concrete and tangible. Choice A (2 points) also represents a continuity as it acknowledges that the principles of Magna Carta are in both, however, without a specific reference to certain principles, it is hard to know exactly what that means. Choice C (1 point), like Choice A, is a continuity that Stephens mentions, but it is even less clear that the Magna Carta reference. There is an assumption about what people “endeared,” or liked, that Stephens does not provide evidence for. Lastly, Choice D (0 points), represents a direct contrast between the Constititions, which Stephens takes extra time to explain. </a:t>
            </a:r>
            <a:endParaRPr sz="1000">
              <a:solidFill>
                <a:schemeClr val="accent1"/>
              </a:solidFill>
              <a:latin typeface="Inter"/>
              <a:ea typeface="Inter"/>
              <a:cs typeface="Inter"/>
              <a:sym typeface="Inter"/>
            </a:endParaRPr>
          </a:p>
          <a:p>
            <a:pPr indent="0" lvl="0" marL="0" rtl="0" algn="l">
              <a:spcBef>
                <a:spcPts val="0"/>
              </a:spcBef>
              <a:spcAft>
                <a:spcPts val="0"/>
              </a:spcAft>
              <a:buNone/>
            </a:pPr>
            <a:r>
              <a:t/>
            </a:r>
            <a:endParaRPr sz="1000">
              <a:solidFill>
                <a:schemeClr val="accent1"/>
              </a:solidFill>
              <a:latin typeface="Inter"/>
              <a:ea typeface="Inter"/>
              <a:cs typeface="Inter"/>
              <a:sym typeface="Inter"/>
            </a:endParaRPr>
          </a:p>
        </p:txBody>
      </p:sp>
      <p:sp>
        <p:nvSpPr>
          <p:cNvPr id="191" name="Google Shape;191;p33"/>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Choice D (3 points) represents the best example of change between the Constitutions, as Stephens spends great time explaining that the Confederacy is founded on the idea of racial inequality and that the previous Constitution was wrong in believing otherwise. He even calls this foundation the primary reason for secession. Choice A (2 points) is also good example of change as Stephens calls it out first, and speaks negatively about tariffs under the U.S. Constitution. Choice B (1 point) represents a change, but Stephens calls it “a decidedly conservative change.” Lastly, Choice C, worth 0 points, is not true. Stephens points out that “the judgment of his peers under the laws” is a continuity between the two Constitutions.</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92" name="Google Shape;192;p33"/>
          <p:cNvSpPr txBox="1"/>
          <p:nvPr/>
        </p:nvSpPr>
        <p:spPr>
          <a:xfrm>
            <a:off x="500350"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(2 points)</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(3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 </a:t>
            </a:r>
            <a:endParaRPr sz="1200">
              <a:solidFill>
                <a:schemeClr val="dk1"/>
              </a:solidFill>
              <a:latin typeface="Inter"/>
              <a:ea typeface="Inter"/>
              <a:cs typeface="Inter"/>
              <a:sym typeface="Inter"/>
            </a:endParaRPr>
          </a:p>
          <a:p>
            <a:pPr indent="457200" lvl="0" marL="457200" rtl="0" algn="l">
              <a:spcBef>
                <a:spcPts val="0"/>
              </a:spcBef>
              <a:spcAft>
                <a:spcPts val="0"/>
              </a:spcAft>
              <a:buNone/>
            </a:pPr>
            <a:r>
              <a:rPr b="1" lang="en" sz="1000">
                <a:solidFill>
                  <a:srgbClr val="FCFCFC"/>
                </a:solidFill>
                <a:highlight>
                  <a:schemeClr val="accent1"/>
                </a:highlight>
                <a:latin typeface="Inter"/>
                <a:ea typeface="Inter"/>
                <a:cs typeface="Inter"/>
                <a:sym typeface="Inter"/>
              </a:rPr>
              <a:t>(1 point)</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(0 points)</a:t>
            </a:r>
            <a:endParaRPr sz="1200">
              <a:solidFill>
                <a:schemeClr val="dk1"/>
              </a:solidFill>
              <a:latin typeface="Inter"/>
              <a:ea typeface="Inter"/>
              <a:cs typeface="Inter"/>
              <a:sym typeface="Inter"/>
            </a:endParaRPr>
          </a:p>
        </p:txBody>
      </p:sp>
      <p:sp>
        <p:nvSpPr>
          <p:cNvPr id="193" name="Google Shape;193;p33"/>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    </a:t>
            </a:r>
            <a:r>
              <a:rPr b="1" lang="en" sz="1000">
                <a:solidFill>
                  <a:srgbClr val="FCFCFC"/>
                </a:solidFill>
                <a:highlight>
                  <a:schemeClr val="accent1"/>
                </a:highlight>
                <a:latin typeface="Inter"/>
                <a:ea typeface="Inter"/>
                <a:cs typeface="Inter"/>
                <a:sym typeface="Inter"/>
              </a:rPr>
              <a:t>(2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     </a:t>
            </a:r>
            <a:r>
              <a:rPr b="1" lang="en" sz="1000">
                <a:solidFill>
                  <a:srgbClr val="FCFCFC"/>
                </a:solidFill>
                <a:highlight>
                  <a:schemeClr val="accent1"/>
                </a:highlight>
                <a:latin typeface="Inter"/>
                <a:ea typeface="Inter"/>
                <a:cs typeface="Inter"/>
                <a:sym typeface="Inter"/>
              </a:rPr>
              <a:t>(1 point)</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 </a:t>
            </a:r>
            <a:r>
              <a:rPr b="1" lang="en" sz="1000">
                <a:solidFill>
                  <a:srgbClr val="FCFCFC"/>
                </a:solidFill>
                <a:highlight>
                  <a:schemeClr val="accent1"/>
                </a:highlight>
                <a:latin typeface="Inter"/>
                <a:ea typeface="Inter"/>
                <a:cs typeface="Inter"/>
                <a:sym typeface="Inter"/>
              </a:rPr>
              <a:t>(0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 </a:t>
            </a:r>
            <a:r>
              <a:rPr b="1" lang="en" sz="1000">
                <a:solidFill>
                  <a:srgbClr val="FCFCFC"/>
                </a:solidFill>
                <a:highlight>
                  <a:schemeClr val="accent1"/>
                </a:highlight>
                <a:latin typeface="Inter"/>
                <a:ea typeface="Inter"/>
                <a:cs typeface="Inter"/>
                <a:sym typeface="Inter"/>
              </a:rPr>
              <a:t>(3 points)</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