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Lst>
  <p:sldSz cy="10058400" cx="7772400"/>
  <p:notesSz cx="6858000" cy="9144000"/>
  <p:embeddedFontLst>
    <p:embeddedFont>
      <p:font typeface="Halant"/>
      <p:regular r:id="rId10"/>
      <p:bold r:id="rId11"/>
    </p:embeddedFont>
    <p:embeddedFont>
      <p:font typeface="Plus Jakarta Sans"/>
      <p:regular r:id="rId12"/>
      <p:bold r:id="rId13"/>
      <p:italic r:id="rId14"/>
      <p:boldItalic r:id="rId15"/>
    </p:embeddedFont>
    <p:embeddedFont>
      <p:font typeface="Inter"/>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6007829-9A91-48C0-8250-D9D9D9BEB667}">
  <a:tblStyle styleId="{26007829-9A91-48C0-8250-D9D9D9BEB667}"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alant-bold.fntdata"/><Relationship Id="rId10" Type="http://schemas.openxmlformats.org/officeDocument/2006/relationships/font" Target="fonts/Halant-regular.fntdata"/><Relationship Id="rId13" Type="http://schemas.openxmlformats.org/officeDocument/2006/relationships/font" Target="fonts/PlusJakartaSans-bold.fntdata"/><Relationship Id="rId12" Type="http://schemas.openxmlformats.org/officeDocument/2006/relationships/font" Target="fonts/PlusJakartaSans-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PlusJakartaSans-boldItalic.fntdata"/><Relationship Id="rId14" Type="http://schemas.openxmlformats.org/officeDocument/2006/relationships/font" Target="fonts/PlusJakartaSans-italic.fntdata"/><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slideMaster" Target="slideMasters/slideMaster1.xml"/><Relationship Id="rId19" Type="http://schemas.openxmlformats.org/officeDocument/2006/relationships/font" Target="fonts/Inter-boldItalic.fntdata"/><Relationship Id="rId6" Type="http://schemas.openxmlformats.org/officeDocument/2006/relationships/notesMaster" Target="notesMasters/notesMaster1.xml"/><Relationship Id="rId18" Type="http://schemas.openxmlformats.org/officeDocument/2006/relationships/font" Target="fonts/Inter-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fa603c5aa_0_6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fa603c5aa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6f5c1c8413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6f5c1c841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6f5c1c8413_0_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6f5c1c8413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title="DC 7th U3l10 &amp; L11.png"/>
          <p:cNvPicPr preferRelativeResize="0"/>
          <p:nvPr/>
        </p:nvPicPr>
        <p:blipFill rotWithShape="1">
          <a:blip r:embed="rId3">
            <a:alphaModFix/>
          </a:blip>
          <a:srcRect b="13452" l="0" r="-1419" t="15780"/>
          <a:stretch/>
        </p:blipFill>
        <p:spPr>
          <a:xfrm>
            <a:off x="897075" y="3782900"/>
            <a:ext cx="6573175" cy="5898625"/>
          </a:xfrm>
          <a:prstGeom prst="rect">
            <a:avLst/>
          </a:prstGeom>
          <a:noFill/>
          <a:ln>
            <a:noFill/>
          </a:ln>
        </p:spPr>
      </p:pic>
      <p:sp>
        <p:nvSpPr>
          <p:cNvPr id="55" name="Google Shape;55;p13"/>
          <p:cNvSpPr txBox="1"/>
          <p:nvPr/>
        </p:nvSpPr>
        <p:spPr>
          <a:xfrm>
            <a:off x="0" y="0"/>
            <a:ext cx="7772400" cy="723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Expand It!</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a:ea typeface="Plus Jakarta Sans"/>
                <a:cs typeface="Plus Jakarta Sans"/>
                <a:sym typeface="Plus Jakarta Sans"/>
              </a:rPr>
              <a:t>Union Goals and Perspectives</a:t>
            </a:r>
            <a:endParaRPr sz="2300">
              <a:solidFill>
                <a:schemeClr val="dk1"/>
              </a:solidFill>
              <a:latin typeface="Plus Jakarta Sans"/>
              <a:ea typeface="Plus Jakarta Sans"/>
              <a:cs typeface="Plus Jakarta Sans"/>
              <a:sym typeface="Plus Jakarta Sans"/>
            </a:endParaRPr>
          </a:p>
        </p:txBody>
      </p:sp>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57" name="Google Shape;57;p13"/>
          <p:cNvPicPr preferRelativeResize="0"/>
          <p:nvPr/>
        </p:nvPicPr>
        <p:blipFill>
          <a:blip r:embed="rId4">
            <a:alphaModFix/>
          </a:blip>
          <a:stretch>
            <a:fillRect/>
          </a:stretch>
        </p:blipFill>
        <p:spPr>
          <a:xfrm>
            <a:off x="381544" y="9348271"/>
            <a:ext cx="425136" cy="425136"/>
          </a:xfrm>
          <a:prstGeom prst="rect">
            <a:avLst/>
          </a:prstGeom>
          <a:noFill/>
          <a:ln>
            <a:noFill/>
          </a:ln>
        </p:spPr>
      </p:pic>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9" name="Google Shape;59;p13"/>
          <p:cNvPicPr preferRelativeResize="0"/>
          <p:nvPr/>
        </p:nvPicPr>
        <p:blipFill>
          <a:blip r:embed="rId5">
            <a:alphaModFix/>
          </a:blip>
          <a:stretch>
            <a:fillRect/>
          </a:stretch>
        </p:blipFill>
        <p:spPr>
          <a:xfrm>
            <a:off x="216272" y="154797"/>
            <a:ext cx="1041739" cy="431978"/>
          </a:xfrm>
          <a:prstGeom prst="rect">
            <a:avLst/>
          </a:prstGeom>
          <a:noFill/>
          <a:ln>
            <a:noFill/>
          </a:ln>
        </p:spPr>
      </p:pic>
      <p:sp>
        <p:nvSpPr>
          <p:cNvPr id="60" name="Google Shape;60;p13"/>
          <p:cNvSpPr txBox="1"/>
          <p:nvPr/>
        </p:nvSpPr>
        <p:spPr>
          <a:xfrm>
            <a:off x="1194600" y="1728527"/>
            <a:ext cx="5878500" cy="919800"/>
          </a:xfrm>
          <a:prstGeom prst="rect">
            <a:avLst/>
          </a:prstGeom>
          <a:noFill/>
          <a:ln cap="flat" cmpd="sng" w="9525">
            <a:solidFill>
              <a:schemeClr val="dk2"/>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The “Expand It” strategy is an elaboration technique that takes a detail, individual perspective, or limited information and expands it to include a wider context, multiple viewpoints, or broader historical significance. Use this strategy to move beyond a single story or fact and develop a richer more nuanced view of the past.</a:t>
            </a:r>
            <a:endParaRPr i="1" sz="1200">
              <a:solidFill>
                <a:schemeClr val="dk1"/>
              </a:solidFill>
              <a:latin typeface="Halant"/>
              <a:ea typeface="Halant"/>
              <a:cs typeface="Halant"/>
              <a:sym typeface="Halant"/>
            </a:endParaRPr>
          </a:p>
        </p:txBody>
      </p:sp>
      <p:sp>
        <p:nvSpPr>
          <p:cNvPr id="61" name="Google Shape;61;p13"/>
          <p:cNvSpPr txBox="1"/>
          <p:nvPr/>
        </p:nvSpPr>
        <p:spPr>
          <a:xfrm>
            <a:off x="381550" y="2761088"/>
            <a:ext cx="2482500" cy="10980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Whole Class</a:t>
            </a:r>
            <a:r>
              <a:rPr lang="en" sz="1100">
                <a:solidFill>
                  <a:schemeClr val="dk1"/>
                </a:solidFill>
                <a:latin typeface="Inter"/>
                <a:ea typeface="Inter"/>
                <a:cs typeface="Inter"/>
                <a:sym typeface="Inter"/>
              </a:rPr>
              <a:t>: Brainstorm words and phrases that describe what you already know about the Civil War, the Union, and northern perspectives. Record the words in the box →</a:t>
            </a:r>
            <a:endParaRPr sz="1100">
              <a:solidFill>
                <a:schemeClr val="dk1"/>
              </a:solidFill>
              <a:latin typeface="Inter"/>
              <a:ea typeface="Inter"/>
              <a:cs typeface="Inter"/>
              <a:sym typeface="Inter"/>
            </a:endParaRPr>
          </a:p>
        </p:txBody>
      </p:sp>
      <p:sp>
        <p:nvSpPr>
          <p:cNvPr id="62" name="Google Shape;62;p13"/>
          <p:cNvSpPr txBox="1"/>
          <p:nvPr/>
        </p:nvSpPr>
        <p:spPr>
          <a:xfrm>
            <a:off x="2791275" y="2761088"/>
            <a:ext cx="4281600" cy="1098000"/>
          </a:xfrm>
          <a:prstGeom prst="rect">
            <a:avLst/>
          </a:prstGeom>
          <a:noFill/>
          <a:ln cap="flat" cmpd="sng" w="9525">
            <a:solidFill>
              <a:schemeClr val="dk2"/>
            </a:solidFill>
            <a:prstDash val="solid"/>
            <a:round/>
            <a:headEnd len="sm" w="sm" type="none"/>
            <a:tailEnd len="sm" w="sm" type="none"/>
          </a:ln>
        </p:spPr>
        <p:txBody>
          <a:bodyPr anchorCtr="0" anchor="t" bIns="96675" lIns="96675" spcFirstLastPara="1" rIns="96675" wrap="square" tIns="96675">
            <a:noAutofit/>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pic>
        <p:nvPicPr>
          <p:cNvPr id="63" name="Google Shape;63;p13"/>
          <p:cNvPicPr preferRelativeResize="0"/>
          <p:nvPr/>
        </p:nvPicPr>
        <p:blipFill>
          <a:blip r:embed="rId6">
            <a:alphaModFix/>
          </a:blip>
          <a:stretch>
            <a:fillRect/>
          </a:stretch>
        </p:blipFill>
        <p:spPr>
          <a:xfrm>
            <a:off x="375633" y="1826930"/>
            <a:ext cx="723000" cy="723000"/>
          </a:xfrm>
          <a:prstGeom prst="rect">
            <a:avLst/>
          </a:prstGeom>
          <a:noFill/>
          <a:ln>
            <a:noFill/>
          </a:ln>
        </p:spPr>
      </p:pic>
      <p:sp>
        <p:nvSpPr>
          <p:cNvPr id="64" name="Google Shape;64;p13"/>
          <p:cNvSpPr txBox="1"/>
          <p:nvPr/>
        </p:nvSpPr>
        <p:spPr>
          <a:xfrm>
            <a:off x="328450" y="979475"/>
            <a:ext cx="7141800" cy="72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200">
                <a:solidFill>
                  <a:schemeClr val="dk1"/>
                </a:solidFill>
                <a:latin typeface="Inter"/>
                <a:ea typeface="Inter"/>
                <a:cs typeface="Inter"/>
                <a:sym typeface="Inter"/>
              </a:rPr>
              <a:t>When studying the past, it’s important to remember that one person’s experience doesn’t represent everyone’s reality. While individual stories are valuable, we need to compare them with other perspectives to develop a fuller, more accurate understanding of historical events.</a:t>
            </a:r>
            <a:endParaRPr b="1" i="1" sz="1200">
              <a:solidFill>
                <a:schemeClr val="dk1"/>
              </a:solidFill>
              <a:latin typeface="Inter"/>
              <a:ea typeface="Inter"/>
              <a:cs typeface="Inter"/>
              <a:sym typeface="Inter"/>
            </a:endParaRPr>
          </a:p>
        </p:txBody>
      </p:sp>
      <p:sp>
        <p:nvSpPr>
          <p:cNvPr id="65" name="Google Shape;65;p13"/>
          <p:cNvSpPr txBox="1"/>
          <p:nvPr/>
        </p:nvSpPr>
        <p:spPr>
          <a:xfrm>
            <a:off x="1354275" y="4531588"/>
            <a:ext cx="2144400" cy="9198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Consider the information about Frederick Douglass. Write one sentence to describe his perspective.</a:t>
            </a:r>
            <a:endParaRPr sz="1000">
              <a:solidFill>
                <a:schemeClr val="dk1"/>
              </a:solidFill>
              <a:latin typeface="Inter"/>
              <a:ea typeface="Inter"/>
              <a:cs typeface="Inter"/>
              <a:sym typeface="Inter"/>
            </a:endParaRPr>
          </a:p>
        </p:txBody>
      </p:sp>
      <p:sp>
        <p:nvSpPr>
          <p:cNvPr id="66" name="Google Shape;66;p13"/>
          <p:cNvSpPr txBox="1"/>
          <p:nvPr/>
        </p:nvSpPr>
        <p:spPr>
          <a:xfrm>
            <a:off x="734325" y="6157600"/>
            <a:ext cx="1677000" cy="9198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With a partner, read the information about Clement Vallandigham. Identify similarities and differences to Frederick Douglass.</a:t>
            </a:r>
            <a:endParaRPr sz="1000">
              <a:solidFill>
                <a:schemeClr val="dk1"/>
              </a:solidFill>
              <a:latin typeface="Inter"/>
              <a:ea typeface="Inter"/>
              <a:cs typeface="Inter"/>
              <a:sym typeface="Inter"/>
            </a:endParaRPr>
          </a:p>
        </p:txBody>
      </p:sp>
      <p:sp>
        <p:nvSpPr>
          <p:cNvPr id="67" name="Google Shape;67;p13"/>
          <p:cNvSpPr txBox="1"/>
          <p:nvPr/>
        </p:nvSpPr>
        <p:spPr>
          <a:xfrm>
            <a:off x="2777688" y="7334650"/>
            <a:ext cx="10416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Similarities</a:t>
            </a:r>
            <a:endParaRPr sz="1200">
              <a:solidFill>
                <a:schemeClr val="dk1"/>
              </a:solidFill>
              <a:latin typeface="Inter"/>
              <a:ea typeface="Inter"/>
              <a:cs typeface="Inter"/>
              <a:sym typeface="Inter"/>
            </a:endParaRPr>
          </a:p>
        </p:txBody>
      </p:sp>
      <p:sp>
        <p:nvSpPr>
          <p:cNvPr id="68" name="Google Shape;68;p13"/>
          <p:cNvSpPr txBox="1"/>
          <p:nvPr/>
        </p:nvSpPr>
        <p:spPr>
          <a:xfrm>
            <a:off x="4460113" y="7334650"/>
            <a:ext cx="10416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Differences</a:t>
            </a:r>
            <a:endParaRPr sz="1200">
              <a:solidFill>
                <a:schemeClr val="dk1"/>
              </a:solidFill>
              <a:latin typeface="Inter"/>
              <a:ea typeface="Inter"/>
              <a:cs typeface="Inter"/>
              <a:sym typeface="Inter"/>
            </a:endParaRPr>
          </a:p>
        </p:txBody>
      </p:sp>
      <p:sp>
        <p:nvSpPr>
          <p:cNvPr id="69" name="Google Shape;69;p13"/>
          <p:cNvSpPr txBox="1"/>
          <p:nvPr/>
        </p:nvSpPr>
        <p:spPr>
          <a:xfrm>
            <a:off x="305350" y="7848300"/>
            <a:ext cx="1179300" cy="9198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Explain the various perspectives of northerners in the Civil War.</a:t>
            </a:r>
            <a:endParaRPr sz="1000">
              <a:solidFill>
                <a:schemeClr val="dk1"/>
              </a:solidFill>
              <a:latin typeface="Inter"/>
              <a:ea typeface="Inter"/>
              <a:cs typeface="Inter"/>
              <a:sym typeface="Inter"/>
            </a:endParaRPr>
          </a:p>
        </p:txBody>
      </p:sp>
      <p:sp>
        <p:nvSpPr>
          <p:cNvPr id="70" name="Google Shape;70;p13"/>
          <p:cNvSpPr txBox="1"/>
          <p:nvPr/>
        </p:nvSpPr>
        <p:spPr>
          <a:xfrm>
            <a:off x="338625" y="699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4" name="Shape 74"/>
        <p:cNvGrpSpPr/>
        <p:nvPr/>
      </p:nvGrpSpPr>
      <p:grpSpPr>
        <a:xfrm>
          <a:off x="0" y="0"/>
          <a:ext cx="0" cy="0"/>
          <a:chOff x="0" y="0"/>
          <a:chExt cx="0" cy="0"/>
        </a:xfrm>
      </p:grpSpPr>
      <p:sp>
        <p:nvSpPr>
          <p:cNvPr id="75" name="Google Shape;75;p14"/>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Union Goals and Perspectives</a:t>
            </a:r>
            <a:endParaRPr>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900">
                <a:solidFill>
                  <a:schemeClr val="dk1"/>
                </a:solidFill>
                <a:latin typeface="Plus Jakarta Sans"/>
                <a:ea typeface="Plus Jakarta Sans"/>
                <a:cs typeface="Plus Jakarta Sans"/>
                <a:sym typeface="Plus Jakarta Sans"/>
              </a:rPr>
              <a:t>Frederick Douglass</a:t>
            </a:r>
            <a:endParaRPr sz="1900">
              <a:solidFill>
                <a:schemeClr val="dk1"/>
              </a:solidFill>
              <a:latin typeface="Plus Jakarta Sans"/>
              <a:ea typeface="Plus Jakarta Sans"/>
              <a:cs typeface="Plus Jakarta Sans"/>
              <a:sym typeface="Plus Jakarta Sans"/>
            </a:endParaRPr>
          </a:p>
        </p:txBody>
      </p:sp>
      <p:sp>
        <p:nvSpPr>
          <p:cNvPr id="76" name="Google Shape;76;p14"/>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77" name="Google Shape;77;p14"/>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78" name="Google Shape;78;p14"/>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9" name="Google Shape;79;p14"/>
          <p:cNvPicPr preferRelativeResize="0"/>
          <p:nvPr/>
        </p:nvPicPr>
        <p:blipFill>
          <a:blip r:embed="rId4">
            <a:alphaModFix/>
          </a:blip>
          <a:stretch>
            <a:fillRect/>
          </a:stretch>
        </p:blipFill>
        <p:spPr>
          <a:xfrm>
            <a:off x="216272" y="154797"/>
            <a:ext cx="1056536" cy="438114"/>
          </a:xfrm>
          <a:prstGeom prst="rect">
            <a:avLst/>
          </a:prstGeom>
          <a:noFill/>
          <a:ln>
            <a:noFill/>
          </a:ln>
        </p:spPr>
      </p:pic>
      <p:graphicFrame>
        <p:nvGraphicFramePr>
          <p:cNvPr id="80" name="Google Shape;80;p14"/>
          <p:cNvGraphicFramePr/>
          <p:nvPr/>
        </p:nvGraphicFramePr>
        <p:xfrm>
          <a:off x="324594" y="1029170"/>
          <a:ext cx="3000000" cy="3000000"/>
        </p:xfrm>
        <a:graphic>
          <a:graphicData uri="http://schemas.openxmlformats.org/drawingml/2006/table">
            <a:tbl>
              <a:tblPr>
                <a:noFill/>
                <a:tableStyleId>{26007829-9A91-48C0-8250-D9D9D9BEB667}</a:tableStyleId>
              </a:tblPr>
              <a:tblGrid>
                <a:gridCol w="4490175"/>
                <a:gridCol w="2626525"/>
              </a:tblGrid>
              <a:tr h="314700">
                <a:tc gridSpan="2">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Halant"/>
                          <a:ea typeface="Halant"/>
                          <a:cs typeface="Halant"/>
                          <a:sym typeface="Halant"/>
                        </a:rPr>
                        <a:t>Source: Frederick Douglass, “Men of Color, To Arms,” Rochester, NY, March 2, 1863.</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200"/>
                        <a:buFont typeface="Arial"/>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000">
                          <a:solidFill>
                            <a:schemeClr val="dk1"/>
                          </a:solidFill>
                          <a:latin typeface="Inter"/>
                          <a:ea typeface="Inter"/>
                          <a:cs typeface="Inter"/>
                          <a:sym typeface="Inter"/>
                        </a:rPr>
                        <a:t>Note: Frederick Douglass was a formerly enslaved man who became one of the most powerful voices in the fight to end slavery. He was an author, speaker, and leader in the abolitionist movement.  Here he urges African American men to fight for their own freedom and dignity by joining the Union army.</a:t>
                      </a:r>
                      <a:endParaRPr sz="1000">
                        <a:solidFill>
                          <a:schemeClr val="dk1"/>
                        </a:solidFill>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070550">
                <a:tc>
                  <a:txBody>
                    <a:bodyPr/>
                    <a:lstStyle/>
                    <a:p>
                      <a:pPr indent="0" lvl="0" marL="0" rtl="0" algn="l">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…A war undertaken and brazenly carried on for the perpetual enslavement of colored men, calls logically and loudly for colored men to help suppress it.</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Action! Action! not criticism, is the plain duty of this hour. Words are now useful only as they stimulate to blows. The office of speech now is only to point out when, where, and how to strike to the best advantage. There is no time to delay. The tide is at its flood that leads on to fortune. From East to West, from North to South, the sky is written all over, “Now or never.” Liberty won by white men would lose half its luster. “Who would be free themselves must strike the blow.” “Better even die free, than to live slaves.” This is the sentiment of every brave colored man amongst us.</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Samuel J. Miller, “Frederick Douglass,” between 1847-1852.  Public Domain</a:t>
                      </a:r>
                      <a:endParaRPr sz="1200">
                        <a:solidFill>
                          <a:schemeClr val="dk1"/>
                        </a:solidFill>
                        <a:latin typeface="Halant"/>
                        <a:ea typeface="Halant"/>
                        <a:cs typeface="Halant"/>
                        <a:sym typeface="Halant"/>
                      </a:endParaRPr>
                    </a:p>
                  </a:txBody>
                  <a:tcPr marT="66525" marB="66525" marR="67475" marL="67475">
                    <a:lnL cap="flat" cmpd="sng" w="12700">
                      <a:solidFill>
                        <a:srgbClr val="9E9E9E"/>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70550">
                <a:tc gridSpan="2">
                  <a:txBody>
                    <a:bodyPr/>
                    <a:lstStyle/>
                    <a:p>
                      <a:pPr indent="0" lvl="0" marL="0" rtl="0" algn="l">
                        <a:spcBef>
                          <a:spcPts val="0"/>
                        </a:spcBef>
                        <a:spcAft>
                          <a:spcPts val="0"/>
                        </a:spcAft>
                        <a:buNone/>
                      </a:pPr>
                      <a:r>
                        <a:rPr lang="en">
                          <a:solidFill>
                            <a:schemeClr val="dk1"/>
                          </a:solidFill>
                          <a:latin typeface="Inter"/>
                          <a:ea typeface="Inter"/>
                          <a:cs typeface="Inter"/>
                          <a:sym typeface="Inter"/>
                        </a:rPr>
                        <a:t>There are weak and cowardly men in all nations. We have them amongst us. They tell you this is the “white man’s war”; that you will be “no better off after than before the war”; that the getting of you into the army is to “sacrifice you on the first opportunity.” Believe them not; cowards themselves, they do not wish to have their cowardice shamed by your brave example. Leave them to their timidity, or to whatever motive may hold them back. I have not thought lightly of the words I am now addressing you. The counsel I give comes of close observation of the great struggle now in progress, and of the deep conviction that this is your hour and mine…”</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alpha val="0"/>
                        </a:srgbClr>
                      </a:solidFill>
                      <a:prstDash val="solid"/>
                      <a:round/>
                      <a:headEnd len="sm" w="sm" type="none"/>
                      <a:tailEnd len="sm" w="sm" type="none"/>
                    </a:lnT>
                    <a:lnB cap="flat" cmpd="sng" w="12700">
                      <a:solidFill>
                        <a:srgbClr val="222F5F">
                          <a:alpha val="0"/>
                        </a:srgbClr>
                      </a:solidFill>
                      <a:prstDash val="solid"/>
                      <a:round/>
                      <a:headEnd len="sm" w="sm" type="none"/>
                      <a:tailEnd len="sm" w="sm" type="none"/>
                    </a:lnB>
                  </a:tcPr>
                </a:tc>
                <a:tc hMerge="1"/>
              </a:tr>
            </a:tbl>
          </a:graphicData>
        </a:graphic>
      </p:graphicFrame>
      <p:pic>
        <p:nvPicPr>
          <p:cNvPr id="81" name="Google Shape;81;p14"/>
          <p:cNvPicPr preferRelativeResize="0"/>
          <p:nvPr/>
        </p:nvPicPr>
        <p:blipFill>
          <a:blip r:embed="rId5">
            <a:alphaModFix/>
          </a:blip>
          <a:stretch>
            <a:fillRect/>
          </a:stretch>
        </p:blipFill>
        <p:spPr>
          <a:xfrm>
            <a:off x="5136000" y="2067100"/>
            <a:ext cx="2138062" cy="29621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5" name="Shape 85"/>
        <p:cNvGrpSpPr/>
        <p:nvPr/>
      </p:nvGrpSpPr>
      <p:grpSpPr>
        <a:xfrm>
          <a:off x="0" y="0"/>
          <a:ext cx="0" cy="0"/>
          <a:chOff x="0" y="0"/>
          <a:chExt cx="0" cy="0"/>
        </a:xfrm>
      </p:grpSpPr>
      <p:sp>
        <p:nvSpPr>
          <p:cNvPr id="86" name="Google Shape;86;p15"/>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Union Goals and Perspectives</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latin typeface="Plus Jakarta Sans"/>
                <a:ea typeface="Plus Jakarta Sans"/>
                <a:cs typeface="Plus Jakarta Sans"/>
                <a:sym typeface="Plus Jakarta Sans"/>
              </a:rPr>
              <a:t>Clement Vallandigham</a:t>
            </a:r>
            <a:endParaRPr sz="1900">
              <a:solidFill>
                <a:schemeClr val="dk1"/>
              </a:solidFill>
              <a:latin typeface="Plus Jakarta Sans"/>
              <a:ea typeface="Plus Jakarta Sans"/>
              <a:cs typeface="Plus Jakarta Sans"/>
              <a:sym typeface="Plus Jakarta Sans"/>
            </a:endParaRPr>
          </a:p>
        </p:txBody>
      </p:sp>
      <p:sp>
        <p:nvSpPr>
          <p:cNvPr id="87" name="Google Shape;87;p15"/>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88" name="Google Shape;88;p15"/>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89" name="Google Shape;89;p15"/>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0" name="Google Shape;90;p15"/>
          <p:cNvPicPr preferRelativeResize="0"/>
          <p:nvPr/>
        </p:nvPicPr>
        <p:blipFill>
          <a:blip r:embed="rId4">
            <a:alphaModFix/>
          </a:blip>
          <a:stretch>
            <a:fillRect/>
          </a:stretch>
        </p:blipFill>
        <p:spPr>
          <a:xfrm>
            <a:off x="216272" y="154797"/>
            <a:ext cx="1056536" cy="438114"/>
          </a:xfrm>
          <a:prstGeom prst="rect">
            <a:avLst/>
          </a:prstGeom>
          <a:noFill/>
          <a:ln>
            <a:noFill/>
          </a:ln>
        </p:spPr>
      </p:pic>
      <p:graphicFrame>
        <p:nvGraphicFramePr>
          <p:cNvPr id="91" name="Google Shape;91;p15"/>
          <p:cNvGraphicFramePr/>
          <p:nvPr/>
        </p:nvGraphicFramePr>
        <p:xfrm>
          <a:off x="324594" y="1029170"/>
          <a:ext cx="3000000" cy="3000000"/>
        </p:xfrm>
        <a:graphic>
          <a:graphicData uri="http://schemas.openxmlformats.org/drawingml/2006/table">
            <a:tbl>
              <a:tblPr>
                <a:noFill/>
                <a:tableStyleId>{26007829-9A91-48C0-8250-D9D9D9BEB667}</a:tableStyleId>
              </a:tblPr>
              <a:tblGrid>
                <a:gridCol w="4564375"/>
                <a:gridCol w="2552325"/>
              </a:tblGrid>
              <a:tr h="314700">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t>
                      </a:r>
                      <a:r>
                        <a:rPr lang="en" sz="1200">
                          <a:solidFill>
                            <a:srgbClr val="282828"/>
                          </a:solidFill>
                          <a:latin typeface="Halant"/>
                          <a:ea typeface="Halant"/>
                          <a:cs typeface="Halant"/>
                          <a:sym typeface="Halant"/>
                        </a:rPr>
                        <a:t>Clement Vallandigham, </a:t>
                      </a:r>
                      <a:r>
                        <a:rPr i="1" lang="en" sz="1200">
                          <a:solidFill>
                            <a:srgbClr val="282828"/>
                          </a:solidFill>
                          <a:latin typeface="Halant"/>
                          <a:ea typeface="Halant"/>
                          <a:cs typeface="Halant"/>
                          <a:sym typeface="Halant"/>
                        </a:rPr>
                        <a:t>Speeches, Arguments, and Letters,</a:t>
                      </a:r>
                      <a:r>
                        <a:rPr lang="en" sz="1200">
                          <a:solidFill>
                            <a:srgbClr val="282828"/>
                          </a:solidFill>
                          <a:latin typeface="Halant"/>
                          <a:ea typeface="Halant"/>
                          <a:cs typeface="Halant"/>
                          <a:sym typeface="Halant"/>
                        </a:rPr>
                        <a:t> 1864.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Clement Vallandigham was an Ohio politician and a leader of the “Copperhead” faction of anti-war, pro-Confederate Democrats during the American Civil War.  Copperhead was a name given to Northerners who did not support the war and argued for peace with the South.</a:t>
                      </a:r>
                      <a:endParaRPr sz="1000">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070550">
                <a:tc>
                  <a:txBody>
                    <a:bodyPr/>
                    <a:lstStyle/>
                    <a:p>
                      <a:pPr indent="0" lvl="0" marL="0" rtl="0" algn="l">
                        <a:spcBef>
                          <a:spcPts val="0"/>
                        </a:spcBef>
                        <a:spcAft>
                          <a:spcPts val="0"/>
                        </a:spcAft>
                        <a:buClr>
                          <a:schemeClr val="dk1"/>
                        </a:buClr>
                        <a:buSzPts val="1100"/>
                        <a:buFont typeface="Arial"/>
                        <a:buNone/>
                      </a:pPr>
                      <a:r>
                        <a:rPr lang="en">
                          <a:latin typeface="Inter"/>
                          <a:ea typeface="Inter"/>
                          <a:cs typeface="Inter"/>
                          <a:sym typeface="Inter"/>
                        </a:rPr>
                        <a:t>…I have denounced…repeated and persistent arbitrary arrests, the suspension of habeas corpus, the violation of freedom of the mails, of the private house, of the press and of speech, and all the other multiplied wrongs and outrages upon public liberty and private right…</a:t>
                      </a:r>
                      <a:endParaRPr>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a:latin typeface="Inter"/>
                          <a:ea typeface="Inter"/>
                          <a:cs typeface="Inter"/>
                          <a:sym typeface="Inter"/>
                        </a:rPr>
                        <a:t>… twenty months have elapsed, but the rebellion is not crushed out; its military power has not been broken; the insurgents have not dispersed. The Union is not restored; nor the Constitution maintained; nor the laws enforced. Twenty, sixty, ninety, three hundred, six hundred days have passed; a thousand millions been expended; and three hundred thousand lives lost or bodies mangled; and to-day the Confederate flag is still near the Potomac and the Ohio, and the Confederate Government stronger, many times, than at the beginning….</a:t>
                      </a:r>
                      <a:endParaRPr sz="12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Matthew Brady Studios, Clement Vallandigham Portrait, 1855-1865, Library of Congress</a:t>
                      </a:r>
                      <a:endParaRPr sz="1200">
                        <a:solidFill>
                          <a:schemeClr val="dk1"/>
                        </a:solidFill>
                        <a:latin typeface="Halant"/>
                        <a:ea typeface="Halant"/>
                        <a:cs typeface="Halant"/>
                        <a:sym typeface="Halant"/>
                      </a:endParaRPr>
                    </a:p>
                  </a:txBody>
                  <a:tcPr marT="66525" marB="66525" marR="67475" marL="67475">
                    <a:lnL cap="flat" cmpd="sng" w="12700">
                      <a:solidFill>
                        <a:srgbClr val="9E9E9E"/>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70550">
                <a:tc gridSpan="2">
                  <a:txBody>
                    <a:bodyPr/>
                    <a:lstStyle/>
                    <a:p>
                      <a:pPr indent="0" lvl="0" marL="0" rtl="0" algn="l">
                        <a:spcBef>
                          <a:spcPts val="0"/>
                        </a:spcBef>
                        <a:spcAft>
                          <a:spcPts val="0"/>
                        </a:spcAft>
                        <a:buNone/>
                      </a:pPr>
                      <a:r>
                        <a:rPr lang="en">
                          <a:solidFill>
                            <a:schemeClr val="dk1"/>
                          </a:solidFill>
                          <a:latin typeface="Inter"/>
                          <a:ea typeface="Inter"/>
                          <a:cs typeface="Inter"/>
                          <a:sym typeface="Inter"/>
                        </a:rPr>
                        <a:t>You have not conquered the South. You never will…money you have expended without limit, and blood poured out like water. Defeat, debt, taxation, sepulchres, these are your trophies…. The war for the Union is, in your hands, a most bloody and costly failure. The President confessed it on the 22d of September…. War for the Union was abandoned; war for the negro openly begun, and with stronger battalions than before. With what success? Let the dead at Fredericksburg and Vicksburg answer….</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lang="en">
                          <a:solidFill>
                            <a:schemeClr val="dk1"/>
                          </a:solidFill>
                          <a:latin typeface="Inter"/>
                          <a:ea typeface="Inter"/>
                          <a:cs typeface="Inter"/>
                          <a:sym typeface="Inter"/>
                        </a:rPr>
                        <a:t>But slavery is the cause of the war. Why? Because the South obstinately and wickedly refused to restrict or abolish it at the demand of the philosophers or fanatics and demagogues of the North and West. Then, sir, it was abolition, the purpose to abolish or interfere with and hem in slavery, which caused disunion and war. Slavery is only the subject, but Abolition the cause of this civil war. </a:t>
                      </a:r>
                      <a:endParaRPr sz="1300">
                        <a:solidFill>
                          <a:schemeClr val="dk1"/>
                        </a:solidFill>
                        <a:latin typeface="Inter"/>
                        <a:ea typeface="Inter"/>
                        <a:cs typeface="Inter"/>
                        <a:sym typeface="Inter"/>
                      </a:endParaRPr>
                    </a:p>
                  </a:txBody>
                  <a:tcPr marT="66525" marB="66525" marR="67475" marL="67475">
                    <a:lnL cap="flat" cmpd="sng" w="12700">
                      <a:solidFill>
                        <a:srgbClr val="222F5F">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alpha val="0"/>
                        </a:srgbClr>
                      </a:solidFill>
                      <a:prstDash val="solid"/>
                      <a:round/>
                      <a:headEnd len="sm" w="sm" type="none"/>
                      <a:tailEnd len="sm" w="sm" type="none"/>
                    </a:lnT>
                    <a:lnB cap="flat" cmpd="sng" w="12700">
                      <a:solidFill>
                        <a:srgbClr val="222F5F">
                          <a:alpha val="0"/>
                        </a:srgbClr>
                      </a:solidFill>
                      <a:prstDash val="solid"/>
                      <a:round/>
                      <a:headEnd len="sm" w="sm" type="none"/>
                      <a:tailEnd len="sm" w="sm" type="none"/>
                    </a:lnB>
                  </a:tcPr>
                </a:tc>
                <a:tc hMerge="1"/>
              </a:tr>
            </a:tbl>
          </a:graphicData>
        </a:graphic>
      </p:graphicFrame>
      <p:pic>
        <p:nvPicPr>
          <p:cNvPr id="92" name="Google Shape;92;p15"/>
          <p:cNvPicPr preferRelativeResize="0"/>
          <p:nvPr/>
        </p:nvPicPr>
        <p:blipFill>
          <a:blip r:embed="rId5">
            <a:alphaModFix/>
          </a:blip>
          <a:stretch>
            <a:fillRect/>
          </a:stretch>
        </p:blipFill>
        <p:spPr>
          <a:xfrm>
            <a:off x="5134425" y="2043900"/>
            <a:ext cx="2013449" cy="3141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