
<file path=[Content_Types].xml><?xml version="1.0" encoding="utf-8"?>
<Types xmlns="http://schemas.openxmlformats.org/package/2006/content-types">
  <Default ContentType="image/jpeg" Extension="jpg"/>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2"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C8CD48A6-CDB1-42A4-818F-8C801C832C7F}">
  <a:tblStyle styleId="{C8CD48A6-CDB1-42A4-818F-8C801C832C7F}"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9" name="Shape 69"/>
        <p:cNvGrpSpPr/>
        <p:nvPr/>
      </p:nvGrpSpPr>
      <p:grpSpPr>
        <a:xfrm>
          <a:off x="0" y="0"/>
          <a:ext cx="0" cy="0"/>
          <a:chOff x="0" y="0"/>
          <a:chExt cx="0" cy="0"/>
        </a:xfrm>
      </p:grpSpPr>
      <p:sp>
        <p:nvSpPr>
          <p:cNvPr id="70" name="Google Shape;70;g36c06fcd1f8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1" name="Google Shape;71;g36c06fcd1f8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6" name="Shape 76"/>
        <p:cNvGrpSpPr/>
        <p:nvPr/>
      </p:nvGrpSpPr>
      <p:grpSpPr>
        <a:xfrm>
          <a:off x="0" y="0"/>
          <a:ext cx="0" cy="0"/>
          <a:chOff x="0" y="0"/>
          <a:chExt cx="0" cy="0"/>
        </a:xfrm>
      </p:grpSpPr>
      <p:sp>
        <p:nvSpPr>
          <p:cNvPr id="77" name="Google Shape;77;g36d952ccaaf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8" name="Google Shape;78;g36d952ccaaf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3" name="Shape 83"/>
        <p:cNvGrpSpPr/>
        <p:nvPr/>
      </p:nvGrpSpPr>
      <p:grpSpPr>
        <a:xfrm>
          <a:off x="0" y="0"/>
          <a:ext cx="0" cy="0"/>
          <a:chOff x="0" y="0"/>
          <a:chExt cx="0" cy="0"/>
        </a:xfrm>
      </p:grpSpPr>
      <p:sp>
        <p:nvSpPr>
          <p:cNvPr id="84" name="Google Shape;84;g35002dd1663_0_99: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5" name="Google Shape;85;g35002dd1663_0_9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SECTION_HEADER_1">
    <p:spTree>
      <p:nvGrpSpPr>
        <p:cNvPr id="50" name="Shape 50"/>
        <p:cNvGrpSpPr/>
        <p:nvPr/>
      </p:nvGrpSpPr>
      <p:grpSpPr>
        <a:xfrm>
          <a:off x="0" y="0"/>
          <a:ext cx="0" cy="0"/>
          <a:chOff x="0" y="0"/>
          <a:chExt cx="0" cy="0"/>
        </a:xfrm>
      </p:grpSpPr>
      <p:sp>
        <p:nvSpPr>
          <p:cNvPr id="51" name="Google Shape;51;p13"/>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rtl="0" algn="l">
              <a:lnSpc>
                <a:spcPct val="90000"/>
              </a:lnSpc>
              <a:spcBef>
                <a:spcPts val="12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rtl="0" algn="l">
              <a:lnSpc>
                <a:spcPct val="90000"/>
              </a:lnSpc>
              <a:spcBef>
                <a:spcPts val="12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rtl="0" algn="l">
              <a:lnSpc>
                <a:spcPct val="90000"/>
              </a:lnSpc>
              <a:spcBef>
                <a:spcPts val="1200"/>
              </a:spcBef>
              <a:spcAft>
                <a:spcPts val="120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53" name="Google Shape;53;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4" name="Google Shape;54;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6" name="Shape 56"/>
        <p:cNvGrpSpPr/>
        <p:nvPr/>
      </p:nvGrpSpPr>
      <p:grpSpPr>
        <a:xfrm>
          <a:off x="0" y="0"/>
          <a:ext cx="0" cy="0"/>
          <a:chOff x="0" y="0"/>
          <a:chExt cx="0" cy="0"/>
        </a:xfrm>
      </p:grpSpPr>
      <p:sp>
        <p:nvSpPr>
          <p:cNvPr id="57" name="Google Shape;57;p14"/>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8" name="Google Shape;58;p14"/>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9" name="Google Shape;59;p14"/>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63" name="Shape 63"/>
        <p:cNvGrpSpPr/>
        <p:nvPr/>
      </p:nvGrpSpPr>
      <p:grpSpPr>
        <a:xfrm>
          <a:off x="0" y="0"/>
          <a:ext cx="0" cy="0"/>
          <a:chOff x="0" y="0"/>
          <a:chExt cx="0" cy="0"/>
        </a:xfrm>
      </p:grpSpPr>
      <p:sp>
        <p:nvSpPr>
          <p:cNvPr id="64" name="Google Shape;64;p15"/>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rm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65" name="Google Shape;65;p15"/>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rm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1200"/>
              </a:spcBef>
              <a:spcAft>
                <a:spcPts val="120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7" name="Google Shape;67;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8" name="Google Shape;68;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5" Type="http://schemas.openxmlformats.org/officeDocument/2006/relationships/theme" Target="../theme/theme2.xml"/><Relationship Id="rId14" Type="http://schemas.openxmlformats.org/officeDocument/2006/relationships/slideLayout" Target="../slideLayouts/slideLayout1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 id="2147483661" r:id="rId14"/>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3.xml"/><Relationship Id="rId3" Type="http://schemas.openxmlformats.org/officeDocument/2006/relationships/image" Target="../media/image1.jp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2" name="Shape 72"/>
        <p:cNvGrpSpPr/>
        <p:nvPr/>
      </p:nvGrpSpPr>
      <p:grpSpPr>
        <a:xfrm>
          <a:off x="0" y="0"/>
          <a:ext cx="0" cy="0"/>
          <a:chOff x="0" y="0"/>
          <a:chExt cx="0" cy="0"/>
        </a:xfrm>
      </p:grpSpPr>
      <p:graphicFrame>
        <p:nvGraphicFramePr>
          <p:cNvPr id="73" name="Google Shape;73;p16"/>
          <p:cNvGraphicFramePr/>
          <p:nvPr/>
        </p:nvGraphicFramePr>
        <p:xfrm>
          <a:off x="0" y="0"/>
          <a:ext cx="3000000" cy="3000000"/>
        </p:xfrm>
        <a:graphic>
          <a:graphicData uri="http://schemas.openxmlformats.org/drawingml/2006/table">
            <a:tbl>
              <a:tblPr bandRow="1" firstRow="1">
                <a:noFill/>
                <a:tableStyleId>{C8CD48A6-CDB1-42A4-818F-8C801C832C7F}</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lnSpc>
                          <a:spcPct val="100000"/>
                        </a:lnSpc>
                        <a:spcBef>
                          <a:spcPts val="0"/>
                        </a:spcBef>
                        <a:spcAft>
                          <a:spcPts val="0"/>
                        </a:spcAft>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500">
                        <a:latin typeface="Inter"/>
                        <a:ea typeface="Inter"/>
                        <a:cs typeface="Inter"/>
                        <a:sym typeface="Inter"/>
                      </a:endParaRPr>
                    </a:p>
                  </a:txBody>
                  <a:tcPr marT="34300" marB="34300" marR="68600" marL="68600"/>
                </a:tc>
              </a:tr>
              <a:tr h="2822650">
                <a:tc>
                  <a:txBody>
                    <a:bodyPr/>
                    <a:lstStyle/>
                    <a:p>
                      <a:pPr indent="-330200" lvl="0" marL="457200" rtl="0" algn="l">
                        <a:spcBef>
                          <a:spcPts val="0"/>
                        </a:spcBef>
                        <a:spcAft>
                          <a:spcPts val="0"/>
                        </a:spcAft>
                        <a:buClr>
                          <a:schemeClr val="dk1"/>
                        </a:buClr>
                        <a:buSzPts val="1600"/>
                        <a:buFont typeface="Inter"/>
                        <a:buChar char="●"/>
                      </a:pPr>
                      <a:r>
                        <a:t/>
                      </a:r>
                      <a:endParaRPr sz="16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600">
                        <a:latin typeface="Inter"/>
                        <a:ea typeface="Inter"/>
                        <a:cs typeface="Inter"/>
                        <a:sym typeface="Inter"/>
                      </a:endParaRPr>
                    </a:p>
                    <a:p>
                      <a:pPr indent="-330200" lvl="0" marL="457200" rtl="0" algn="l">
                        <a:spcBef>
                          <a:spcPts val="0"/>
                        </a:spcBef>
                        <a:spcAft>
                          <a:spcPts val="0"/>
                        </a:spcAft>
                        <a:buClr>
                          <a:schemeClr val="dk1"/>
                        </a:buClr>
                        <a:buSzPts val="1600"/>
                        <a:buFont typeface="Inter"/>
                        <a:buChar char="●"/>
                      </a:pPr>
                      <a:r>
                        <a:t/>
                      </a:r>
                      <a:endParaRPr sz="16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600">
                        <a:latin typeface="Inter"/>
                        <a:ea typeface="Inter"/>
                        <a:cs typeface="Inter"/>
                        <a:sym typeface="Inter"/>
                      </a:endParaRPr>
                    </a:p>
                    <a:p>
                      <a:pPr indent="-330200" lvl="0" marL="457200" rtl="0" algn="l">
                        <a:spcBef>
                          <a:spcPts val="0"/>
                        </a:spcBef>
                        <a:spcAft>
                          <a:spcPts val="0"/>
                        </a:spcAft>
                        <a:buClr>
                          <a:schemeClr val="dk1"/>
                        </a:buClr>
                        <a:buSzPts val="1600"/>
                        <a:buFont typeface="Inter"/>
                        <a:buChar char="●"/>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None/>
                      </a:pPr>
                      <a:r>
                        <a:t/>
                      </a:r>
                      <a:endParaRPr b="1" sz="1800">
                        <a:latin typeface="Inter"/>
                        <a:ea typeface="Inter"/>
                        <a:cs typeface="Inter"/>
                        <a:sym typeface="Inter"/>
                      </a:endParaRPr>
                    </a:p>
                    <a:p>
                      <a:pPr indent="0" lvl="0" marL="0" rtl="0" algn="l">
                        <a:spcBef>
                          <a:spcPts val="0"/>
                        </a:spcBef>
                        <a:spcAft>
                          <a:spcPts val="0"/>
                        </a:spcAft>
                        <a:buNone/>
                      </a:pPr>
                      <a:r>
                        <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74" name="Google Shape;74;p1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5" name="Google Shape;75;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9" name="Shape 79"/>
        <p:cNvGrpSpPr/>
        <p:nvPr/>
      </p:nvGrpSpPr>
      <p:grpSpPr>
        <a:xfrm>
          <a:off x="0" y="0"/>
          <a:ext cx="0" cy="0"/>
          <a:chOff x="0" y="0"/>
          <a:chExt cx="0" cy="0"/>
        </a:xfrm>
      </p:grpSpPr>
      <p:graphicFrame>
        <p:nvGraphicFramePr>
          <p:cNvPr id="80" name="Google Shape;80;p17"/>
          <p:cNvGraphicFramePr/>
          <p:nvPr/>
        </p:nvGraphicFramePr>
        <p:xfrm>
          <a:off x="0" y="0"/>
          <a:ext cx="3000000" cy="3000000"/>
        </p:xfrm>
        <a:graphic>
          <a:graphicData uri="http://schemas.openxmlformats.org/drawingml/2006/table">
            <a:tbl>
              <a:tblPr bandRow="1" firstRow="1">
                <a:noFill/>
                <a:tableStyleId>{C8CD48A6-CDB1-42A4-818F-8C801C832C7F}</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lnSpc>
                          <a:spcPct val="100000"/>
                        </a:lnSpc>
                        <a:spcBef>
                          <a:spcPts val="0"/>
                        </a:spcBef>
                        <a:spcAft>
                          <a:spcPts val="0"/>
                        </a:spcAft>
                        <a:buNone/>
                      </a:pPr>
                      <a:r>
                        <a:rPr lang="en" sz="1800">
                          <a:latin typeface="Inter"/>
                          <a:ea typeface="Inter"/>
                          <a:cs typeface="Inter"/>
                          <a:sym typeface="Inter"/>
                        </a:rPr>
                        <a:t>the federal government of the United States and the states that remained loyal to it, primarily the Northern states</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500">
                          <a:latin typeface="Inter"/>
                          <a:ea typeface="Inter"/>
                          <a:cs typeface="Inter"/>
                          <a:sym typeface="Inter"/>
                        </a:rPr>
                        <a:t>“This book…[asks] how disparate Northerners, who disagreed about the fate of slavery and the future shape of the Union, managed to form a powerful Unionist coalition and defeat disunionism.”</a:t>
                      </a:r>
                      <a:endParaRPr sz="1500">
                        <a:latin typeface="Inter"/>
                        <a:ea typeface="Inter"/>
                        <a:cs typeface="Inter"/>
                        <a:sym typeface="Inter"/>
                      </a:endParaRPr>
                    </a:p>
                    <a:p>
                      <a:pPr indent="-323850" lvl="0" marL="457200" rtl="0" algn="r">
                        <a:spcBef>
                          <a:spcPts val="0"/>
                        </a:spcBef>
                        <a:spcAft>
                          <a:spcPts val="0"/>
                        </a:spcAft>
                        <a:buSzPts val="1500"/>
                        <a:buFont typeface="Inter"/>
                        <a:buChar char="-"/>
                      </a:pPr>
                      <a:r>
                        <a:rPr lang="en" sz="1500">
                          <a:latin typeface="Inter"/>
                          <a:ea typeface="Inter"/>
                          <a:cs typeface="Inter"/>
                          <a:sym typeface="Inter"/>
                        </a:rPr>
                        <a:t>Elizabeth R. Varon, </a:t>
                      </a:r>
                      <a:r>
                        <a:rPr i="1" lang="en" sz="1500">
                          <a:latin typeface="Inter"/>
                          <a:ea typeface="Inter"/>
                          <a:cs typeface="Inter"/>
                          <a:sym typeface="Inter"/>
                        </a:rPr>
                        <a:t>Armies of Deliverance: A New History of the Civil War</a:t>
                      </a:r>
                      <a:r>
                        <a:rPr lang="en" sz="1500">
                          <a:latin typeface="Inter"/>
                          <a:ea typeface="Inter"/>
                          <a:cs typeface="Inter"/>
                          <a:sym typeface="Inter"/>
                        </a:rPr>
                        <a:t>, 2019.</a:t>
                      </a:r>
                      <a:endParaRPr sz="1500">
                        <a:latin typeface="Inter"/>
                        <a:ea typeface="Inter"/>
                        <a:cs typeface="Inter"/>
                        <a:sym typeface="Inter"/>
                      </a:endParaRPr>
                    </a:p>
                  </a:txBody>
                  <a:tcPr marT="34300" marB="34300" marR="68600" marL="68600"/>
                </a:tc>
              </a:tr>
              <a:tr h="2822650">
                <a:tc>
                  <a:txBody>
                    <a:bodyPr/>
                    <a:lstStyle/>
                    <a:p>
                      <a:pPr indent="-330200" lvl="0" marL="457200" rtl="0" algn="l">
                        <a:spcBef>
                          <a:spcPts val="0"/>
                        </a:spcBef>
                        <a:spcAft>
                          <a:spcPts val="0"/>
                        </a:spcAft>
                        <a:buClr>
                          <a:schemeClr val="dk1"/>
                        </a:buClr>
                        <a:buSzPts val="1600"/>
                        <a:buFont typeface="Inter"/>
                        <a:buChar char="●"/>
                      </a:pPr>
                      <a:r>
                        <a:t/>
                      </a:r>
                      <a:endParaRPr sz="16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600">
                        <a:latin typeface="Inter"/>
                        <a:ea typeface="Inter"/>
                        <a:cs typeface="Inter"/>
                        <a:sym typeface="Inter"/>
                      </a:endParaRPr>
                    </a:p>
                    <a:p>
                      <a:pPr indent="-330200" lvl="0" marL="457200" rtl="0" algn="l">
                        <a:spcBef>
                          <a:spcPts val="0"/>
                        </a:spcBef>
                        <a:spcAft>
                          <a:spcPts val="0"/>
                        </a:spcAft>
                        <a:buClr>
                          <a:schemeClr val="dk1"/>
                        </a:buClr>
                        <a:buSzPts val="1600"/>
                        <a:buFont typeface="Inter"/>
                        <a:buChar char="●"/>
                      </a:pPr>
                      <a:r>
                        <a:t/>
                      </a:r>
                      <a:endParaRPr sz="16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600">
                        <a:latin typeface="Inter"/>
                        <a:ea typeface="Inter"/>
                        <a:cs typeface="Inter"/>
                        <a:sym typeface="Inter"/>
                      </a:endParaRPr>
                    </a:p>
                    <a:p>
                      <a:pPr indent="-330200" lvl="0" marL="457200" rtl="0" algn="l">
                        <a:spcBef>
                          <a:spcPts val="0"/>
                        </a:spcBef>
                        <a:spcAft>
                          <a:spcPts val="0"/>
                        </a:spcAft>
                        <a:buClr>
                          <a:schemeClr val="dk1"/>
                        </a:buClr>
                        <a:buSzPts val="1600"/>
                        <a:buFont typeface="Inter"/>
                        <a:buChar char="●"/>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None/>
                      </a:pPr>
                      <a:r>
                        <a:t/>
                      </a:r>
                      <a:endParaRPr b="1" sz="1800">
                        <a:latin typeface="Inter"/>
                        <a:ea typeface="Inter"/>
                        <a:cs typeface="Inter"/>
                        <a:sym typeface="Inter"/>
                      </a:endParaRPr>
                    </a:p>
                    <a:p>
                      <a:pPr indent="0" lvl="0" marL="0" rtl="0" algn="l">
                        <a:spcBef>
                          <a:spcPts val="0"/>
                        </a:spcBef>
                        <a:spcAft>
                          <a:spcPts val="0"/>
                        </a:spcAft>
                        <a:buNone/>
                      </a:pPr>
                      <a:r>
                        <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81" name="Google Shape;81;p1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Union</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82" name="Google Shape;82;p17"/>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6" name="Shape 86"/>
        <p:cNvGrpSpPr/>
        <p:nvPr/>
      </p:nvGrpSpPr>
      <p:grpSpPr>
        <a:xfrm>
          <a:off x="0" y="0"/>
          <a:ext cx="0" cy="0"/>
          <a:chOff x="0" y="0"/>
          <a:chExt cx="0" cy="0"/>
        </a:xfrm>
      </p:grpSpPr>
      <p:sp>
        <p:nvSpPr>
          <p:cNvPr id="87" name="Google Shape;87;p18"/>
          <p:cNvSpPr txBox="1"/>
          <p:nvPr/>
        </p:nvSpPr>
        <p:spPr>
          <a:xfrm>
            <a:off x="5169750" y="128750"/>
            <a:ext cx="3851700" cy="3428400"/>
          </a:xfrm>
          <a:prstGeom prst="rect">
            <a:avLst/>
          </a:prstGeom>
          <a:noFill/>
          <a:ln>
            <a:noFill/>
          </a:ln>
        </p:spPr>
        <p:txBody>
          <a:bodyPr anchorCtr="0" anchor="t" bIns="34275" lIns="68575" spcFirstLastPara="1" rIns="68575" wrap="square" tIns="34275">
            <a:noAutofit/>
          </a:bodyPr>
          <a:lstStyle/>
          <a:p>
            <a:pPr indent="0" lvl="0" marL="0" rtl="0" algn="l">
              <a:lnSpc>
                <a:spcPct val="100000"/>
              </a:lnSpc>
              <a:spcBef>
                <a:spcPts val="0"/>
              </a:spcBef>
              <a:spcAft>
                <a:spcPts val="0"/>
              </a:spcAft>
              <a:buNone/>
            </a:pPr>
            <a:r>
              <a:rPr b="1" lang="en">
                <a:latin typeface="Inter"/>
                <a:ea typeface="Inter"/>
                <a:cs typeface="Inter"/>
                <a:sym typeface="Inter"/>
              </a:rPr>
              <a:t>SCENARIO RESPONSE:</a:t>
            </a:r>
            <a:endParaRPr b="1">
              <a:latin typeface="Inter"/>
              <a:ea typeface="Inter"/>
              <a:cs typeface="Inter"/>
              <a:sym typeface="Inter"/>
            </a:endParaRPr>
          </a:p>
          <a:p>
            <a:pPr indent="0" lvl="0" marL="0" rtl="0" algn="l">
              <a:lnSpc>
                <a:spcPct val="100000"/>
              </a:lnSpc>
              <a:spcBef>
                <a:spcPts val="0"/>
              </a:spcBef>
              <a:spcAft>
                <a:spcPts val="0"/>
              </a:spcAft>
              <a:buNone/>
            </a:pPr>
            <a:r>
              <a:rPr lang="en">
                <a:solidFill>
                  <a:schemeClr val="dk1"/>
                </a:solidFill>
                <a:latin typeface="Inter"/>
                <a:ea typeface="Inter"/>
                <a:cs typeface="Inter"/>
                <a:sym typeface="Inter"/>
              </a:rPr>
              <a:t>In 3-5 sentences, answer the following prompts.</a:t>
            </a:r>
            <a:endParaRPr b="1">
              <a:solidFill>
                <a:srgbClr val="000000"/>
              </a:solidFill>
              <a:latin typeface="Inter"/>
              <a:ea typeface="Inter"/>
              <a:cs typeface="Inter"/>
              <a:sym typeface="Inter"/>
            </a:endParaRPr>
          </a:p>
          <a:p>
            <a:pPr indent="0" lvl="0" marL="0" rtl="0" algn="l">
              <a:lnSpc>
                <a:spcPct val="100000"/>
              </a:lnSpc>
              <a:spcBef>
                <a:spcPts val="0"/>
              </a:spcBef>
              <a:spcAft>
                <a:spcPts val="0"/>
              </a:spcAft>
              <a:buNone/>
            </a:pPr>
            <a:r>
              <a:t/>
            </a:r>
            <a:endParaRPr>
              <a:latin typeface="Inter"/>
              <a:ea typeface="Inter"/>
              <a:cs typeface="Inter"/>
              <a:sym typeface="Inter"/>
            </a:endParaRPr>
          </a:p>
          <a:p>
            <a:pPr indent="0" lvl="0" marL="0" rtl="0" algn="l">
              <a:lnSpc>
                <a:spcPct val="100000"/>
              </a:lnSpc>
              <a:spcBef>
                <a:spcPts val="0"/>
              </a:spcBef>
              <a:spcAft>
                <a:spcPts val="0"/>
              </a:spcAft>
              <a:buNone/>
            </a:pPr>
            <a:r>
              <a:rPr lang="en">
                <a:solidFill>
                  <a:schemeClr val="dk1"/>
                </a:solidFill>
                <a:latin typeface="Inter"/>
                <a:ea typeface="Inter"/>
                <a:cs typeface="Inter"/>
                <a:sym typeface="Inter"/>
              </a:rPr>
              <a:t>Why do people have different perspectives in times of crisis? How can communities move forward despite differences?</a:t>
            </a:r>
            <a:endParaRPr>
              <a:solidFill>
                <a:schemeClr val="dk1"/>
              </a:solidFill>
              <a:latin typeface="Inter"/>
              <a:ea typeface="Inter"/>
              <a:cs typeface="Inter"/>
              <a:sym typeface="Inter"/>
            </a:endParaRPr>
          </a:p>
          <a:p>
            <a:pPr indent="0" lvl="0" marL="0" rtl="0" algn="l">
              <a:lnSpc>
                <a:spcPct val="100000"/>
              </a:lnSpc>
              <a:spcBef>
                <a:spcPts val="1200"/>
              </a:spcBef>
              <a:spcAft>
                <a:spcPts val="0"/>
              </a:spcAft>
              <a:buClr>
                <a:schemeClr val="dk1"/>
              </a:buClr>
              <a:buSzPts val="1100"/>
              <a:buFont typeface="Arial"/>
              <a:buNone/>
            </a:pPr>
            <a:r>
              <a:t/>
            </a:r>
            <a:endParaRPr b="1">
              <a:solidFill>
                <a:srgbClr val="E95C3D"/>
              </a:solidFill>
              <a:latin typeface="Inter"/>
              <a:ea typeface="Inter"/>
              <a:cs typeface="Inter"/>
              <a:sym typeface="Inter"/>
            </a:endParaRPr>
          </a:p>
          <a:p>
            <a:pPr indent="0" lvl="0" marL="0" rtl="0" algn="l">
              <a:lnSpc>
                <a:spcPct val="100000"/>
              </a:lnSpc>
              <a:spcBef>
                <a:spcPts val="1200"/>
              </a:spcBef>
              <a:spcAft>
                <a:spcPts val="0"/>
              </a:spcAft>
              <a:buNone/>
            </a:pPr>
            <a:r>
              <a:t/>
            </a:r>
            <a:endParaRPr b="1">
              <a:solidFill>
                <a:srgbClr val="E95C3D"/>
              </a:solidFill>
              <a:latin typeface="Inter"/>
              <a:ea typeface="Inter"/>
              <a:cs typeface="Inter"/>
              <a:sym typeface="Inter"/>
            </a:endParaRPr>
          </a:p>
        </p:txBody>
      </p:sp>
      <p:sp>
        <p:nvSpPr>
          <p:cNvPr id="88" name="Google Shape;88;p18"/>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
        <p:nvSpPr>
          <p:cNvPr id="89" name="Google Shape;89;p18"/>
          <p:cNvSpPr txBox="1"/>
          <p:nvPr/>
        </p:nvSpPr>
        <p:spPr>
          <a:xfrm>
            <a:off x="154450" y="143025"/>
            <a:ext cx="4894200" cy="17505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None/>
            </a:pPr>
            <a:r>
              <a:rPr b="1" lang="en">
                <a:solidFill>
                  <a:schemeClr val="dk1"/>
                </a:solidFill>
                <a:latin typeface="Inter"/>
                <a:ea typeface="Inter"/>
                <a:cs typeface="Inter"/>
                <a:sym typeface="Inter"/>
              </a:rPr>
              <a:t>Neighborhood Flooding</a:t>
            </a:r>
            <a:endParaRPr b="1">
              <a:solidFill>
                <a:schemeClr val="dk1"/>
              </a:solidFill>
              <a:latin typeface="Inter"/>
              <a:ea typeface="Inter"/>
              <a:cs typeface="Inter"/>
              <a:sym typeface="Inter"/>
            </a:endParaRPr>
          </a:p>
          <a:p>
            <a:pPr indent="0" lvl="0" marL="0" rtl="0" algn="l">
              <a:lnSpc>
                <a:spcPct val="100000"/>
              </a:lnSpc>
              <a:spcBef>
                <a:spcPts val="1200"/>
              </a:spcBef>
              <a:spcAft>
                <a:spcPts val="0"/>
              </a:spcAft>
              <a:buClr>
                <a:schemeClr val="dk1"/>
              </a:buClr>
              <a:buSzPts val="1100"/>
              <a:buFont typeface="Arial"/>
              <a:buNone/>
            </a:pPr>
            <a:r>
              <a:rPr lang="en">
                <a:solidFill>
                  <a:schemeClr val="dk1"/>
                </a:solidFill>
                <a:latin typeface="Inter"/>
                <a:ea typeface="Inter"/>
                <a:cs typeface="Inter"/>
                <a:sym typeface="Inter"/>
              </a:rPr>
              <a:t>A neighborhood floods after a powerful storm. One group of neighbors wants to act fast by building sandbag walls to protect homes and stop the water from spreading. Another group thinks the most important thing is helping families evacuate safely. But a third group doesn’t want to get involved at all. They believe the people affected or the government should handle it. Tension builds as each group believes their view is the most important.</a:t>
            </a:r>
            <a:endParaRPr>
              <a:solidFill>
                <a:schemeClr val="dk1"/>
              </a:solidFill>
              <a:latin typeface="Inter"/>
              <a:ea typeface="Inter"/>
              <a:cs typeface="Inter"/>
              <a:sym typeface="Inter"/>
            </a:endParaRPr>
          </a:p>
          <a:p>
            <a:pPr indent="0" lvl="0" marL="0" rtl="0" algn="l">
              <a:lnSpc>
                <a:spcPct val="100000"/>
              </a:lnSpc>
              <a:spcBef>
                <a:spcPts val="1200"/>
              </a:spcBef>
              <a:spcAft>
                <a:spcPts val="0"/>
              </a:spcAft>
              <a:buNone/>
            </a:pPr>
            <a:r>
              <a:t/>
            </a:r>
            <a:endParaRPr>
              <a:solidFill>
                <a:schemeClr val="dk2"/>
              </a:solidFill>
              <a:latin typeface="Inter"/>
              <a:ea typeface="Inter"/>
              <a:cs typeface="Inter"/>
              <a:sym typeface="Inter"/>
            </a:endParaRPr>
          </a:p>
          <a:p>
            <a:pPr indent="0" lvl="0" marL="0" rtl="0" algn="l">
              <a:lnSpc>
                <a:spcPct val="100000"/>
              </a:lnSpc>
              <a:spcBef>
                <a:spcPts val="0"/>
              </a:spcBef>
              <a:spcAft>
                <a:spcPts val="0"/>
              </a:spcAft>
              <a:buNone/>
            </a:pPr>
            <a:r>
              <a:t/>
            </a:r>
            <a:endParaRPr>
              <a:solidFill>
                <a:schemeClr val="dk2"/>
              </a:solidFill>
              <a:latin typeface="Inter"/>
              <a:ea typeface="Inter"/>
              <a:cs typeface="Inter"/>
              <a:sym typeface="Inter"/>
            </a:endParaRPr>
          </a:p>
        </p:txBody>
      </p:sp>
      <p:pic>
        <p:nvPicPr>
          <p:cNvPr id="90" name="Google Shape;90;p18" title="US His DC Project - 2025-07-09T123519.093.jpg"/>
          <p:cNvPicPr preferRelativeResize="0"/>
          <p:nvPr/>
        </p:nvPicPr>
        <p:blipFill rotWithShape="1">
          <a:blip r:embed="rId3">
            <a:alphaModFix/>
          </a:blip>
          <a:srcRect b="15180" l="26297" r="26547" t="14569"/>
          <a:stretch/>
        </p:blipFill>
        <p:spPr>
          <a:xfrm>
            <a:off x="1496051" y="2741675"/>
            <a:ext cx="2007624" cy="1682324"/>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