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Lst>
  <p:sldSz cy="10058400" cx="7772400"/>
  <p:notesSz cx="6858000" cy="9144000"/>
  <p:embeddedFontLst>
    <p:embeddedFont>
      <p:font typeface="Halant"/>
      <p:regular r:id="rId13"/>
      <p:bold r:id="rId14"/>
    </p:embeddedFont>
    <p:embeddedFont>
      <p:font typeface="Plus Jakarta Sans"/>
      <p:regular r:id="rId15"/>
      <p:bold r:id="rId16"/>
      <p:italic r:id="rId17"/>
      <p:boldItalic r:id="rId18"/>
    </p:embeddedFont>
    <p:embeddedFont>
      <p:font typeface="Inter"/>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FD54663-12E9-4938-80D6-950D850A5CB8}">
  <a:tblStyle styleId="{9FD54663-12E9-4938-80D6-950D850A5CB8}"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fntdata"/><Relationship Id="rId11" Type="http://schemas.openxmlformats.org/officeDocument/2006/relationships/slide" Target="slides/slide4.xml"/><Relationship Id="rId22" Type="http://schemas.openxmlformats.org/officeDocument/2006/relationships/font" Target="fonts/Inter-boldItalic.fntdata"/><Relationship Id="rId10" Type="http://schemas.openxmlformats.org/officeDocument/2006/relationships/slide" Target="slides/slide3.xml"/><Relationship Id="rId21" Type="http://schemas.openxmlformats.org/officeDocument/2006/relationships/font" Target="fonts/Inter-italic.fntdata"/><Relationship Id="rId13" Type="http://schemas.openxmlformats.org/officeDocument/2006/relationships/font" Target="fonts/Halant-regular.fntdata"/><Relationship Id="rId12" Type="http://schemas.openxmlformats.org/officeDocument/2006/relationships/slide" Target="slides/slide5.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15" Type="http://schemas.openxmlformats.org/officeDocument/2006/relationships/font" Target="fonts/PlusJakartaSans-regular.fntdata"/><Relationship Id="rId14" Type="http://schemas.openxmlformats.org/officeDocument/2006/relationships/font" Target="fonts/Halant-bold.fntdata"/><Relationship Id="rId17" Type="http://schemas.openxmlformats.org/officeDocument/2006/relationships/font" Target="fonts/PlusJakartaSans-italic.fntdata"/><Relationship Id="rId16" Type="http://schemas.openxmlformats.org/officeDocument/2006/relationships/font" Target="fonts/PlusJakartaSans-bold.fntdata"/><Relationship Id="rId5" Type="http://schemas.openxmlformats.org/officeDocument/2006/relationships/slideMaster" Target="slideMasters/slideMaster1.xml"/><Relationship Id="rId19" Type="http://schemas.openxmlformats.org/officeDocument/2006/relationships/font" Target="fonts/Inter-regular.fntdata"/><Relationship Id="rId6" Type="http://schemas.openxmlformats.org/officeDocument/2006/relationships/slideMaster" Target="slideMasters/slideMaster2.xml"/><Relationship Id="rId18" Type="http://schemas.openxmlformats.org/officeDocument/2006/relationships/font" Target="fonts/PlusJakartaSans-boldItalic.fntdata"/><Relationship Id="rId7" Type="http://schemas.openxmlformats.org/officeDocument/2006/relationships/notesMaster" Target="notesMasters/notesMaster1.xml"/><Relationship Id="rId8"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6f5c4510c0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6f5c4510c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36ea96f3bec_0_3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36ea96f3bec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36ea96f3bec_0_5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36ea96f3bec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36ea96f3bec_0_1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36ea96f3bec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6ea96f3bec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36ea96f3be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Union Goals and Perspectives</a:t>
            </a:r>
            <a:endParaRPr>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900">
                <a:solidFill>
                  <a:schemeClr val="dk1"/>
                </a:solidFill>
                <a:latin typeface="Plus Jakarta Sans"/>
                <a:ea typeface="Plus Jakarta Sans"/>
                <a:cs typeface="Plus Jakarta Sans"/>
                <a:sym typeface="Plus Jakarta Sans"/>
              </a:rPr>
              <a:t>Source 1</a:t>
            </a:r>
            <a:endParaRPr sz="1900">
              <a:solidFill>
                <a:schemeClr val="dk1"/>
              </a:solidFill>
              <a:latin typeface="Plus Jakarta Sans"/>
              <a:ea typeface="Plus Jakarta Sans"/>
              <a:cs typeface="Plus Jakarta Sans"/>
              <a:sym typeface="Plus Jakarta Sans"/>
            </a:endParaRPr>
          </a:p>
        </p:txBody>
      </p:sp>
      <p:sp>
        <p:nvSpPr>
          <p:cNvPr id="100" name="Google Shape;100;p25"/>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01" name="Google Shape;101;p25"/>
          <p:cNvPicPr preferRelativeResize="0"/>
          <p:nvPr/>
        </p:nvPicPr>
        <p:blipFill>
          <a:blip r:embed="rId3">
            <a:alphaModFix/>
          </a:blip>
          <a:stretch>
            <a:fillRect/>
          </a:stretch>
        </p:blipFill>
        <p:spPr>
          <a:xfrm>
            <a:off x="390131" y="9513171"/>
            <a:ext cx="431174" cy="431174"/>
          </a:xfrm>
          <a:prstGeom prst="rect">
            <a:avLst/>
          </a:prstGeom>
          <a:noFill/>
          <a:ln>
            <a:noFill/>
          </a:ln>
        </p:spPr>
      </p:pic>
      <p:sp>
        <p:nvSpPr>
          <p:cNvPr id="102" name="Google Shape;102;p25"/>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03" name="Google Shape;103;p25"/>
          <p:cNvPicPr preferRelativeResize="0"/>
          <p:nvPr/>
        </p:nvPicPr>
        <p:blipFill>
          <a:blip r:embed="rId4">
            <a:alphaModFix/>
          </a:blip>
          <a:stretch>
            <a:fillRect/>
          </a:stretch>
        </p:blipFill>
        <p:spPr>
          <a:xfrm>
            <a:off x="216272" y="154797"/>
            <a:ext cx="1056536" cy="438114"/>
          </a:xfrm>
          <a:prstGeom prst="rect">
            <a:avLst/>
          </a:prstGeom>
          <a:noFill/>
          <a:ln>
            <a:noFill/>
          </a:ln>
        </p:spPr>
      </p:pic>
      <p:graphicFrame>
        <p:nvGraphicFramePr>
          <p:cNvPr id="104" name="Google Shape;104;p25"/>
          <p:cNvGraphicFramePr/>
          <p:nvPr/>
        </p:nvGraphicFramePr>
        <p:xfrm>
          <a:off x="324594" y="952970"/>
          <a:ext cx="3000000" cy="3000000"/>
        </p:xfrm>
        <a:graphic>
          <a:graphicData uri="http://schemas.openxmlformats.org/drawingml/2006/table">
            <a:tbl>
              <a:tblPr>
                <a:noFill/>
                <a:tableStyleId>{9FD54663-12E9-4938-80D6-950D850A5CB8}</a:tableStyleId>
              </a:tblPr>
              <a:tblGrid>
                <a:gridCol w="4490175"/>
                <a:gridCol w="2626525"/>
              </a:tblGrid>
              <a:tr h="314700">
                <a:tc gridSpan="2">
                  <a:txBody>
                    <a:bodyPr/>
                    <a:lstStyle/>
                    <a:p>
                      <a:pPr indent="0" lvl="0" marL="0" rtl="0" algn="l">
                        <a:spcBef>
                          <a:spcPts val="0"/>
                        </a:spcBef>
                        <a:spcAft>
                          <a:spcPts val="0"/>
                        </a:spcAft>
                        <a:buClr>
                          <a:schemeClr val="dk1"/>
                        </a:buClr>
                        <a:buSzPts val="1200"/>
                        <a:buFont typeface="Arial"/>
                        <a:buNone/>
                      </a:pPr>
                      <a:r>
                        <a:rPr lang="en" sz="1200">
                          <a:solidFill>
                            <a:schemeClr val="dk1"/>
                          </a:solidFill>
                          <a:latin typeface="Halant"/>
                          <a:ea typeface="Halant"/>
                          <a:cs typeface="Halant"/>
                          <a:sym typeface="Halant"/>
                        </a:rPr>
                        <a:t>Source: Lydia Maria Child, “Letter addressed as ‘To the Same,’” Wayland, Massachusetts, May 5, 1861.</a:t>
                      </a:r>
                      <a:endParaRPr sz="1200">
                        <a:solidFill>
                          <a:schemeClr val="dk1"/>
                        </a:solidFill>
                        <a:latin typeface="Halant"/>
                        <a:ea typeface="Halant"/>
                        <a:cs typeface="Halant"/>
                        <a:sym typeface="Halant"/>
                      </a:endParaRPr>
                    </a:p>
                    <a:p>
                      <a:pPr indent="0" lvl="0" marL="0" rtl="0" algn="l">
                        <a:spcBef>
                          <a:spcPts val="0"/>
                        </a:spcBef>
                        <a:spcAft>
                          <a:spcPts val="0"/>
                        </a:spcAft>
                        <a:buClr>
                          <a:schemeClr val="dk1"/>
                        </a:buClr>
                        <a:buSzPts val="1200"/>
                        <a:buFont typeface="Arial"/>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rPr lang="en" sz="1000">
                          <a:solidFill>
                            <a:schemeClr val="dk1"/>
                          </a:solidFill>
                          <a:latin typeface="Inter"/>
                          <a:ea typeface="Inter"/>
                          <a:cs typeface="Inter"/>
                          <a:sym typeface="Inter"/>
                        </a:rPr>
                        <a:t>Note: Lydia Maria Child was a prominent 19th-century American writer, abolitionist, and women’s rights advocate.  This letter may have been written to Sarah Blake Shaw, a prominent Northern abolitionist and mother of Robert Gould Shaw who would go on to command the 54th Massachusetts Infantry Regiment which was one of the first official Black units in the Union Army. In this letter, Child references an event at Fort Pickens where escaped slaves were returned to their enslavers, sparking outrage among abolitionists. </a:t>
                      </a:r>
                      <a:endParaRPr sz="1000">
                        <a:solidFill>
                          <a:schemeClr val="dk1"/>
                        </a:solidFill>
                        <a:latin typeface="Inter"/>
                        <a:ea typeface="Inter"/>
                        <a:cs typeface="Inter"/>
                        <a:sym typeface="Inter"/>
                      </a:endParaRPr>
                    </a:p>
                  </a:txBody>
                  <a:tcPr marT="66525" marB="66525" marR="67475" marL="674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3070550">
                <a:tc>
                  <a:txBody>
                    <a:bodyPr/>
                    <a:lstStyle/>
                    <a:p>
                      <a:pPr indent="0" lvl="0" marL="0" rtl="0" algn="l">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I am glad to witness the universal enthusiasm for the U. S. flag, though the sight of that flag always inspires a degree of sadness in my own breast. I should so delight in having it thoroughly worthy of being honored! But every flap of the stars and stripes repeats to me the story of those poor slaves who, through great perils and sufferings, succeeded in making their way to Fort Pickens, </a:t>
                      </a:r>
                      <a:r>
                        <a:rPr lang="en">
                          <a:solidFill>
                            <a:schemeClr val="dk1"/>
                          </a:solidFill>
                          <a:latin typeface="Inter"/>
                          <a:ea typeface="Inter"/>
                          <a:cs typeface="Inter"/>
                          <a:sym typeface="Inter"/>
                        </a:rPr>
                        <a:t>strengthened</a:t>
                      </a:r>
                      <a:r>
                        <a:rPr lang="en">
                          <a:solidFill>
                            <a:schemeClr val="dk1"/>
                          </a:solidFill>
                          <a:latin typeface="Inter"/>
                          <a:ea typeface="Inter"/>
                          <a:cs typeface="Inter"/>
                          <a:sym typeface="Inter"/>
                        </a:rPr>
                        <a:t> by the faith that President Lincoln was their friend, and that his soldiers would protect them. They were chained and sent back to their masters, who whipped them till they nearly died under the lash. When such things are done under the U. S. flag, I cannot and will not say, “God bless it!” Nay, unless it ceases from this </a:t>
                      </a:r>
                      <a:r>
                        <a:rPr lang="en">
                          <a:solidFill>
                            <a:schemeClr val="dk1"/>
                          </a:solidFill>
                          <a:latin typeface="Inter"/>
                          <a:ea typeface="Inter"/>
                          <a:cs typeface="Inter"/>
                          <a:sym typeface="Inter"/>
                        </a:rPr>
                        <a:t>inquiry</a:t>
                      </a:r>
                      <a:r>
                        <a:rPr lang="en">
                          <a:solidFill>
                            <a:schemeClr val="dk1"/>
                          </a:solidFill>
                          <a:latin typeface="Inter"/>
                          <a:ea typeface="Inter"/>
                          <a:cs typeface="Inter"/>
                          <a:sym typeface="Inter"/>
                        </a:rPr>
                        <a:t>, I say, deliberately and solemnly, “May the curse of God rest upon it! May it be trampled in the dust, kicked by rebels, and spit upon by tyrants!” But I think it will cease from this iniquity.</a:t>
                      </a:r>
                      <a:endParaRPr>
                        <a:solidFill>
                          <a:schemeClr val="dk1"/>
                        </a:solidFill>
                        <a:latin typeface="Inter"/>
                        <a:ea typeface="Inter"/>
                        <a:cs typeface="Inter"/>
                        <a:sym typeface="Inter"/>
                      </a:endParaRPr>
                    </a:p>
                  </a:txBody>
                  <a:tcPr marT="66525" marB="66525" marR="67475" marL="67475">
                    <a:lnL cap="flat" cmpd="sng" w="12700">
                      <a:solidFill>
                        <a:srgbClr val="222F5F">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Unknown artist, “Engraving of Lydia Maria Child,” circa 1882. Public Domain</a:t>
                      </a:r>
                      <a:endParaRPr sz="1200">
                        <a:solidFill>
                          <a:schemeClr val="dk1"/>
                        </a:solidFill>
                        <a:latin typeface="Halant"/>
                        <a:ea typeface="Halant"/>
                        <a:cs typeface="Halant"/>
                        <a:sym typeface="Halant"/>
                      </a:endParaRPr>
                    </a:p>
                  </a:txBody>
                  <a:tcPr marT="66525" marB="66525" marR="67475" marL="67475">
                    <a:lnL cap="flat" cmpd="sng" w="12700">
                      <a:solidFill>
                        <a:srgbClr val="9E9E9E"/>
                      </a:solidFill>
                      <a:prstDash val="solid"/>
                      <a:round/>
                      <a:headEnd len="sm" w="sm" type="none"/>
                      <a:tailEnd len="sm" w="sm" type="none"/>
                    </a:lnL>
                    <a:lnR cap="flat" cmpd="sng" w="12700">
                      <a:solidFill>
                        <a:srgbClr val="222F5F">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3070550">
                <a:tc gridSpan="2">
                  <a:txBody>
                    <a:bodyPr/>
                    <a:lstStyle/>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rPr lang="en">
                          <a:solidFill>
                            <a:schemeClr val="dk1"/>
                          </a:solidFill>
                          <a:latin typeface="Inter"/>
                          <a:ea typeface="Inter"/>
                          <a:cs typeface="Inter"/>
                          <a:sym typeface="Inter"/>
                        </a:rPr>
                        <a:t>These wicked things that have happened at Fort Pickens and Fort Monroe, occurred during the twenty days before hostilities commenced. The U. S. government, having offered the rebels twenty days during which they might change their minds to lay down their arms, perhaps thought it necessary to obey that hateful clause in the Constitution. But now the offered term of grace has expired. If they continue in arms, they are no longer a part of the Union, and none of those devilish obligations of the Union can be considered any longer binding upon us…</a:t>
                      </a:r>
                      <a:endParaRPr>
                        <a:solidFill>
                          <a:schemeClr val="dk1"/>
                        </a:solidFill>
                        <a:latin typeface="Inter"/>
                        <a:ea typeface="Inter"/>
                        <a:cs typeface="Inter"/>
                        <a:sym typeface="Inter"/>
                      </a:endParaRPr>
                    </a:p>
                    <a:p>
                      <a:pPr indent="0" lvl="0" marL="0" rtl="0" algn="l">
                        <a:spcBef>
                          <a:spcPts val="0"/>
                        </a:spcBef>
                        <a:spcAft>
                          <a:spcPts val="0"/>
                        </a:spcAft>
                        <a:buNone/>
                      </a:pPr>
                      <a:r>
                        <a:t/>
                      </a:r>
                      <a:endParaRPr>
                        <a:solidFill>
                          <a:schemeClr val="dk1"/>
                        </a:solidFill>
                        <a:latin typeface="Inter"/>
                        <a:ea typeface="Inter"/>
                        <a:cs typeface="Inter"/>
                        <a:sym typeface="Inter"/>
                      </a:endParaRPr>
                    </a:p>
                    <a:p>
                      <a:pPr indent="0" lvl="0" marL="0" rtl="0" algn="l">
                        <a:spcBef>
                          <a:spcPts val="0"/>
                        </a:spcBef>
                        <a:spcAft>
                          <a:spcPts val="0"/>
                        </a:spcAft>
                        <a:buNone/>
                      </a:pPr>
                      <a:r>
                        <a:rPr lang="en">
                          <a:solidFill>
                            <a:schemeClr val="dk1"/>
                          </a:solidFill>
                          <a:latin typeface="Inter"/>
                          <a:ea typeface="Inter"/>
                          <a:cs typeface="Inter"/>
                          <a:sym typeface="Inter"/>
                        </a:rPr>
                        <a:t>Let us hope and trust that a great good is coming out of this seeming evil. Meanwhile, I wait to see how the United States will deport itself. When it treats the colored people with justice and humanity, I will mount its flag in my great elm-tree, and I will thank you to present me with a flag for a breast-pin; but until then, I would as soon where the rattlesnake upon my bosom as the eagle. </a:t>
                      </a:r>
                      <a:endParaRPr>
                        <a:solidFill>
                          <a:schemeClr val="dk1"/>
                        </a:solidFill>
                        <a:latin typeface="Inter"/>
                        <a:ea typeface="Inter"/>
                        <a:cs typeface="Inter"/>
                        <a:sym typeface="Inter"/>
                      </a:endParaRPr>
                    </a:p>
                  </a:txBody>
                  <a:tcPr marT="66525" marB="66525" marR="67475" marL="67475">
                    <a:lnL cap="flat" cmpd="sng" w="12700">
                      <a:solidFill>
                        <a:srgbClr val="222F5F">
                          <a:alpha val="0"/>
                        </a:srgbClr>
                      </a:solidFill>
                      <a:prstDash val="solid"/>
                      <a:round/>
                      <a:headEnd len="sm" w="sm" type="none"/>
                      <a:tailEnd len="sm" w="sm" type="none"/>
                    </a:lnL>
                    <a:lnR cap="flat" cmpd="sng" w="12700">
                      <a:solidFill>
                        <a:srgbClr val="222F5F">
                          <a:alpha val="0"/>
                        </a:srgbClr>
                      </a:solidFill>
                      <a:prstDash val="solid"/>
                      <a:round/>
                      <a:headEnd len="sm" w="sm" type="none"/>
                      <a:tailEnd len="sm" w="sm" type="none"/>
                    </a:lnR>
                    <a:lnT cap="flat" cmpd="sng" w="12700">
                      <a:solidFill>
                        <a:srgbClr val="9E9E9E">
                          <a:alpha val="0"/>
                        </a:srgbClr>
                      </a:solidFill>
                      <a:prstDash val="solid"/>
                      <a:round/>
                      <a:headEnd len="sm" w="sm" type="none"/>
                      <a:tailEnd len="sm" w="sm" type="none"/>
                    </a:lnT>
                    <a:lnB cap="flat" cmpd="sng" w="12700">
                      <a:solidFill>
                        <a:srgbClr val="222F5F">
                          <a:alpha val="0"/>
                        </a:srgbClr>
                      </a:solidFill>
                      <a:prstDash val="solid"/>
                      <a:round/>
                      <a:headEnd len="sm" w="sm" type="none"/>
                      <a:tailEnd len="sm" w="sm" type="none"/>
                    </a:lnB>
                  </a:tcPr>
                </a:tc>
                <a:tc hMerge="1"/>
              </a:tr>
            </a:tbl>
          </a:graphicData>
        </a:graphic>
      </p:graphicFrame>
      <p:pic>
        <p:nvPicPr>
          <p:cNvPr id="105" name="Google Shape;105;p25"/>
          <p:cNvPicPr preferRelativeResize="0"/>
          <p:nvPr/>
        </p:nvPicPr>
        <p:blipFill>
          <a:blip r:embed="rId5">
            <a:alphaModFix/>
          </a:blip>
          <a:stretch>
            <a:fillRect/>
          </a:stretch>
        </p:blipFill>
        <p:spPr>
          <a:xfrm>
            <a:off x="4872700" y="2310500"/>
            <a:ext cx="2568600" cy="324348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9" name="Shape 109"/>
        <p:cNvGrpSpPr/>
        <p:nvPr/>
      </p:nvGrpSpPr>
      <p:grpSpPr>
        <a:xfrm>
          <a:off x="0" y="0"/>
          <a:ext cx="0" cy="0"/>
          <a:chOff x="0" y="0"/>
          <a:chExt cx="0" cy="0"/>
        </a:xfrm>
      </p:grpSpPr>
      <p:sp>
        <p:nvSpPr>
          <p:cNvPr id="110" name="Google Shape;110;p26"/>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Union Goals and Perspectives</a:t>
            </a:r>
            <a:endParaRPr>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Source 2</a:t>
            </a:r>
            <a:endParaRPr sz="1900">
              <a:solidFill>
                <a:schemeClr val="dk1"/>
              </a:solidFill>
              <a:latin typeface="Plus Jakarta Sans"/>
              <a:ea typeface="Plus Jakarta Sans"/>
              <a:cs typeface="Plus Jakarta Sans"/>
              <a:sym typeface="Plus Jakarta Sans"/>
            </a:endParaRPr>
          </a:p>
        </p:txBody>
      </p:sp>
      <p:sp>
        <p:nvSpPr>
          <p:cNvPr id="111" name="Google Shape;111;p26"/>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12" name="Google Shape;112;p26"/>
          <p:cNvPicPr preferRelativeResize="0"/>
          <p:nvPr/>
        </p:nvPicPr>
        <p:blipFill>
          <a:blip r:embed="rId3">
            <a:alphaModFix/>
          </a:blip>
          <a:stretch>
            <a:fillRect/>
          </a:stretch>
        </p:blipFill>
        <p:spPr>
          <a:xfrm>
            <a:off x="390131" y="9513171"/>
            <a:ext cx="431174" cy="431174"/>
          </a:xfrm>
          <a:prstGeom prst="rect">
            <a:avLst/>
          </a:prstGeom>
          <a:noFill/>
          <a:ln>
            <a:noFill/>
          </a:ln>
        </p:spPr>
      </p:pic>
      <p:sp>
        <p:nvSpPr>
          <p:cNvPr id="113" name="Google Shape;113;p26"/>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14" name="Google Shape;114;p26"/>
          <p:cNvPicPr preferRelativeResize="0"/>
          <p:nvPr/>
        </p:nvPicPr>
        <p:blipFill>
          <a:blip r:embed="rId4">
            <a:alphaModFix/>
          </a:blip>
          <a:stretch>
            <a:fillRect/>
          </a:stretch>
        </p:blipFill>
        <p:spPr>
          <a:xfrm>
            <a:off x="216272" y="154797"/>
            <a:ext cx="1056536" cy="438114"/>
          </a:xfrm>
          <a:prstGeom prst="rect">
            <a:avLst/>
          </a:prstGeom>
          <a:noFill/>
          <a:ln>
            <a:noFill/>
          </a:ln>
        </p:spPr>
      </p:pic>
      <p:graphicFrame>
        <p:nvGraphicFramePr>
          <p:cNvPr id="115" name="Google Shape;115;p26"/>
          <p:cNvGraphicFramePr/>
          <p:nvPr/>
        </p:nvGraphicFramePr>
        <p:xfrm>
          <a:off x="324594" y="724370"/>
          <a:ext cx="3000000" cy="3000000"/>
        </p:xfrm>
        <a:graphic>
          <a:graphicData uri="http://schemas.openxmlformats.org/drawingml/2006/table">
            <a:tbl>
              <a:tblPr>
                <a:noFill/>
                <a:tableStyleId>{9FD54663-12E9-4938-80D6-950D850A5CB8}</a:tableStyleId>
              </a:tblPr>
              <a:tblGrid>
                <a:gridCol w="3623825"/>
                <a:gridCol w="3492875"/>
              </a:tblGrid>
              <a:tr h="553600">
                <a:tc gridSpan="2">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Text Source: Iver Bernstein, </a:t>
                      </a:r>
                      <a:r>
                        <a:rPr i="1" lang="en" sz="1200">
                          <a:solidFill>
                            <a:schemeClr val="dk1"/>
                          </a:solidFill>
                          <a:latin typeface="Halant"/>
                          <a:ea typeface="Halant"/>
                          <a:cs typeface="Halant"/>
                          <a:sym typeface="Halant"/>
                        </a:rPr>
                        <a:t>The New York City Draft Riots: Their Significance for American Society and Politics in the Age of the Civil War</a:t>
                      </a:r>
                      <a:r>
                        <a:rPr lang="en" sz="1200">
                          <a:solidFill>
                            <a:schemeClr val="dk1"/>
                          </a:solidFill>
                          <a:latin typeface="Halant"/>
                          <a:ea typeface="Halant"/>
                          <a:cs typeface="Halant"/>
                          <a:sym typeface="Halant"/>
                        </a:rPr>
                        <a:t>, 1991.</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Note: Iver Bernstein is Professor of History and African and African American Studies at Washington University.</a:t>
                      </a:r>
                      <a:endParaRPr sz="1000">
                        <a:latin typeface="Inter"/>
                        <a:ea typeface="Inter"/>
                        <a:cs typeface="Inter"/>
                        <a:sym typeface="Inter"/>
                      </a:endParaRPr>
                    </a:p>
                  </a:txBody>
                  <a:tcPr marT="66525" marB="66525" marR="67475" marL="674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2480100">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federal Conscription Act was passed by Congress in March 1863 to reinforce the Union Army at a low point in Northern military fortunes. Lincoln and his counselors had much cause for </a:t>
                      </a:r>
                      <a:r>
                        <a:rPr lang="en" sz="1200">
                          <a:solidFill>
                            <a:schemeClr val="dk1"/>
                          </a:solidFill>
                          <a:latin typeface="Inter"/>
                          <a:ea typeface="Inter"/>
                          <a:cs typeface="Inter"/>
                          <a:sym typeface="Inter"/>
                        </a:rPr>
                        <a:t>concern</a:t>
                      </a:r>
                      <a:r>
                        <a:rPr lang="en" sz="1200">
                          <a:solidFill>
                            <a:schemeClr val="dk1"/>
                          </a:solidFill>
                          <a:latin typeface="Inter"/>
                          <a:ea typeface="Inter"/>
                          <a:cs typeface="Inter"/>
                          <a:sym typeface="Inter"/>
                        </a:rPr>
                        <a:t> that spring. The war had been raging for nearly two years. The army was making uncertain progress on the battlefield and its ranks were thinned from the illegal absence of more than one hundred thousand persons. Before long, the three-year volunteers of 1861 who had fought the war thus far would come to the end of their enlistment terms. Horrifying tales of </a:t>
                      </a:r>
                      <a:r>
                        <a:rPr lang="en" sz="1200">
                          <a:solidFill>
                            <a:schemeClr val="dk1"/>
                          </a:solidFill>
                          <a:latin typeface="Inter"/>
                          <a:ea typeface="Inter"/>
                          <a:cs typeface="Inter"/>
                          <a:sym typeface="Inter"/>
                        </a:rPr>
                        <a:t>carnage</a:t>
                      </a:r>
                      <a:r>
                        <a:rPr lang="en" sz="1200">
                          <a:solidFill>
                            <a:schemeClr val="dk1"/>
                          </a:solidFill>
                          <a:latin typeface="Inter"/>
                          <a:ea typeface="Inter"/>
                          <a:cs typeface="Inter"/>
                          <a:sym typeface="Inter"/>
                        </a:rPr>
                        <a:t> at the front circulated through the North. Campaigns to raise new volunteers were flagging, and state drafts </a:t>
                      </a:r>
                      <a:r>
                        <a:rPr lang="en" sz="1200">
                          <a:solidFill>
                            <a:schemeClr val="dk1"/>
                          </a:solidFill>
                          <a:latin typeface="Inter"/>
                          <a:ea typeface="Inter"/>
                          <a:cs typeface="Inter"/>
                          <a:sym typeface="Inter"/>
                        </a:rPr>
                        <a:t>attempted… had met popular resistance and widespread evasion…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This new law made all men between the ages of twenty and thirty-five and all unmarried men between thirty-five and forty-five liable to military duty… Draften men who presented an “acceptable substitute” or paid three hundred dollars were exempted. The burden of the March Act fell most heavily on the poor…</a:t>
                      </a:r>
                      <a:endParaRPr sz="1200">
                        <a:solidFill>
                          <a:schemeClr val="dk1"/>
                        </a:solidFill>
                        <a:latin typeface="Inter"/>
                        <a:ea typeface="Inter"/>
                        <a:cs typeface="Inter"/>
                        <a:sym typeface="Inter"/>
                      </a:endParaRPr>
                    </a:p>
                  </a:txBody>
                  <a:tcPr marT="66525" marB="66525" marR="67475" marL="67475">
                    <a:lnL cap="flat" cmpd="sng" w="12700">
                      <a:solidFill>
                        <a:srgbClr val="222F5F">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rgbClr val="282828"/>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lang="en" sz="1200">
                          <a:solidFill>
                            <a:srgbClr val="282828"/>
                          </a:solidFill>
                          <a:latin typeface="Halant"/>
                          <a:ea typeface="Halant"/>
                          <a:cs typeface="Halant"/>
                          <a:sym typeface="Halant"/>
                        </a:rPr>
                        <a:t>Source: </a:t>
                      </a:r>
                      <a:r>
                        <a:rPr lang="en" sz="1200">
                          <a:solidFill>
                            <a:schemeClr val="dk1"/>
                          </a:solidFill>
                          <a:highlight>
                            <a:schemeClr val="lt1"/>
                          </a:highlight>
                          <a:latin typeface="Halant"/>
                          <a:ea typeface="Halant"/>
                          <a:cs typeface="Halant"/>
                          <a:sym typeface="Halant"/>
                        </a:rPr>
                        <a:t> "New York -- the riot in Lexington Avenue" </a:t>
                      </a:r>
                      <a:r>
                        <a:rPr i="1" lang="en" sz="1200">
                          <a:solidFill>
                            <a:schemeClr val="dk1"/>
                          </a:solidFill>
                          <a:highlight>
                            <a:schemeClr val="lt1"/>
                          </a:highlight>
                          <a:latin typeface="Halant"/>
                          <a:ea typeface="Halant"/>
                          <a:cs typeface="Halant"/>
                          <a:sym typeface="Halant"/>
                        </a:rPr>
                        <a:t>The New York Public Library Digital Collections</a:t>
                      </a:r>
                      <a:r>
                        <a:rPr lang="en" sz="1200">
                          <a:solidFill>
                            <a:schemeClr val="dk1"/>
                          </a:solidFill>
                          <a:highlight>
                            <a:schemeClr val="lt1"/>
                          </a:highlight>
                          <a:latin typeface="Halant"/>
                          <a:ea typeface="Halant"/>
                          <a:cs typeface="Halant"/>
                          <a:sym typeface="Halant"/>
                        </a:rPr>
                        <a:t>. 1880 - 1889. Public Domain</a:t>
                      </a:r>
                      <a:endParaRPr sz="1200">
                        <a:solidFill>
                          <a:schemeClr val="dk1"/>
                        </a:solidFill>
                        <a:latin typeface="Inter"/>
                        <a:ea typeface="Inter"/>
                        <a:cs typeface="Inter"/>
                        <a:sym typeface="Inter"/>
                      </a:endParaRPr>
                    </a:p>
                  </a:txBody>
                  <a:tcPr marT="66525" marB="66525" marR="67475" marL="67475">
                    <a:lnL cap="flat" cmpd="sng" w="12700">
                      <a:solidFill>
                        <a:srgbClr val="9E9E9E"/>
                      </a:solidFill>
                      <a:prstDash val="solid"/>
                      <a:round/>
                      <a:headEnd len="sm" w="sm" type="none"/>
                      <a:tailEnd len="sm" w="sm" type="none"/>
                    </a:lnL>
                    <a:lnR cap="flat" cmpd="sng" w="12700">
                      <a:solidFill>
                        <a:srgbClr val="222F5F">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1709150">
                <a:tc gridSpan="2">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The provisions of the law highlighted three explosive issues in mid-century New York City: relations between the wealthy and the poor, between blacks and whites, and between the city and the nation</a:t>
                      </a:r>
                      <a:r>
                        <a:rPr lang="en" sz="1200">
                          <a:solidFill>
                            <a:schemeClr val="dk1"/>
                          </a:solidFill>
                          <a:latin typeface="Inter"/>
                          <a:ea typeface="Inter"/>
                          <a:cs typeface="Inter"/>
                          <a:sym typeface="Inter"/>
                        </a:rPr>
                        <a:t>.</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New York City draft riots had deep and troubling significance for mid-nineteenth-century Americans. For five days in July 1863, armed mobs interrupted enforcement of the first federal conscription and struggled with authorities for sway over the nation’s manufacturing and commercial capital. What began on the morning of July 13 as a demonstration against the draft soon expanded into a sweeping assault against local institutions and personnel of President Abraham Lincoln’s Republican Party, as well as a grotesque and bloody race riot. The awesome destruction of property and life stunned a generation of urban Americans well familiar with street violence.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 Irish-Catholic ethnic hatred, white lower-class racism, Confederate or Copperhead sympathy, [and] resentment of the poor toward the inequities of the Conscription Act… each… accounts for important parts of the event.</a:t>
                      </a:r>
                      <a:endParaRPr sz="1200">
                        <a:solidFill>
                          <a:schemeClr val="dk1"/>
                        </a:solidFill>
                        <a:latin typeface="Inter"/>
                        <a:ea typeface="Inter"/>
                        <a:cs typeface="Inter"/>
                        <a:sym typeface="Inter"/>
                      </a:endParaRPr>
                    </a:p>
                  </a:txBody>
                  <a:tcPr marT="66525" marB="66525" marR="67475" marL="67475">
                    <a:lnL cap="flat" cmpd="sng" w="12700">
                      <a:solidFill>
                        <a:srgbClr val="222F5F">
                          <a:alpha val="0"/>
                        </a:srgbClr>
                      </a:solidFill>
                      <a:prstDash val="solid"/>
                      <a:round/>
                      <a:headEnd len="sm" w="sm" type="none"/>
                      <a:tailEnd len="sm" w="sm" type="none"/>
                    </a:lnL>
                    <a:lnR cap="flat" cmpd="sng" w="12700">
                      <a:solidFill>
                        <a:srgbClr val="222F5F">
                          <a:alpha val="0"/>
                        </a:srgbClr>
                      </a:solidFill>
                      <a:prstDash val="solid"/>
                      <a:round/>
                      <a:headEnd len="sm" w="sm" type="none"/>
                      <a:tailEnd len="sm" w="sm" type="none"/>
                    </a:lnR>
                    <a:lnT cap="flat" cmpd="sng" w="12700">
                      <a:solidFill>
                        <a:srgbClr val="9E9E9E">
                          <a:alpha val="0"/>
                        </a:srgbClr>
                      </a:solidFill>
                      <a:prstDash val="solid"/>
                      <a:round/>
                      <a:headEnd len="sm" w="sm" type="none"/>
                      <a:tailEnd len="sm" w="sm" type="none"/>
                    </a:lnT>
                    <a:lnB cap="flat" cmpd="sng" w="12700">
                      <a:solidFill>
                        <a:srgbClr val="222F5F">
                          <a:alpha val="0"/>
                        </a:srgbClr>
                      </a:solidFill>
                      <a:prstDash val="solid"/>
                      <a:round/>
                      <a:headEnd len="sm" w="sm" type="none"/>
                      <a:tailEnd len="sm" w="sm" type="none"/>
                    </a:lnB>
                  </a:tcPr>
                </a:tc>
                <a:tc hMerge="1"/>
              </a:tr>
            </a:tbl>
          </a:graphicData>
        </a:graphic>
      </p:graphicFrame>
      <p:pic>
        <p:nvPicPr>
          <p:cNvPr id="116" name="Google Shape;116;p26"/>
          <p:cNvPicPr preferRelativeResize="0"/>
          <p:nvPr/>
        </p:nvPicPr>
        <p:blipFill>
          <a:blip r:embed="rId5">
            <a:alphaModFix/>
          </a:blip>
          <a:stretch>
            <a:fillRect/>
          </a:stretch>
        </p:blipFill>
        <p:spPr>
          <a:xfrm>
            <a:off x="4218850" y="1599850"/>
            <a:ext cx="2950300" cy="39337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0" name="Shape 120"/>
        <p:cNvGrpSpPr/>
        <p:nvPr/>
      </p:nvGrpSpPr>
      <p:grpSpPr>
        <a:xfrm>
          <a:off x="0" y="0"/>
          <a:ext cx="0" cy="0"/>
          <a:chOff x="0" y="0"/>
          <a:chExt cx="0" cy="0"/>
        </a:xfrm>
      </p:grpSpPr>
      <p:sp>
        <p:nvSpPr>
          <p:cNvPr id="121" name="Google Shape;121;p27"/>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Union Goals and Perspectives</a:t>
            </a:r>
            <a:endParaRPr>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Source 3</a:t>
            </a:r>
            <a:endParaRPr sz="1900">
              <a:solidFill>
                <a:schemeClr val="dk1"/>
              </a:solidFill>
              <a:latin typeface="Plus Jakarta Sans"/>
              <a:ea typeface="Plus Jakarta Sans"/>
              <a:cs typeface="Plus Jakarta Sans"/>
              <a:sym typeface="Plus Jakarta Sans"/>
            </a:endParaRPr>
          </a:p>
        </p:txBody>
      </p:sp>
      <p:sp>
        <p:nvSpPr>
          <p:cNvPr id="122" name="Google Shape;122;p27"/>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23" name="Google Shape;123;p27"/>
          <p:cNvPicPr preferRelativeResize="0"/>
          <p:nvPr/>
        </p:nvPicPr>
        <p:blipFill>
          <a:blip r:embed="rId3">
            <a:alphaModFix/>
          </a:blip>
          <a:stretch>
            <a:fillRect/>
          </a:stretch>
        </p:blipFill>
        <p:spPr>
          <a:xfrm>
            <a:off x="390131" y="9513171"/>
            <a:ext cx="431174" cy="431174"/>
          </a:xfrm>
          <a:prstGeom prst="rect">
            <a:avLst/>
          </a:prstGeom>
          <a:noFill/>
          <a:ln>
            <a:noFill/>
          </a:ln>
        </p:spPr>
      </p:pic>
      <p:sp>
        <p:nvSpPr>
          <p:cNvPr id="124" name="Google Shape;124;p27"/>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25" name="Google Shape;125;p27"/>
          <p:cNvPicPr preferRelativeResize="0"/>
          <p:nvPr/>
        </p:nvPicPr>
        <p:blipFill>
          <a:blip r:embed="rId4">
            <a:alphaModFix/>
          </a:blip>
          <a:stretch>
            <a:fillRect/>
          </a:stretch>
        </p:blipFill>
        <p:spPr>
          <a:xfrm>
            <a:off x="216272" y="154797"/>
            <a:ext cx="1056536" cy="438114"/>
          </a:xfrm>
          <a:prstGeom prst="rect">
            <a:avLst/>
          </a:prstGeom>
          <a:noFill/>
          <a:ln>
            <a:noFill/>
          </a:ln>
        </p:spPr>
      </p:pic>
      <p:graphicFrame>
        <p:nvGraphicFramePr>
          <p:cNvPr id="126" name="Google Shape;126;p27"/>
          <p:cNvGraphicFramePr/>
          <p:nvPr/>
        </p:nvGraphicFramePr>
        <p:xfrm>
          <a:off x="324594" y="1029170"/>
          <a:ext cx="3000000" cy="3000000"/>
        </p:xfrm>
        <a:graphic>
          <a:graphicData uri="http://schemas.openxmlformats.org/drawingml/2006/table">
            <a:tbl>
              <a:tblPr>
                <a:noFill/>
                <a:tableStyleId>{9FD54663-12E9-4938-80D6-950D850A5CB8}</a:tableStyleId>
              </a:tblPr>
              <a:tblGrid>
                <a:gridCol w="3603475"/>
                <a:gridCol w="3513225"/>
              </a:tblGrid>
              <a:tr h="314700">
                <a:tc gridSpan="2">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a:t>
                      </a:r>
                      <a:r>
                        <a:rPr lang="en" sz="1200">
                          <a:solidFill>
                            <a:schemeClr val="dk1"/>
                          </a:solidFill>
                          <a:latin typeface="Halant"/>
                          <a:ea typeface="Halant"/>
                          <a:cs typeface="Halant"/>
                          <a:sym typeface="Halant"/>
                        </a:rPr>
                        <a:t>Paul Taylor, </a:t>
                      </a:r>
                      <a:r>
                        <a:rPr i="1" lang="en" sz="1200">
                          <a:solidFill>
                            <a:schemeClr val="dk1"/>
                          </a:solidFill>
                          <a:latin typeface="Halant"/>
                          <a:ea typeface="Halant"/>
                          <a:cs typeface="Halant"/>
                          <a:sym typeface="Halant"/>
                        </a:rPr>
                        <a:t>‘Tis Not Our War: Avoiding Military Service in the Civil War North</a:t>
                      </a:r>
                      <a:r>
                        <a:rPr lang="en" sz="1200">
                          <a:solidFill>
                            <a:schemeClr val="dk1"/>
                          </a:solidFill>
                          <a:latin typeface="Halant"/>
                          <a:ea typeface="Halant"/>
                          <a:cs typeface="Halant"/>
                          <a:sym typeface="Halant"/>
                        </a:rPr>
                        <a:t>, 2024.</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Note: </a:t>
                      </a:r>
                      <a:r>
                        <a:rPr lang="en" sz="1000">
                          <a:solidFill>
                            <a:schemeClr val="dk1"/>
                          </a:solidFill>
                          <a:highlight>
                            <a:srgbClr val="FFFFFF"/>
                          </a:highlight>
                          <a:latin typeface="Inter"/>
                          <a:ea typeface="Inter"/>
                          <a:cs typeface="Inter"/>
                          <a:sym typeface="Inter"/>
                        </a:rPr>
                        <a:t>Paul Taylor is an award-winning author who has written numerous books on the Civil War.  He has been a book reviewer for Civil War News since 2005 and has been published in Michigan History and North &amp; South.</a:t>
                      </a:r>
                      <a:endParaRPr sz="1000">
                        <a:solidFill>
                          <a:schemeClr val="dk1"/>
                        </a:solidFill>
                        <a:latin typeface="Inter"/>
                        <a:ea typeface="Inter"/>
                        <a:cs typeface="Inter"/>
                        <a:sym typeface="Inter"/>
                      </a:endParaRPr>
                    </a:p>
                  </a:txBody>
                  <a:tcPr marT="66525" marB="66525" marR="67475" marL="674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3070550">
                <a:tc>
                  <a:txBody>
                    <a:bodyPr/>
                    <a:lstStyle/>
                    <a:p>
                      <a:pPr indent="0" lvl="0" marL="0" rtl="0" algn="l">
                        <a:spcBef>
                          <a:spcPts val="0"/>
                        </a:spcBef>
                        <a:spcAft>
                          <a:spcPts val="0"/>
                        </a:spcAft>
                        <a:buClr>
                          <a:schemeClr val="dk1"/>
                        </a:buClr>
                        <a:buSzPts val="1200"/>
                        <a:buFont typeface="Arial"/>
                        <a:buNone/>
                      </a:pPr>
                      <a:r>
                        <a:rPr lang="en" sz="1300">
                          <a:solidFill>
                            <a:schemeClr val="dk1"/>
                          </a:solidFill>
                          <a:latin typeface="Inter"/>
                          <a:ea typeface="Inter"/>
                          <a:cs typeface="Inter"/>
                          <a:sym typeface="Inter"/>
                        </a:rPr>
                        <a:t>Army recruiters, government officials, pro-war newspaper editors, and pro-war women emphasized that female attraction would naturally flow toward those men who patriotically responded to their nation’s call. They stressed that desirable young ladies would rebuke the rich man’s supposedly cowardly son with soft hands who had no intention of enlisting. Instead, they sought the manly, therefore courageous roughhewn volunteer who risked all for flag and country because the era’s gendered ideal dictated that a coward could not be a noble father or faithful husband.</a:t>
                      </a:r>
                      <a:endParaRPr sz="1200">
                        <a:solidFill>
                          <a:schemeClr val="dk1"/>
                        </a:solidFill>
                        <a:latin typeface="Inter"/>
                        <a:ea typeface="Inter"/>
                        <a:cs typeface="Inter"/>
                        <a:sym typeface="Inter"/>
                      </a:endParaRPr>
                    </a:p>
                  </a:txBody>
                  <a:tcPr marT="66525" marB="66525" marR="67475" marL="67475">
                    <a:lnL cap="flat" cmpd="sng" w="12700">
                      <a:solidFill>
                        <a:srgbClr val="222F5F">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txBody>
                  <a:tcPr marT="66525" marB="66525" marR="67475" marL="67475">
                    <a:lnL cap="flat" cmpd="sng" w="12700">
                      <a:solidFill>
                        <a:srgbClr val="9E9E9E"/>
                      </a:solidFill>
                      <a:prstDash val="solid"/>
                      <a:round/>
                      <a:headEnd len="sm" w="sm" type="none"/>
                      <a:tailEnd len="sm" w="sm" type="none"/>
                    </a:lnL>
                    <a:lnR cap="flat" cmpd="sng" w="12700">
                      <a:solidFill>
                        <a:srgbClr val="222F5F">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r>
              <a:tr h="3070550">
                <a:tc gridSpan="2">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Images Source: Frank Leslie, “The Art of Inspiring Courage,” in </a:t>
                      </a:r>
                      <a:r>
                        <a:rPr i="1" lang="en" sz="1200">
                          <a:solidFill>
                            <a:schemeClr val="dk1"/>
                          </a:solidFill>
                          <a:latin typeface="Halant"/>
                          <a:ea typeface="Halant"/>
                          <a:cs typeface="Halant"/>
                          <a:sym typeface="Halant"/>
                        </a:rPr>
                        <a:t>Frank Leslie’s Illustrated Newspaper</a:t>
                      </a:r>
                      <a:r>
                        <a:rPr lang="en" sz="1200">
                          <a:solidFill>
                            <a:schemeClr val="dk1"/>
                          </a:solidFill>
                          <a:latin typeface="Halant"/>
                          <a:ea typeface="Halant"/>
                          <a:cs typeface="Halant"/>
                          <a:sym typeface="Halant"/>
                        </a:rPr>
                        <a:t>, October 1863.</a:t>
                      </a:r>
                      <a:endParaRPr sz="1200">
                        <a:solidFill>
                          <a:schemeClr val="dk1"/>
                        </a:solidFill>
                        <a:latin typeface="Inter"/>
                        <a:ea typeface="Inter"/>
                        <a:cs typeface="Inter"/>
                        <a:sym typeface="Inter"/>
                      </a:endParaRPr>
                    </a:p>
                  </a:txBody>
                  <a:tcPr marT="66525" marB="66525" marR="67475" marL="67475">
                    <a:lnL cap="flat" cmpd="sng" w="12700">
                      <a:solidFill>
                        <a:srgbClr val="222F5F">
                          <a:alpha val="0"/>
                        </a:srgbClr>
                      </a:solidFill>
                      <a:prstDash val="solid"/>
                      <a:round/>
                      <a:headEnd len="sm" w="sm" type="none"/>
                      <a:tailEnd len="sm" w="sm" type="none"/>
                    </a:lnL>
                    <a:lnR cap="flat" cmpd="sng" w="12700">
                      <a:solidFill>
                        <a:srgbClr val="222F5F">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222F5F">
                          <a:alpha val="0"/>
                        </a:srgbClr>
                      </a:solidFill>
                      <a:prstDash val="solid"/>
                      <a:round/>
                      <a:headEnd len="sm" w="sm" type="none"/>
                      <a:tailEnd len="sm" w="sm" type="none"/>
                    </a:lnB>
                  </a:tcPr>
                </a:tc>
                <a:tc hMerge="1"/>
              </a:tr>
            </a:tbl>
          </a:graphicData>
        </a:graphic>
      </p:graphicFrame>
      <p:pic>
        <p:nvPicPr>
          <p:cNvPr id="127" name="Google Shape;127;p27"/>
          <p:cNvPicPr preferRelativeResize="0"/>
          <p:nvPr/>
        </p:nvPicPr>
        <p:blipFill rotWithShape="1">
          <a:blip r:embed="rId5">
            <a:alphaModFix/>
          </a:blip>
          <a:srcRect b="49473" l="6907" r="66870" t="16254"/>
          <a:stretch/>
        </p:blipFill>
        <p:spPr>
          <a:xfrm>
            <a:off x="788200" y="5055750"/>
            <a:ext cx="2676823" cy="2697425"/>
          </a:xfrm>
          <a:prstGeom prst="rect">
            <a:avLst/>
          </a:prstGeom>
          <a:noFill/>
          <a:ln>
            <a:noFill/>
          </a:ln>
        </p:spPr>
      </p:pic>
      <p:pic>
        <p:nvPicPr>
          <p:cNvPr id="128" name="Google Shape;128;p27"/>
          <p:cNvPicPr preferRelativeResize="0"/>
          <p:nvPr/>
        </p:nvPicPr>
        <p:blipFill rotWithShape="1">
          <a:blip r:embed="rId5">
            <a:alphaModFix/>
          </a:blip>
          <a:srcRect b="48877" l="34841" r="35380" t="12201"/>
          <a:stretch/>
        </p:blipFill>
        <p:spPr>
          <a:xfrm>
            <a:off x="4231075" y="1950775"/>
            <a:ext cx="2676823" cy="2697414"/>
          </a:xfrm>
          <a:prstGeom prst="rect">
            <a:avLst/>
          </a:prstGeom>
          <a:noFill/>
          <a:ln>
            <a:noFill/>
          </a:ln>
        </p:spPr>
      </p:pic>
      <p:pic>
        <p:nvPicPr>
          <p:cNvPr id="129" name="Google Shape;129;p27"/>
          <p:cNvPicPr preferRelativeResize="0"/>
          <p:nvPr/>
        </p:nvPicPr>
        <p:blipFill rotWithShape="1">
          <a:blip r:embed="rId5">
            <a:alphaModFix/>
          </a:blip>
          <a:srcRect b="49641" l="65296" r="6489" t="12574"/>
          <a:stretch/>
        </p:blipFill>
        <p:spPr>
          <a:xfrm>
            <a:off x="4232875" y="5055750"/>
            <a:ext cx="2676823" cy="276397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3" name="Shape 133"/>
        <p:cNvGrpSpPr/>
        <p:nvPr/>
      </p:nvGrpSpPr>
      <p:grpSpPr>
        <a:xfrm>
          <a:off x="0" y="0"/>
          <a:ext cx="0" cy="0"/>
          <a:chOff x="0" y="0"/>
          <a:chExt cx="0" cy="0"/>
        </a:xfrm>
      </p:grpSpPr>
      <p:sp>
        <p:nvSpPr>
          <p:cNvPr id="134" name="Google Shape;134;p28"/>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Union Goals and Perspectives</a:t>
            </a:r>
            <a:endParaRPr>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Source 4</a:t>
            </a:r>
            <a:endParaRPr sz="1900">
              <a:solidFill>
                <a:schemeClr val="dk1"/>
              </a:solidFill>
              <a:latin typeface="Plus Jakarta Sans"/>
              <a:ea typeface="Plus Jakarta Sans"/>
              <a:cs typeface="Plus Jakarta Sans"/>
              <a:sym typeface="Plus Jakarta Sans"/>
            </a:endParaRPr>
          </a:p>
        </p:txBody>
      </p:sp>
      <p:sp>
        <p:nvSpPr>
          <p:cNvPr id="135" name="Google Shape;135;p28"/>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36" name="Google Shape;136;p28"/>
          <p:cNvPicPr preferRelativeResize="0"/>
          <p:nvPr/>
        </p:nvPicPr>
        <p:blipFill>
          <a:blip r:embed="rId3">
            <a:alphaModFix/>
          </a:blip>
          <a:stretch>
            <a:fillRect/>
          </a:stretch>
        </p:blipFill>
        <p:spPr>
          <a:xfrm>
            <a:off x="390131" y="9513171"/>
            <a:ext cx="431174" cy="431174"/>
          </a:xfrm>
          <a:prstGeom prst="rect">
            <a:avLst/>
          </a:prstGeom>
          <a:noFill/>
          <a:ln>
            <a:noFill/>
          </a:ln>
        </p:spPr>
      </p:pic>
      <p:sp>
        <p:nvSpPr>
          <p:cNvPr id="137" name="Google Shape;137;p28"/>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38" name="Google Shape;138;p28"/>
          <p:cNvPicPr preferRelativeResize="0"/>
          <p:nvPr/>
        </p:nvPicPr>
        <p:blipFill>
          <a:blip r:embed="rId4">
            <a:alphaModFix/>
          </a:blip>
          <a:stretch>
            <a:fillRect/>
          </a:stretch>
        </p:blipFill>
        <p:spPr>
          <a:xfrm>
            <a:off x="216272" y="154797"/>
            <a:ext cx="1056536" cy="438114"/>
          </a:xfrm>
          <a:prstGeom prst="rect">
            <a:avLst/>
          </a:prstGeom>
          <a:noFill/>
          <a:ln>
            <a:noFill/>
          </a:ln>
        </p:spPr>
      </p:pic>
      <p:graphicFrame>
        <p:nvGraphicFramePr>
          <p:cNvPr id="139" name="Google Shape;139;p28"/>
          <p:cNvGraphicFramePr/>
          <p:nvPr/>
        </p:nvGraphicFramePr>
        <p:xfrm>
          <a:off x="324594" y="800570"/>
          <a:ext cx="3000000" cy="3000000"/>
        </p:xfrm>
        <a:graphic>
          <a:graphicData uri="http://schemas.openxmlformats.org/drawingml/2006/table">
            <a:tbl>
              <a:tblPr>
                <a:noFill/>
                <a:tableStyleId>{9FD54663-12E9-4938-80D6-950D850A5CB8}</a:tableStyleId>
              </a:tblPr>
              <a:tblGrid>
                <a:gridCol w="3801875"/>
                <a:gridCol w="3314825"/>
              </a:tblGrid>
              <a:tr h="314700">
                <a:tc gridSpan="2">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Text </a:t>
                      </a:r>
                      <a:r>
                        <a:rPr lang="en" sz="1200">
                          <a:solidFill>
                            <a:schemeClr val="dk1"/>
                          </a:solidFill>
                          <a:latin typeface="Halant"/>
                          <a:ea typeface="Halant"/>
                          <a:cs typeface="Halant"/>
                          <a:sym typeface="Halant"/>
                        </a:rPr>
                        <a:t>Source: </a:t>
                      </a:r>
                      <a:r>
                        <a:rPr lang="en" sz="1200">
                          <a:solidFill>
                            <a:schemeClr val="dk1"/>
                          </a:solidFill>
                          <a:latin typeface="Halant"/>
                          <a:ea typeface="Halant"/>
                          <a:cs typeface="Halant"/>
                          <a:sym typeface="Halant"/>
                        </a:rPr>
                        <a:t>Paul Taylor, </a:t>
                      </a:r>
                      <a:r>
                        <a:rPr i="1" lang="en" sz="1200">
                          <a:solidFill>
                            <a:schemeClr val="dk1"/>
                          </a:solidFill>
                          <a:latin typeface="Halant"/>
                          <a:ea typeface="Halant"/>
                          <a:cs typeface="Halant"/>
                          <a:sym typeface="Halant"/>
                        </a:rPr>
                        <a:t>‘Tis Not Our War: Avoiding Military Service in the Civil War North</a:t>
                      </a:r>
                      <a:r>
                        <a:rPr lang="en" sz="1200">
                          <a:solidFill>
                            <a:schemeClr val="dk1"/>
                          </a:solidFill>
                          <a:latin typeface="Halant"/>
                          <a:ea typeface="Halant"/>
                          <a:cs typeface="Halant"/>
                          <a:sym typeface="Halant"/>
                        </a:rPr>
                        <a:t>, 2024.</a:t>
                      </a:r>
                      <a:endParaRPr sz="1200">
                        <a:solidFill>
                          <a:srgbClr val="282828"/>
                        </a:solidFill>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Note:  </a:t>
                      </a:r>
                      <a:r>
                        <a:rPr lang="en" sz="1000">
                          <a:solidFill>
                            <a:schemeClr val="dk1"/>
                          </a:solidFill>
                          <a:latin typeface="Inter"/>
                          <a:ea typeface="Inter"/>
                          <a:cs typeface="Inter"/>
                          <a:sym typeface="Inter"/>
                        </a:rPr>
                        <a:t>Note: </a:t>
                      </a:r>
                      <a:r>
                        <a:rPr lang="en" sz="1000">
                          <a:solidFill>
                            <a:schemeClr val="dk1"/>
                          </a:solidFill>
                          <a:highlight>
                            <a:srgbClr val="FFFFFF"/>
                          </a:highlight>
                          <a:latin typeface="Inter"/>
                          <a:ea typeface="Inter"/>
                          <a:cs typeface="Inter"/>
                          <a:sym typeface="Inter"/>
                        </a:rPr>
                        <a:t>Paul Taylor is an award-winning author who has written numerous books on the Civil War.  He has been a book reviewer for Civil War News since 2005 and has been published in Michigan History and North &amp; South.</a:t>
                      </a:r>
                      <a:endParaRPr sz="1000">
                        <a:latin typeface="Inter"/>
                        <a:ea typeface="Inter"/>
                        <a:cs typeface="Inter"/>
                        <a:sym typeface="Inter"/>
                      </a:endParaRPr>
                    </a:p>
                  </a:txBody>
                  <a:tcPr marT="66525" marB="66525" marR="67475" marL="674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3070550">
                <a:tc>
                  <a:txBody>
                    <a:bodyPr/>
                    <a:lstStyle/>
                    <a:p>
                      <a:pPr indent="0" lvl="0" marL="0" rtl="0" algn="l">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A significant number of both German and Irish immigrants desired to enlist when the war began both as a means of showcasing their Union loyalty as well as finding a steady paying job. Irish leaders also saw the war as an opportunity to dispel nativist fears about their Catholicism and its harmony with the American democratic tradition…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Nonetheless, and especially in the case of the Irish, much of the immigrant population became convinced that this was not their war. They remembered Ireland’s Great Famine of 1845-1852 and how it destroyed more than half of the country’s population. Many survivors fled to the United States looking only for honest work as a means of feeding their families and escaping what they viewed as a tyrannical English government…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After all, what was the point of defending a Union that was so traditionally and overtly antagonistic to Irishmen? Nativist hostility to the so-called “savage Irish” was part of their lives since the 1830s as they witnessed Protestant gangs attack Irish Catholic churches. </a:t>
                      </a:r>
                      <a:endParaRPr sz="1200">
                        <a:solidFill>
                          <a:schemeClr val="dk1"/>
                        </a:solidFill>
                        <a:latin typeface="Inter"/>
                        <a:ea typeface="Inter"/>
                        <a:cs typeface="Inter"/>
                        <a:sym typeface="Inter"/>
                      </a:endParaRPr>
                    </a:p>
                  </a:txBody>
                  <a:tcPr marT="66525" marB="66525" marR="67475" marL="67475">
                    <a:lnL cap="flat" cmpd="sng" w="12700">
                      <a:solidFill>
                        <a:srgbClr val="222F5F">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rgbClr val="282828"/>
                          </a:solidFill>
                          <a:latin typeface="Halant"/>
                          <a:ea typeface="Halant"/>
                          <a:cs typeface="Halant"/>
                          <a:sym typeface="Halant"/>
                        </a:rPr>
                        <a:t>Source: Thomas Nast, “This is a White Man’s Government,” in </a:t>
                      </a:r>
                      <a:r>
                        <a:rPr i="1" lang="en" sz="1200">
                          <a:solidFill>
                            <a:srgbClr val="282828"/>
                          </a:solidFill>
                          <a:latin typeface="Halant"/>
                          <a:ea typeface="Halant"/>
                          <a:cs typeface="Halant"/>
                          <a:sym typeface="Halant"/>
                        </a:rPr>
                        <a:t>Harper’s Weekly</a:t>
                      </a:r>
                      <a:r>
                        <a:rPr lang="en" sz="1200">
                          <a:solidFill>
                            <a:srgbClr val="282828"/>
                          </a:solidFill>
                          <a:latin typeface="Halant"/>
                          <a:ea typeface="Halant"/>
                          <a:cs typeface="Halant"/>
                          <a:sym typeface="Halant"/>
                        </a:rPr>
                        <a:t>, September 5, 1868. Library of Congress</a:t>
                      </a:r>
                      <a:endParaRPr sz="1200">
                        <a:solidFill>
                          <a:schemeClr val="dk1"/>
                        </a:solidFill>
                        <a:latin typeface="Inter"/>
                        <a:ea typeface="Inter"/>
                        <a:cs typeface="Inter"/>
                        <a:sym typeface="Inter"/>
                      </a:endParaRPr>
                    </a:p>
                  </a:txBody>
                  <a:tcPr marT="66525" marB="66525" marR="67475" marL="67475">
                    <a:lnL cap="flat" cmpd="sng" w="12700">
                      <a:solidFill>
                        <a:srgbClr val="9E9E9E"/>
                      </a:solidFill>
                      <a:prstDash val="solid"/>
                      <a:round/>
                      <a:headEnd len="sm" w="sm" type="none"/>
                      <a:tailEnd len="sm" w="sm" type="none"/>
                    </a:lnL>
                    <a:lnR cap="flat" cmpd="sng" w="12700">
                      <a:solidFill>
                        <a:srgbClr val="222F5F">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3070550">
                <a:tc gridSpan="2">
                  <a:txBody>
                    <a:bodyPr/>
                    <a:lstStyle/>
                    <a:p>
                      <a:pPr indent="0" lvl="0" marL="0" rtl="0" algn="l">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Nor could the Irish not notice how American newspapers stereotypically portrayed them as routinely drunken and possessing “ape-like” features… Once the war started, Catholics often felt the sting of discrimination and reacted in kind. After hearing how non-native workers employed at Boston naval yard were dismissed in the fall of 1861, a local priest counseled his parishioners </a:t>
                      </a:r>
                      <a:r>
                        <a:rPr i="1" lang="en" sz="1200">
                          <a:solidFill>
                            <a:schemeClr val="dk1"/>
                          </a:solidFill>
                          <a:latin typeface="Inter"/>
                          <a:ea typeface="Inter"/>
                          <a:cs typeface="Inter"/>
                          <a:sym typeface="Inter"/>
                        </a:rPr>
                        <a:t>not </a:t>
                      </a:r>
                      <a:r>
                        <a:rPr lang="en" sz="1200">
                          <a:solidFill>
                            <a:schemeClr val="dk1"/>
                          </a:solidFill>
                          <a:latin typeface="Inter"/>
                          <a:ea typeface="Inter"/>
                          <a:cs typeface="Inter"/>
                          <a:sym typeface="Inter"/>
                        </a:rPr>
                        <a:t> to enlist in the army until the government instituted fairer employment practices…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Once the federal government enacted the militia draft in August 1862, which was closely followed by Lincoln’s Preliminary Emancipation Proclamation on September 22, German and Irish immigrants all but stopped enlisting in the Union armies… Out West, the Milwaukee </a:t>
                      </a:r>
                      <a:r>
                        <a:rPr i="1" lang="en" sz="1200">
                          <a:solidFill>
                            <a:schemeClr val="dk1"/>
                          </a:solidFill>
                          <a:latin typeface="Inter"/>
                          <a:ea typeface="Inter"/>
                          <a:cs typeface="Inter"/>
                          <a:sym typeface="Inter"/>
                        </a:rPr>
                        <a:t>Seebote</a:t>
                      </a:r>
                      <a:r>
                        <a:rPr lang="en" sz="1200">
                          <a:solidFill>
                            <a:schemeClr val="dk1"/>
                          </a:solidFill>
                          <a:latin typeface="Inter"/>
                          <a:ea typeface="Inter"/>
                          <a:cs typeface="Inter"/>
                          <a:sym typeface="Inter"/>
                        </a:rPr>
                        <a:t>, the voice of the German Catholic community, likewise expressed its horror that European immigrants would be “used as fodder for cannons” and that the “Germans and Irish must be annihilated, to make room for the Negro.”</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 Even though they overwhelmingly abhorred slavery and secession, a German Catholic priest attempted to summarize the position of his countrymen in America when he said, “I did not leave Germany to be shot for the Negroes. Let me alone.”</a:t>
                      </a:r>
                      <a:endParaRPr sz="1200">
                        <a:solidFill>
                          <a:schemeClr val="dk1"/>
                        </a:solidFill>
                        <a:latin typeface="Inter"/>
                        <a:ea typeface="Inter"/>
                        <a:cs typeface="Inter"/>
                        <a:sym typeface="Inter"/>
                      </a:endParaRPr>
                    </a:p>
                  </a:txBody>
                  <a:tcPr marT="66525" marB="66525" marR="67475" marL="67475">
                    <a:lnL cap="flat" cmpd="sng" w="12700">
                      <a:solidFill>
                        <a:srgbClr val="222F5F">
                          <a:alpha val="0"/>
                        </a:srgbClr>
                      </a:solidFill>
                      <a:prstDash val="solid"/>
                      <a:round/>
                      <a:headEnd len="sm" w="sm" type="none"/>
                      <a:tailEnd len="sm" w="sm" type="none"/>
                    </a:lnL>
                    <a:lnR cap="flat" cmpd="sng" w="12700">
                      <a:solidFill>
                        <a:srgbClr val="222F5F">
                          <a:alpha val="0"/>
                        </a:srgbClr>
                      </a:solidFill>
                      <a:prstDash val="solid"/>
                      <a:round/>
                      <a:headEnd len="sm" w="sm" type="none"/>
                      <a:tailEnd len="sm" w="sm" type="none"/>
                    </a:lnR>
                    <a:lnT cap="flat" cmpd="sng" w="12700">
                      <a:solidFill>
                        <a:srgbClr val="9E9E9E">
                          <a:alpha val="0"/>
                        </a:srgbClr>
                      </a:solidFill>
                      <a:prstDash val="solid"/>
                      <a:round/>
                      <a:headEnd len="sm" w="sm" type="none"/>
                      <a:tailEnd len="sm" w="sm" type="none"/>
                    </a:lnT>
                    <a:lnB cap="flat" cmpd="sng" w="12700">
                      <a:solidFill>
                        <a:srgbClr val="222F5F">
                          <a:alpha val="0"/>
                        </a:srgbClr>
                      </a:solidFill>
                      <a:prstDash val="solid"/>
                      <a:round/>
                      <a:headEnd len="sm" w="sm" type="none"/>
                      <a:tailEnd len="sm" w="sm" type="none"/>
                    </a:lnB>
                  </a:tcPr>
                </a:tc>
                <a:tc hMerge="1"/>
              </a:tr>
            </a:tbl>
          </a:graphicData>
        </a:graphic>
      </p:graphicFrame>
      <p:pic>
        <p:nvPicPr>
          <p:cNvPr id="140" name="Google Shape;140;p28"/>
          <p:cNvPicPr preferRelativeResize="0"/>
          <p:nvPr/>
        </p:nvPicPr>
        <p:blipFill>
          <a:blip r:embed="rId5">
            <a:alphaModFix/>
          </a:blip>
          <a:stretch>
            <a:fillRect/>
          </a:stretch>
        </p:blipFill>
        <p:spPr>
          <a:xfrm>
            <a:off x="4509975" y="1651825"/>
            <a:ext cx="2507350" cy="368897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4" name="Shape 144"/>
        <p:cNvGrpSpPr/>
        <p:nvPr/>
      </p:nvGrpSpPr>
      <p:grpSpPr>
        <a:xfrm>
          <a:off x="0" y="0"/>
          <a:ext cx="0" cy="0"/>
          <a:chOff x="0" y="0"/>
          <a:chExt cx="0" cy="0"/>
        </a:xfrm>
      </p:grpSpPr>
      <p:sp>
        <p:nvSpPr>
          <p:cNvPr id="145" name="Google Shape;145;p29"/>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Union Goals and Perspectives</a:t>
            </a:r>
            <a:endParaRPr>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Source 5</a:t>
            </a:r>
            <a:endParaRPr sz="1900">
              <a:solidFill>
                <a:schemeClr val="dk1"/>
              </a:solidFill>
              <a:latin typeface="Plus Jakarta Sans"/>
              <a:ea typeface="Plus Jakarta Sans"/>
              <a:cs typeface="Plus Jakarta Sans"/>
              <a:sym typeface="Plus Jakarta Sans"/>
            </a:endParaRPr>
          </a:p>
        </p:txBody>
      </p:sp>
      <p:sp>
        <p:nvSpPr>
          <p:cNvPr id="146" name="Google Shape;146;p29"/>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47" name="Google Shape;147;p29"/>
          <p:cNvPicPr preferRelativeResize="0"/>
          <p:nvPr/>
        </p:nvPicPr>
        <p:blipFill>
          <a:blip r:embed="rId3">
            <a:alphaModFix/>
          </a:blip>
          <a:stretch>
            <a:fillRect/>
          </a:stretch>
        </p:blipFill>
        <p:spPr>
          <a:xfrm>
            <a:off x="390131" y="9513171"/>
            <a:ext cx="431174" cy="431174"/>
          </a:xfrm>
          <a:prstGeom prst="rect">
            <a:avLst/>
          </a:prstGeom>
          <a:noFill/>
          <a:ln>
            <a:noFill/>
          </a:ln>
        </p:spPr>
      </p:pic>
      <p:sp>
        <p:nvSpPr>
          <p:cNvPr id="148" name="Google Shape;148;p29"/>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49" name="Google Shape;149;p29"/>
          <p:cNvPicPr preferRelativeResize="0"/>
          <p:nvPr/>
        </p:nvPicPr>
        <p:blipFill>
          <a:blip r:embed="rId4">
            <a:alphaModFix/>
          </a:blip>
          <a:stretch>
            <a:fillRect/>
          </a:stretch>
        </p:blipFill>
        <p:spPr>
          <a:xfrm>
            <a:off x="216272" y="154797"/>
            <a:ext cx="1056536" cy="438114"/>
          </a:xfrm>
          <a:prstGeom prst="rect">
            <a:avLst/>
          </a:prstGeom>
          <a:noFill/>
          <a:ln>
            <a:noFill/>
          </a:ln>
        </p:spPr>
      </p:pic>
      <p:graphicFrame>
        <p:nvGraphicFramePr>
          <p:cNvPr id="150" name="Google Shape;150;p29"/>
          <p:cNvGraphicFramePr/>
          <p:nvPr/>
        </p:nvGraphicFramePr>
        <p:xfrm>
          <a:off x="486819" y="1029170"/>
          <a:ext cx="3000000" cy="3000000"/>
        </p:xfrm>
        <a:graphic>
          <a:graphicData uri="http://schemas.openxmlformats.org/drawingml/2006/table">
            <a:tbl>
              <a:tblPr>
                <a:noFill/>
                <a:tableStyleId>{9FD54663-12E9-4938-80D6-950D850A5CB8}</a:tableStyleId>
              </a:tblPr>
              <a:tblGrid>
                <a:gridCol w="6819400"/>
              </a:tblGrid>
              <a:tr h="314700">
                <a:tc>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a:t>
                      </a:r>
                      <a:r>
                        <a:rPr lang="en" sz="1200">
                          <a:solidFill>
                            <a:schemeClr val="dk1"/>
                          </a:solidFill>
                          <a:latin typeface="Halant"/>
                          <a:ea typeface="Halant"/>
                          <a:cs typeface="Halant"/>
                          <a:sym typeface="Halant"/>
                        </a:rPr>
                        <a:t>Paul Taylor, </a:t>
                      </a:r>
                      <a:r>
                        <a:rPr i="1" lang="en" sz="1200">
                          <a:solidFill>
                            <a:schemeClr val="dk1"/>
                          </a:solidFill>
                          <a:latin typeface="Halant"/>
                          <a:ea typeface="Halant"/>
                          <a:cs typeface="Halant"/>
                          <a:sym typeface="Halant"/>
                        </a:rPr>
                        <a:t>‘Tis Not Our War: Avoiding Military Service in the Civil War North</a:t>
                      </a:r>
                      <a:r>
                        <a:rPr lang="en" sz="1200">
                          <a:solidFill>
                            <a:schemeClr val="dk1"/>
                          </a:solidFill>
                          <a:latin typeface="Halant"/>
                          <a:ea typeface="Halant"/>
                          <a:cs typeface="Halant"/>
                          <a:sym typeface="Halant"/>
                        </a:rPr>
                        <a:t>, 2024.</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Note: </a:t>
                      </a:r>
                      <a:r>
                        <a:rPr lang="en" sz="1000">
                          <a:solidFill>
                            <a:schemeClr val="dk1"/>
                          </a:solidFill>
                          <a:latin typeface="Inter"/>
                          <a:ea typeface="Inter"/>
                          <a:cs typeface="Inter"/>
                          <a:sym typeface="Inter"/>
                        </a:rPr>
                        <a:t>Note: </a:t>
                      </a:r>
                      <a:r>
                        <a:rPr lang="en" sz="1000">
                          <a:solidFill>
                            <a:schemeClr val="dk1"/>
                          </a:solidFill>
                          <a:highlight>
                            <a:srgbClr val="FFFFFF"/>
                          </a:highlight>
                          <a:latin typeface="Inter"/>
                          <a:ea typeface="Inter"/>
                          <a:cs typeface="Inter"/>
                          <a:sym typeface="Inter"/>
                        </a:rPr>
                        <a:t>Paul Taylor is an award-winning author who has written numerous books on the Civil War.  He has been a book reviewer for Civil War News since 2005 and has been published in Michigan History and North &amp; South.</a:t>
                      </a:r>
                      <a:endParaRPr sz="1000">
                        <a:latin typeface="Inter"/>
                        <a:ea typeface="Inter"/>
                        <a:cs typeface="Inter"/>
                        <a:sym typeface="Inter"/>
                      </a:endParaRPr>
                    </a:p>
                  </a:txBody>
                  <a:tcPr marT="66525" marB="66525" marR="67475" marL="674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3070550">
                <a:tc>
                  <a:txBody>
                    <a:bodyPr/>
                    <a:lstStyle/>
                    <a:p>
                      <a:pPr indent="0" lvl="0" marL="0" rtl="0" algn="l">
                        <a:spcBef>
                          <a:spcPts val="0"/>
                        </a:spcBef>
                        <a:spcAft>
                          <a:spcPts val="0"/>
                        </a:spcAft>
                        <a:buClr>
                          <a:schemeClr val="dk1"/>
                        </a:buClr>
                        <a:buSzPts val="1200"/>
                        <a:buFont typeface="Arial"/>
                        <a:buNone/>
                      </a:pPr>
                      <a:r>
                        <a:rPr lang="en" sz="1300">
                          <a:solidFill>
                            <a:schemeClr val="dk1"/>
                          </a:solidFill>
                          <a:latin typeface="Inter"/>
                          <a:ea typeface="Inter"/>
                          <a:cs typeface="Inter"/>
                          <a:sym typeface="Inter"/>
                        </a:rPr>
                        <a:t>Though modern scholarship places slavery as central to our understanding of why the Civil War was fought, relatively few men who chose to enlist in the war’s opening months did so with slavery’s abolition as their </a:t>
                      </a:r>
                      <a:r>
                        <a:rPr i="1" lang="en" sz="1300">
                          <a:solidFill>
                            <a:schemeClr val="dk1"/>
                          </a:solidFill>
                          <a:latin typeface="Inter"/>
                          <a:ea typeface="Inter"/>
                          <a:cs typeface="Inter"/>
                          <a:sym typeface="Inter"/>
                        </a:rPr>
                        <a:t>primary </a:t>
                      </a:r>
                      <a:r>
                        <a:rPr lang="en" sz="1300">
                          <a:solidFill>
                            <a:schemeClr val="dk1"/>
                          </a:solidFill>
                          <a:latin typeface="Inter"/>
                          <a:ea typeface="Inter"/>
                          <a:cs typeface="Inter"/>
                          <a:sym typeface="Inter"/>
                        </a:rPr>
                        <a:t>motivator. This was especially true for conservative Democrats, who supported the war only as a means of restoring the Union and thereby reestablishing the federal government’s legitimate authority, but not to abolish slavery, which, after all, was still constitutionally legal. To those men, the North’s “Radical Republican” abolitionists were just as guilty of bringing on the war as were the South’s “fire-eaters.” Such explosive political matters, they believed, should be settled at the negotiating table or the ballot box, not at the cannon’s mouth.</a:t>
                      </a:r>
                      <a:endParaRPr sz="13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3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300">
                          <a:solidFill>
                            <a:schemeClr val="dk1"/>
                          </a:solidFill>
                          <a:latin typeface="Inter"/>
                          <a:ea typeface="Inter"/>
                          <a:cs typeface="Inter"/>
                          <a:sym typeface="Inter"/>
                        </a:rPr>
                        <a:t>In his seminal 1935 work, </a:t>
                      </a:r>
                      <a:r>
                        <a:rPr i="1" lang="en" sz="1300">
                          <a:solidFill>
                            <a:schemeClr val="dk1"/>
                          </a:solidFill>
                          <a:latin typeface="Inter"/>
                          <a:ea typeface="Inter"/>
                          <a:cs typeface="Inter"/>
                          <a:sym typeface="Inter"/>
                        </a:rPr>
                        <a:t>Black Reconstruction</a:t>
                      </a:r>
                      <a:r>
                        <a:rPr lang="en" sz="1300">
                          <a:solidFill>
                            <a:schemeClr val="dk1"/>
                          </a:solidFill>
                          <a:latin typeface="Inter"/>
                          <a:ea typeface="Inter"/>
                          <a:cs typeface="Inter"/>
                          <a:sym typeface="Inter"/>
                        </a:rPr>
                        <a:t>, the famous African American historian and civil rights activist W. E. B. Du Bois, acknowledged “The North went to war without the slightest idea of freeing the slave.” Decades later, historian Randall Jimerson estimated that only one in ten recruits enlisted with slavery’s  abolition as a personal, primary war aim. Given that almost 99 percent of citizens in the Northern free states were White, it is not surprising that most recruits knew no Black people much less ever laid eyes on a slave.</a:t>
                      </a:r>
                      <a:endParaRPr sz="1200">
                        <a:solidFill>
                          <a:schemeClr val="dk1"/>
                        </a:solidFill>
                        <a:latin typeface="Inter"/>
                        <a:ea typeface="Inter"/>
                        <a:cs typeface="Inter"/>
                        <a:sym typeface="Inter"/>
                      </a:endParaRPr>
                    </a:p>
                  </a:txBody>
                  <a:tcPr marT="66525" marB="66525" marR="67475" marL="67475">
                    <a:lnL cap="flat" cmpd="sng" w="12700">
                      <a:solidFill>
                        <a:srgbClr val="222F5F">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