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Plus Jakarta Sans"/>
      <p:regular r:id="rId17"/>
      <p:bold r:id="rId18"/>
      <p:italic r:id="rId19"/>
      <p:boldItalic r:id="rId20"/>
    </p:embeddedFont>
    <p:embeddedFont>
      <p:font typeface="Inter"/>
      <p:regular r:id="rId21"/>
      <p:bold r:id="rId22"/>
      <p:italic r:id="rId23"/>
      <p:boldItalic r:id="rId24"/>
    </p:embeddedFont>
    <p:embeddedFont>
      <p:font typeface="Plus Jakarta Sans Medium"/>
      <p:regular r:id="rId25"/>
      <p:bold r:id="rId26"/>
      <p:italic r:id="rId27"/>
      <p:boldItalic r:id="rId28"/>
    </p:embeddedFont>
    <p:embeddedFont>
      <p:font typeface="Work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579">
          <p15:clr>
            <a:srgbClr val="747775"/>
          </p15:clr>
        </p15:guide>
        <p15:guide id="2" orient="horz" pos="100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82F7F78-FAAC-48E6-A59C-9965C524390F}">
  <a:tblStyle styleId="{382F7F78-FAAC-48E6-A59C-9965C524390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8B40807-7B7B-429C-A8EF-E9C8624A94B2}"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579" orient="horz"/>
        <p:guide pos="1008"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italic.fntdata"/><Relationship Id="rId30" Type="http://schemas.openxmlformats.org/officeDocument/2006/relationships/font" Target="fonts/WorkSans-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WorkSans-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PlusJakartaSans-regular.fntdata"/><Relationship Id="rId16" Type="http://schemas.openxmlformats.org/officeDocument/2006/relationships/font" Target="fonts/Halant-bold.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f5ee70c19_0_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f5ee70c19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5bddc1ca2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5bddc1ca2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f5ee70c19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f5ee70c19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70e459f44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70e459f44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70e459f446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70e459f44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70e459f446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70e459f44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70e4e4cf2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70e4e4cf2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8.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6.jp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Student Worksheet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Mississippi</a:t>
            </a:r>
            <a:endParaRPr sz="1600">
              <a:solidFill>
                <a:schemeClr val="dk1"/>
              </a:solidFill>
              <a:latin typeface="Plus Jakarta Sans"/>
              <a:ea typeface="Plus Jakarta Sans"/>
              <a:cs typeface="Plus Jakarta Sans"/>
              <a:sym typeface="Plus Jakarta Sans"/>
            </a:endParaRPr>
          </a:p>
        </p:txBody>
      </p:sp>
      <p:pic>
        <p:nvPicPr>
          <p:cNvPr id="100" name="Google Shape;100;p25"/>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01" name="Google Shape;101;p25"/>
          <p:cNvGraphicFramePr/>
          <p:nvPr/>
        </p:nvGraphicFramePr>
        <p:xfrm>
          <a:off x="381541" y="1529663"/>
          <a:ext cx="3000000" cy="3000000"/>
        </p:xfrm>
        <a:graphic>
          <a:graphicData uri="http://schemas.openxmlformats.org/drawingml/2006/table">
            <a:tbl>
              <a:tblPr>
                <a:noFill/>
                <a:tableStyleId>{382F7F78-FAAC-48E6-A59C-9965C524390F}</a:tableStyleId>
              </a:tblPr>
              <a:tblGrid>
                <a:gridCol w="7060125"/>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Directions:  As you read through the excerpted secession papers for the assigned Confederate state, answer the questions below.</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Mississippi defend the institution of slavery in this document?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delegates from Mississippi feel that the South has been treated by the North in the years leading up to secession?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Mississippi, what is the future of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they think about President Lincoln and the Republican Party?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50">
                        <a:solidFill>
                          <a:schemeClr val="dk1"/>
                        </a:solidFill>
                        <a:highlight>
                          <a:srgbClr val="FFFFFF"/>
                        </a:highligh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Mississippi</a:t>
            </a:r>
            <a:endParaRPr sz="1600">
              <a:solidFill>
                <a:schemeClr val="dk1"/>
              </a:solidFill>
              <a:latin typeface="Plus Jakarta Sans"/>
              <a:ea typeface="Plus Jakarta Sans"/>
              <a:cs typeface="Plus Jakarta Sans"/>
              <a:sym typeface="Plus Jakarta Sans"/>
            </a:endParaRPr>
          </a:p>
        </p:txBody>
      </p:sp>
      <p:pic>
        <p:nvPicPr>
          <p:cNvPr id="111" name="Google Shape;111;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2" name="Google Shape;112;p26"/>
          <p:cNvGraphicFramePr/>
          <p:nvPr/>
        </p:nvGraphicFramePr>
        <p:xfrm>
          <a:off x="338691" y="1072463"/>
          <a:ext cx="3000000" cy="3000000"/>
        </p:xfrm>
        <a:graphic>
          <a:graphicData uri="http://schemas.openxmlformats.org/drawingml/2006/table">
            <a:tbl>
              <a:tblPr>
                <a:noFill/>
                <a:tableStyleId>{382F7F78-FAAC-48E6-A59C-9965C524390F}</a:tableStyleId>
              </a:tblPr>
              <a:tblGrid>
                <a:gridCol w="7105050"/>
              </a:tblGrid>
              <a:tr h="490250">
                <a:tc>
                  <a:txBody>
                    <a:bodyPr/>
                    <a:lstStyle/>
                    <a:p>
                      <a:pPr indent="0" lvl="0" marL="0" rtl="0" algn="l">
                        <a:spcBef>
                          <a:spcPts val="0"/>
                        </a:spcBef>
                        <a:spcAft>
                          <a:spcPts val="0"/>
                        </a:spcAft>
                        <a:buClr>
                          <a:srgbClr val="000000"/>
                        </a:buClr>
                        <a:buSzPts val="1200"/>
                        <a:buFont typeface="Arial"/>
                        <a:buNone/>
                      </a:pPr>
                      <a:r>
                        <a:rPr lang="en" sz="1200">
                          <a:latin typeface="Halant"/>
                          <a:ea typeface="Halant"/>
                          <a:cs typeface="Halant"/>
                          <a:sym typeface="Halant"/>
                        </a:rPr>
                        <a:t>Source: Mississippi Secession Convention, “</a:t>
                      </a:r>
                      <a:r>
                        <a:rPr lang="en" sz="1200">
                          <a:latin typeface="Halant"/>
                          <a:ea typeface="Halant"/>
                          <a:cs typeface="Halant"/>
                          <a:sym typeface="Halant"/>
                        </a:rPr>
                        <a:t>A Declaration of the Immediate Causes which Induce and Justify the Secession of the State of Mississippi from the Federal Union,” January 9, 1861.</a:t>
                      </a:r>
                      <a:endParaRPr sz="1200">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“In the momentous step which our State has taken of dissolving its connection with the government of which we so long formed a part, it is but just that we should declare the prominent reasons which have induced our course.  Our position is thoroughly identified with the institution of slavery-- the greatest material interest of the world. Its labor supplies the product which constitutes by far the largest and most important portions of commerce of the earth. These products are peculiar to the climate verging on the tropical regions, and by an imperious law of nature, none but the black race can bear exposure to the tropical sun. These products have become necessities of the world, and a blow at slavery is a blow at commerce and civilization. That blow has been long aimed at the institution, and was at the point of reaching its consummation. There was no choice left us but submission to the mandates of abolition, or a dissolution of the Union, whose principles had been subverted to work out our ruin.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That we do not overstate the dangers to our institution, a reference to a few facts will sufficiently prove.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hostility to this institution commenced before the adoption of the Constitution, and was manifested in the well-known Ordinance of 1787, in regard to the Northwestern Territory.</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feeling increased, until, in 1819-20, it deprived the South of more than half the vast territory acquired from France.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same hostility dismembered Texas and seized upon all the territory acquired from Mexico.</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It has grown until it denies the right of property in slaves, and refuses protection to that right on the high seas, in the Territories, and wherever the government of the United States had jurisdiction.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It refuses the admission of new slave States into the Union, and seeks to extinguish it by confining it within its present limits, denying the power of expansion.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It tramples the original equality of the South under foot.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It has nullified the Fugitive Slave Law in almost every free State in the Union, and has utterly broken the compact which our fathers pledged their faith to maintain.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It advocates negro equality, socially and politically, and promotes insurrection and incendiarism in our midst…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It has made combinations and formed associations to carry out its schemes of emancipation in the States and wherever else slavery exists…”</a:t>
                      </a:r>
                      <a:endParaRPr sz="11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27"/>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24" name="Google Shape;124;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Secession Declarations</a:t>
            </a:r>
            <a:endParaRPr sz="1900">
              <a:solidFill>
                <a:schemeClr val="dk1"/>
              </a:solidFill>
              <a:latin typeface="Plus Jakarta Sans"/>
              <a:ea typeface="Plus Jakarta Sans"/>
              <a:cs typeface="Plus Jakarta Sans"/>
              <a:sym typeface="Plus Jakarta Sans"/>
            </a:endParaRPr>
          </a:p>
        </p:txBody>
      </p:sp>
      <p:pic>
        <p:nvPicPr>
          <p:cNvPr id="125" name="Google Shape;125;p27"/>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26" name="Google Shape;126;p27"/>
          <p:cNvGraphicFramePr/>
          <p:nvPr/>
        </p:nvGraphicFramePr>
        <p:xfrm>
          <a:off x="455250" y="1532475"/>
          <a:ext cx="3000000" cy="3000000"/>
        </p:xfrm>
        <a:graphic>
          <a:graphicData uri="http://schemas.openxmlformats.org/drawingml/2006/table">
            <a:tbl>
              <a:tblPr>
                <a:noFill/>
                <a:tableStyleId>{382F7F78-FAAC-48E6-A59C-9965C524390F}</a:tableStyleId>
              </a:tblPr>
              <a:tblGrid>
                <a:gridCol w="1837900"/>
                <a:gridCol w="2512150"/>
                <a:gridCol w="2512150"/>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South Carolina</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Mississippi</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Georgia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Texas</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2765400" y="2505900"/>
            <a:ext cx="4470600" cy="1517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b="1" sz="1000">
              <a:solidFill>
                <a:schemeClr val="dk1"/>
              </a:solidFill>
              <a:latin typeface="Plus Jakarta Sans"/>
              <a:ea typeface="Plus Jakarta Sans"/>
              <a:cs typeface="Plus Jakarta Sans"/>
              <a:sym typeface="Plus Jakarta Sans"/>
            </a:endParaRPr>
          </a:p>
        </p:txBody>
      </p:sp>
      <p:sp>
        <p:nvSpPr>
          <p:cNvPr id="133" name="Google Shape;133;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Continuity and Change Over Time</a:t>
            </a:r>
            <a:endParaRPr sz="1500">
              <a:solidFill>
                <a:srgbClr val="000000"/>
              </a:solidFill>
              <a:latin typeface="Plus Jakarta Sans Medium"/>
              <a:ea typeface="Plus Jakarta Sans Medium"/>
              <a:cs typeface="Plus Jakarta Sans Medium"/>
              <a:sym typeface="Plus Jakarta Sans Medium"/>
            </a:endParaRPr>
          </a:p>
        </p:txBody>
      </p:sp>
      <p:pic>
        <p:nvPicPr>
          <p:cNvPr id="134" name="Google Shape;134;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8"/>
          <p:cNvSpPr txBox="1"/>
          <p:nvPr/>
        </p:nvSpPr>
        <p:spPr>
          <a:xfrm>
            <a:off x="536400" y="4597025"/>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source(s). Then, answer the questions on continuity and change over time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536397" y="2286487"/>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29"/>
          <p:cNvGraphicFramePr/>
          <p:nvPr/>
        </p:nvGraphicFramePr>
        <p:xfrm>
          <a:off x="484691" y="933027"/>
          <a:ext cx="3000000" cy="3000000"/>
        </p:xfrm>
        <a:graphic>
          <a:graphicData uri="http://schemas.openxmlformats.org/drawingml/2006/table">
            <a:tbl>
              <a:tblPr>
                <a:noFill/>
                <a:tableStyleId>{B8B40807-7B7B-429C-A8EF-E9C8624A94B2}</a:tableStyleId>
              </a:tblPr>
              <a:tblGrid>
                <a:gridCol w="6888975"/>
              </a:tblGrid>
              <a:tr h="656125">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Alexander Stephens, “Cornerstone Speech,” Savannah, Georgia, March 21, 1861.</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Alexander Stephens was the Vice President of the Confederate Government during the Civil War. In this speech, he explains the foundations of the new Confederate government by outlining its Constitution.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5900500">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 was remarking that we are passing through one of the greatest revolutions in the annals of the world. Seven States have within the last three months thrown off an old government and formed a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This new constitution. or form of government… amply secures all our ancient rights, franchises, and liberties. All the great principles of Magna Charta are retained in it. No citizen is deprived of life, liberty, or property, but by the judgment of his peers under the laws of the land. The great principle of religious liberty, which was the honor and pride of the old constitution, is still maintained and secured. All the essentials of the old constitution, which have endeared it to the hearts of the American people, have been preserved and perpetuated. Some changes have been made…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Allow me briefly to allude to some of these improvements… We allow the imposition of no duty with a view of giving advantage to one class of persons, in any trade or business, over those of another… This old thorn of the tariff, which was the cause of so much irritation in the old body politic, is removed forever from the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Another change in the constitution relates to the length of the tenure of the presidential office. In the new constitution it is six years instead of four, and the President rendered ineligible for a re-election. This is certainly a decidedly conservative change…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But… allow me to allude to one other though last, not least. The new constitution has put at rest, forever, all the agitating questions relating to our peculiar institution African slavery as it exists amongst us the proper status of the negro in our form of civilization. This was the immediate cause of the late rupture and present revolution… The prevailing ideas entertained by [Thomas Jefferson] and most of the leading statesmen at the time of the formation of the old constitution, were that the enslavement of the African was in violation of the laws of nature; that it was wrong in principle, socially, morally, and politically. It was an evil they knew not well how to deal with, but the general opinion of the men of that day was that, somehow or other in the order of Providence, the institution would be evanescent and pass away… Those ideas, however, were fundamentally wrong. They rested upon the assumption of the equality of races. This was an error… </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Our new government is founded upon exactly the opposite idea; its foundations are laid, its corner-stone rests, upon the great truth that the negro is not equal to the white man; that slavery subordination to the superior race is his natural and normal condition. This, our new government, is the first, in the history of the world, based upon this great physical, philosophical, and moral truth… </a:t>
                      </a:r>
                      <a:endParaRPr sz="1200">
                        <a:solidFill>
                          <a:schemeClr val="dk1"/>
                        </a:solidFill>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53" name="Google Shape;153;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30"/>
          <p:cNvSpPr txBox="1"/>
          <p:nvPr/>
        </p:nvSpPr>
        <p:spPr>
          <a:xfrm>
            <a:off x="501875" y="652500"/>
            <a:ext cx="6754500" cy="2281800"/>
          </a:xfrm>
          <a:prstGeom prst="rect">
            <a:avLst/>
          </a:prstGeom>
          <a:noFill/>
          <a:ln>
            <a:noFill/>
          </a:ln>
        </p:spPr>
        <p:txBody>
          <a:bodyPr anchorCtr="0" anchor="t" bIns="96675" lIns="96675" spcFirstLastPara="1" rIns="96675" wrap="square" tIns="96675">
            <a:noAutofit/>
          </a:bodyPr>
          <a:lstStyle/>
          <a:p>
            <a:pPr indent="-317500" lvl="0" marL="482600" rtl="0" algn="l">
              <a:spcBef>
                <a:spcPts val="0"/>
              </a:spcBef>
              <a:spcAft>
                <a:spcPts val="0"/>
              </a:spcAft>
              <a:buClr>
                <a:schemeClr val="dk1"/>
              </a:buClr>
              <a:buSzPts val="1200"/>
              <a:buFont typeface="Work Sans"/>
              <a:buAutoNum type="arabicPeriod"/>
            </a:pPr>
            <a:r>
              <a:rPr lang="en" sz="1200">
                <a:solidFill>
                  <a:schemeClr val="dk1"/>
                </a:solidFill>
                <a:latin typeface="Inter"/>
                <a:ea typeface="Inter"/>
                <a:cs typeface="Inter"/>
                <a:sym typeface="Inter"/>
              </a:rPr>
              <a:t>What is the best example of a </a:t>
            </a:r>
            <a:r>
              <a:rPr b="1"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principles that are also within Magna Carta exist in both constitutions.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Citizens are not deprived of life, liberty, or property.</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components of the U.S. Constitution that the people liked, remain.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Both constitutions rest upon the assumption of the equality of races.</a:t>
            </a:r>
            <a:endParaRPr sz="1200">
              <a:solidFill>
                <a:schemeClr val="dk1"/>
              </a:solidFill>
              <a:latin typeface="Inter"/>
              <a:ea typeface="Inter"/>
              <a:cs typeface="Inter"/>
              <a:sym typeface="Inter"/>
            </a:endParaRPr>
          </a:p>
        </p:txBody>
      </p:sp>
      <p:sp>
        <p:nvSpPr>
          <p:cNvPr id="157" name="Google Shape;157;p30"/>
          <p:cNvSpPr txBox="1"/>
          <p:nvPr/>
        </p:nvSpPr>
        <p:spPr>
          <a:xfrm>
            <a:off x="381550" y="2934300"/>
            <a:ext cx="6992100" cy="1629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 2.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58" name="Google Shape;158;p30"/>
          <p:cNvSpPr txBox="1"/>
          <p:nvPr/>
        </p:nvSpPr>
        <p:spPr>
          <a:xfrm>
            <a:off x="501875" y="4563900"/>
            <a:ext cx="6754500" cy="24822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3.   What is the best example of a </a:t>
            </a:r>
            <a:r>
              <a:rPr b="1" lang="en" sz="1200">
                <a:solidFill>
                  <a:schemeClr val="dk1"/>
                </a:solidFill>
                <a:latin typeface="Inter"/>
                <a:ea typeface="Inter"/>
                <a:cs typeface="Inter"/>
                <a:sym typeface="Inter"/>
              </a:rPr>
              <a:t>change</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implementation of tariffs is forbidden in the Confederate Constitution.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changed the length of the presidential term.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eliminated juries as a means of the justice system.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foundation of the Confederate government is built on the idea that Black people are not equal to white people.</a:t>
            </a:r>
            <a:endParaRPr sz="1200">
              <a:solidFill>
                <a:schemeClr val="dk1"/>
              </a:solidFill>
              <a:latin typeface="Inter"/>
              <a:ea typeface="Inter"/>
              <a:cs typeface="Inter"/>
              <a:sym typeface="Inter"/>
            </a:endParaRPr>
          </a:p>
        </p:txBody>
      </p:sp>
      <p:sp>
        <p:nvSpPr>
          <p:cNvPr id="159" name="Google Shape;159;p30"/>
          <p:cNvSpPr txBox="1"/>
          <p:nvPr/>
        </p:nvSpPr>
        <p:spPr>
          <a:xfrm>
            <a:off x="381550" y="7209550"/>
            <a:ext cx="7050900" cy="209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  4.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pic>
        <p:nvPicPr>
          <p:cNvPr id="164" name="Google Shape;164;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5" name="Google Shape;165;p31"/>
          <p:cNvSpPr txBox="1"/>
          <p:nvPr/>
        </p:nvSpPr>
        <p:spPr>
          <a:xfrm>
            <a:off x="731000" y="17311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Southern leaders justify secession in their own words?</a:t>
            </a:r>
            <a:endParaRPr i="1" sz="1700">
              <a:solidFill>
                <a:schemeClr val="dk1"/>
              </a:solidFill>
              <a:latin typeface="Inter"/>
              <a:ea typeface="Inter"/>
              <a:cs typeface="Inter"/>
              <a:sym typeface="Inter"/>
            </a:endParaRPr>
          </a:p>
        </p:txBody>
      </p:sp>
      <p:sp>
        <p:nvSpPr>
          <p:cNvPr id="166" name="Google Shape;16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8" name="Google Shape;168;p31"/>
          <p:cNvSpPr txBox="1"/>
          <p:nvPr/>
        </p:nvSpPr>
        <p:spPr>
          <a:xfrm>
            <a:off x="455300" y="302840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Consider justifications for secession that you learned about in this lesson and answer the </a:t>
            </a:r>
            <a:r>
              <a:rPr i="1" lang="en" sz="1200">
                <a:solidFill>
                  <a:schemeClr val="dk1"/>
                </a:solidFill>
                <a:latin typeface="Halant"/>
                <a:ea typeface="Halant"/>
                <a:cs typeface="Halant"/>
                <a:sym typeface="Halant"/>
              </a:rPr>
              <a:t>Think</a:t>
            </a:r>
            <a:r>
              <a:rPr lang="en" sz="1200">
                <a:solidFill>
                  <a:schemeClr val="dk1"/>
                </a:solidFill>
                <a:latin typeface="Halant"/>
                <a:ea typeface="Halant"/>
                <a:cs typeface="Halant"/>
                <a:sym typeface="Halant"/>
              </a:rPr>
              <a:t> question. Then, pair up with a partner and record their answer. Finally, answer the supporting question.</a:t>
            </a:r>
            <a:endParaRPr sz="1200">
              <a:solidFill>
                <a:schemeClr val="dk1"/>
              </a:solidFill>
              <a:latin typeface="Halant"/>
              <a:ea typeface="Halant"/>
              <a:cs typeface="Halant"/>
              <a:sym typeface="Halant"/>
            </a:endParaRPr>
          </a:p>
        </p:txBody>
      </p:sp>
      <p:grpSp>
        <p:nvGrpSpPr>
          <p:cNvPr id="169" name="Google Shape;169;p31"/>
          <p:cNvGrpSpPr/>
          <p:nvPr/>
        </p:nvGrpSpPr>
        <p:grpSpPr>
          <a:xfrm>
            <a:off x="610149" y="3705571"/>
            <a:ext cx="6706901" cy="1758600"/>
            <a:chOff x="610149" y="3705571"/>
            <a:chExt cx="6706901" cy="1758600"/>
          </a:xfrm>
        </p:grpSpPr>
        <p:sp>
          <p:nvSpPr>
            <p:cNvPr id="170" name="Google Shape;170;p31"/>
            <p:cNvSpPr txBox="1"/>
            <p:nvPr/>
          </p:nvSpPr>
          <p:spPr>
            <a:xfrm>
              <a:off x="2882150" y="3705571"/>
              <a:ext cx="4434900" cy="175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Think: </a:t>
              </a:r>
              <a:r>
                <a:rPr lang="en" sz="1200">
                  <a:solidFill>
                    <a:schemeClr val="dk1"/>
                  </a:solidFill>
                  <a:latin typeface="Inter"/>
                  <a:ea typeface="Inter"/>
                  <a:cs typeface="Inter"/>
                  <a:sym typeface="Inter"/>
                </a:rPr>
                <a:t>Historian Shelby Foote, in </a:t>
              </a:r>
              <a:r>
                <a:rPr i="1" lang="en" sz="1200">
                  <a:solidFill>
                    <a:schemeClr val="dk1"/>
                  </a:solidFill>
                  <a:latin typeface="Inter"/>
                  <a:ea typeface="Inter"/>
                  <a:cs typeface="Inter"/>
                  <a:sym typeface="Inter"/>
                </a:rPr>
                <a:t>The Civil War:  A Narrative</a:t>
              </a:r>
              <a:r>
                <a:rPr lang="en" sz="1200">
                  <a:solidFill>
                    <a:schemeClr val="dk1"/>
                  </a:solidFill>
                  <a:latin typeface="Inter"/>
                  <a:ea typeface="Inter"/>
                  <a:cs typeface="Inter"/>
                  <a:sym typeface="Inter"/>
                </a:rPr>
                <a:t>, noted that, </a:t>
              </a:r>
              <a:r>
                <a:rPr lang="en" sz="1200">
                  <a:solidFill>
                    <a:srgbClr val="181818"/>
                  </a:solidFill>
                  <a:latin typeface="Inter"/>
                  <a:ea typeface="Inter"/>
                  <a:cs typeface="Inter"/>
                  <a:sym typeface="Inter"/>
                </a:rPr>
                <a:t>“The Civil War defined us as what we are and it opened us to being what we became, good and bad things... It was the crossroads of our being, and it was a hell of a crossroads.”  </a:t>
              </a:r>
              <a:r>
                <a:rPr i="1" lang="en" sz="1200">
                  <a:solidFill>
                    <a:srgbClr val="181818"/>
                  </a:solidFill>
                  <a:latin typeface="Inter"/>
                  <a:ea typeface="Inter"/>
                  <a:cs typeface="Inter"/>
                  <a:sym typeface="Inter"/>
                </a:rPr>
                <a:t>What do you think he means?</a:t>
              </a:r>
              <a:endParaRPr i="1" sz="1200">
                <a:solidFill>
                  <a:schemeClr val="dk1"/>
                </a:solidFill>
                <a:latin typeface="Inter"/>
                <a:ea typeface="Inter"/>
                <a:cs typeface="Inter"/>
                <a:sym typeface="Inter"/>
              </a:endParaRPr>
            </a:p>
          </p:txBody>
        </p:sp>
        <p:pic>
          <p:nvPicPr>
            <p:cNvPr id="171" name="Google Shape;171;p31" title="US His DC Project - 2025-06-01T224901.135.jpg"/>
            <p:cNvPicPr preferRelativeResize="0"/>
            <p:nvPr/>
          </p:nvPicPr>
          <p:blipFill rotWithShape="1">
            <a:blip r:embed="rId4">
              <a:alphaModFix/>
            </a:blip>
            <a:srcRect b="24654" l="1972" r="67161" t="24173"/>
            <a:stretch/>
          </p:blipFill>
          <p:spPr>
            <a:xfrm>
              <a:off x="610149" y="3705637"/>
              <a:ext cx="1922275" cy="1758467"/>
            </a:xfrm>
            <a:prstGeom prst="rect">
              <a:avLst/>
            </a:prstGeom>
            <a:noFill/>
            <a:ln>
              <a:noFill/>
            </a:ln>
          </p:spPr>
        </p:pic>
      </p:grpSp>
      <p:grpSp>
        <p:nvGrpSpPr>
          <p:cNvPr id="172" name="Google Shape;172;p31"/>
          <p:cNvGrpSpPr/>
          <p:nvPr/>
        </p:nvGrpSpPr>
        <p:grpSpPr>
          <a:xfrm>
            <a:off x="657894" y="5595073"/>
            <a:ext cx="6659156" cy="1758600"/>
            <a:chOff x="657894" y="5622624"/>
            <a:chExt cx="6659156" cy="1758600"/>
          </a:xfrm>
        </p:grpSpPr>
        <p:pic>
          <p:nvPicPr>
            <p:cNvPr id="173" name="Google Shape;173;p31" title="US His DC Project - 2025-06-01T224901.135.jpg"/>
            <p:cNvPicPr preferRelativeResize="0"/>
            <p:nvPr/>
          </p:nvPicPr>
          <p:blipFill rotWithShape="1">
            <a:blip r:embed="rId4">
              <a:alphaModFix/>
            </a:blip>
            <a:srcRect b="24147" l="34636" r="36030" t="24680"/>
            <a:stretch/>
          </p:blipFill>
          <p:spPr>
            <a:xfrm>
              <a:off x="657894" y="5622690"/>
              <a:ext cx="1826789" cy="1758467"/>
            </a:xfrm>
            <a:prstGeom prst="rect">
              <a:avLst/>
            </a:prstGeom>
            <a:noFill/>
            <a:ln>
              <a:noFill/>
            </a:ln>
          </p:spPr>
        </p:pic>
        <p:sp>
          <p:nvSpPr>
            <p:cNvPr id="174" name="Google Shape;174;p31"/>
            <p:cNvSpPr txBox="1"/>
            <p:nvPr/>
          </p:nvSpPr>
          <p:spPr>
            <a:xfrm>
              <a:off x="2882150" y="5622624"/>
              <a:ext cx="4434900" cy="175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Pair: </a:t>
              </a:r>
              <a:r>
                <a:rPr lang="en" sz="1200">
                  <a:latin typeface="Inter"/>
                  <a:ea typeface="Inter"/>
                  <a:cs typeface="Inter"/>
                  <a:sym typeface="Inter"/>
                </a:rPr>
                <a:t>What is your partner’s name? How did they answer the </a:t>
              </a:r>
              <a:r>
                <a:rPr i="1" lang="en" sz="1200">
                  <a:latin typeface="Inter"/>
                  <a:ea typeface="Inter"/>
                  <a:cs typeface="Inter"/>
                  <a:sym typeface="Inter"/>
                </a:rPr>
                <a:t>Think</a:t>
              </a:r>
              <a:r>
                <a:rPr lang="en" sz="1200">
                  <a:latin typeface="Inter"/>
                  <a:ea typeface="Inter"/>
                  <a:cs typeface="Inter"/>
                  <a:sym typeface="Inter"/>
                </a:rPr>
                <a:t> question?</a:t>
              </a:r>
              <a:endParaRPr sz="1200">
                <a:solidFill>
                  <a:srgbClr val="F1AF4B"/>
                </a:solidFill>
                <a:latin typeface="Inter"/>
                <a:ea typeface="Inter"/>
                <a:cs typeface="Inter"/>
                <a:sym typeface="Inter"/>
              </a:endParaRPr>
            </a:p>
          </p:txBody>
        </p:sp>
      </p:grpSp>
      <p:grpSp>
        <p:nvGrpSpPr>
          <p:cNvPr id="175" name="Google Shape;175;p31"/>
          <p:cNvGrpSpPr/>
          <p:nvPr/>
        </p:nvGrpSpPr>
        <p:grpSpPr>
          <a:xfrm>
            <a:off x="657894" y="7484574"/>
            <a:ext cx="6659156" cy="1758600"/>
            <a:chOff x="657894" y="7484574"/>
            <a:chExt cx="6659156" cy="1758600"/>
          </a:xfrm>
        </p:grpSpPr>
        <p:pic>
          <p:nvPicPr>
            <p:cNvPr id="176" name="Google Shape;176;p31" title="US His DC Project - 2025-06-01T224901.135.jpg"/>
            <p:cNvPicPr preferRelativeResize="0"/>
            <p:nvPr/>
          </p:nvPicPr>
          <p:blipFill rotWithShape="1">
            <a:blip r:embed="rId4">
              <a:alphaModFix/>
            </a:blip>
            <a:srcRect b="25834" l="65862" r="0" t="24070"/>
            <a:stretch/>
          </p:blipFill>
          <p:spPr>
            <a:xfrm>
              <a:off x="657894" y="7624293"/>
              <a:ext cx="1826789" cy="1479163"/>
            </a:xfrm>
            <a:prstGeom prst="rect">
              <a:avLst/>
            </a:prstGeom>
            <a:noFill/>
            <a:ln>
              <a:noFill/>
            </a:ln>
          </p:spPr>
        </p:pic>
        <p:sp>
          <p:nvSpPr>
            <p:cNvPr id="177" name="Google Shape;177;p31"/>
            <p:cNvSpPr txBox="1"/>
            <p:nvPr/>
          </p:nvSpPr>
          <p:spPr>
            <a:xfrm>
              <a:off x="2882150" y="7484574"/>
              <a:ext cx="4434900" cy="175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Share: </a:t>
              </a:r>
              <a:r>
                <a:rPr lang="en" sz="1200">
                  <a:latin typeface="Inter"/>
                  <a:ea typeface="Inter"/>
                  <a:cs typeface="Inter"/>
                  <a:sym typeface="Inter"/>
                </a:rPr>
                <a:t>Together, answer the supporting question.</a:t>
              </a:r>
              <a:endParaRPr sz="1200">
                <a:solidFill>
                  <a:srgbClr val="F1AF4B"/>
                </a:solidFill>
                <a:latin typeface="Inter"/>
                <a:ea typeface="Inter"/>
                <a:cs typeface="Inter"/>
                <a:sym typeface="Inter"/>
              </a:endParaRPr>
            </a:p>
          </p:txBody>
        </p:sp>
      </p:grpSp>
      <p:sp>
        <p:nvSpPr>
          <p:cNvPr id="178" name="Google Shape;178;p31"/>
          <p:cNvSpPr txBox="1"/>
          <p:nvPr/>
        </p:nvSpPr>
        <p:spPr>
          <a:xfrm>
            <a:off x="330050" y="1340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79" name="Google Shape;179;p31"/>
          <p:cNvSpPr txBox="1"/>
          <p:nvPr/>
        </p:nvSpPr>
        <p:spPr>
          <a:xfrm>
            <a:off x="0" y="0"/>
            <a:ext cx="8258100" cy="1203600"/>
          </a:xfrm>
          <a:prstGeom prst="rect">
            <a:avLst/>
          </a:prstGeom>
          <a:solidFill>
            <a:srgbClr val="38E0A4"/>
          </a:solidFill>
          <a:ln>
            <a:noFill/>
          </a:ln>
        </p:spPr>
        <p:txBody>
          <a:bodyPr anchorCtr="0" anchor="ctr" bIns="102250" lIns="102250" spcFirstLastPara="1" rIns="102250" wrap="square" tIns="102250">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rgbClr val="000000"/>
              </a:buClr>
              <a:buSzPts val="1200"/>
              <a:buFont typeface="Arial"/>
              <a:buNone/>
            </a:pPr>
            <a:r>
              <a:rPr lang="en" sz="1700">
                <a:latin typeface="Halant"/>
                <a:ea typeface="Halant"/>
                <a:cs typeface="Halant"/>
                <a:sym typeface="Halant"/>
              </a:rPr>
              <a:t>Unit 9: The Civil War (1861-1865)</a:t>
            </a:r>
            <a:endParaRPr sz="1700">
              <a:solidFill>
                <a:srgbClr val="000000"/>
              </a:solidFill>
              <a:latin typeface="Halant"/>
              <a:ea typeface="Halant"/>
              <a:cs typeface="Halant"/>
              <a:sym typeface="Halant"/>
            </a:endParaRPr>
          </a:p>
          <a:p>
            <a:pPr indent="0" lvl="0" marL="0" rtl="0" algn="ctr">
              <a:spcBef>
                <a:spcPts val="0"/>
              </a:spcBef>
              <a:spcAft>
                <a:spcPts val="0"/>
              </a:spcAft>
              <a:buClr>
                <a:srgbClr val="000000"/>
              </a:buClr>
              <a:buSzPts val="1200"/>
              <a:buFont typeface="Arial"/>
              <a:buNone/>
            </a:pPr>
            <a:r>
              <a:rPr lang="en" sz="2500">
                <a:solidFill>
                  <a:srgbClr val="000000"/>
                </a:solidFill>
                <a:latin typeface="Plus Jakarta Sans Medium"/>
                <a:ea typeface="Plus Jakarta Sans Medium"/>
                <a:cs typeface="Plus Jakarta Sans Medium"/>
                <a:sym typeface="Plus Jakarta Sans Medium"/>
              </a:rPr>
              <a:t>Exit Ticket - Lesson </a:t>
            </a:r>
            <a:r>
              <a:rPr lang="en" sz="2500">
                <a:latin typeface="Plus Jakarta Sans Medium"/>
                <a:ea typeface="Plus Jakarta Sans Medium"/>
                <a:cs typeface="Plus Jakarta Sans Medium"/>
                <a:sym typeface="Plus Jakarta Sans Medium"/>
              </a:rPr>
              <a:t>1</a:t>
            </a:r>
            <a:endParaRPr sz="1500">
              <a:solidFill>
                <a:srgbClr val="000000"/>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800">
              <a:solidFill>
                <a:srgbClr val="000000"/>
              </a:solidFill>
              <a:latin typeface="Halant"/>
              <a:ea typeface="Halant"/>
              <a:cs typeface="Halant"/>
              <a:sym typeface="Halant"/>
            </a:endParaRPr>
          </a:p>
        </p:txBody>
      </p:sp>
      <p:pic>
        <p:nvPicPr>
          <p:cNvPr id="180" name="Google Shape;180;p31"/>
          <p:cNvPicPr preferRelativeResize="0"/>
          <p:nvPr/>
        </p:nvPicPr>
        <p:blipFill>
          <a:blip r:embed="rId5">
            <a:alphaModFix/>
          </a:blip>
          <a:stretch>
            <a:fillRect/>
          </a:stretch>
        </p:blipFill>
        <p:spPr>
          <a:xfrm>
            <a:off x="229789" y="241997"/>
            <a:ext cx="1106846" cy="45897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