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y="10058400" cx="7772400"/>
  <p:notesSz cx="6858000" cy="9144000"/>
  <p:embeddedFontLst>
    <p:embeddedFont>
      <p:font typeface="Halant"/>
      <p:regular r:id="rId18"/>
      <p:bold r:id="rId19"/>
    </p:embeddedFont>
    <p:embeddedFont>
      <p:font typeface="Plus Jakarta Sans"/>
      <p:regular r:id="rId20"/>
      <p:bold r:id="rId21"/>
      <p:italic r:id="rId22"/>
      <p:boldItalic r:id="rId23"/>
    </p:embeddedFont>
    <p:embeddedFont>
      <p:font typeface="Inter"/>
      <p:regular r:id="rId24"/>
      <p:bold r:id="rId25"/>
      <p:italic r:id="rId26"/>
      <p:boldItalic r:id="rId27"/>
    </p:embeddedFont>
    <p:embeddedFont>
      <p:font typeface="Plus Jakarta Sans Medium"/>
      <p:regular r:id="rId28"/>
      <p:bold r:id="rId29"/>
      <p:italic r:id="rId30"/>
      <p:boldItalic r:id="rId31"/>
    </p:embeddedFont>
    <p:embeddedFont>
      <p:font typeface="Work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79">
          <p15:clr>
            <a:srgbClr val="747775"/>
          </p15:clr>
        </p15:guide>
        <p15:guide id="2" orient="horz" pos="100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48C9B0F-429F-46FD-9DA0-8D7760AD4D94}">
  <a:tblStyle styleId="{848C9B0F-429F-46FD-9DA0-8D7760AD4D9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470783A-971D-4A08-8197-C786F4AA87F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79" orient="horz"/>
        <p:guide pos="100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Inter-regular.fntdata"/><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Medium-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4.xml"/><Relationship Id="rId33" Type="http://schemas.openxmlformats.org/officeDocument/2006/relationships/font" Target="fonts/WorkSans-bold.fntdata"/><Relationship Id="rId10" Type="http://schemas.openxmlformats.org/officeDocument/2006/relationships/slide" Target="slides/slide3.xml"/><Relationship Id="rId32" Type="http://schemas.openxmlformats.org/officeDocument/2006/relationships/font" Target="fonts/WorkSans-regular.fntdata"/><Relationship Id="rId13" Type="http://schemas.openxmlformats.org/officeDocument/2006/relationships/slide" Target="slides/slide6.xml"/><Relationship Id="rId35" Type="http://schemas.openxmlformats.org/officeDocument/2006/relationships/font" Target="fonts/WorkSans-boldItalic.fntdata"/><Relationship Id="rId12" Type="http://schemas.openxmlformats.org/officeDocument/2006/relationships/slide" Target="slides/slide5.xml"/><Relationship Id="rId34" Type="http://schemas.openxmlformats.org/officeDocument/2006/relationships/font" Target="fonts/WorkSans-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0f6a8c401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0f6a8c4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70e4973b7a_0_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70e4973b7a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3662c72f2f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3662c72f2f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f5ee70c19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f5ee70c1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70e4973b7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70e4973b7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70e4973b7a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70e4973b7a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70e4973b7a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70e4973b7a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6f5ee70c1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6f5ee70c1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6f5ee70c19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6f5ee70c19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70e4973b7a_0_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70e4973b7a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9.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South Carolina</a:t>
            </a:r>
            <a:endParaRPr sz="16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01" name="Google Shape;101;p25"/>
          <p:cNvGraphicFramePr/>
          <p:nvPr/>
        </p:nvGraphicFramePr>
        <p:xfrm>
          <a:off x="381541" y="1529663"/>
          <a:ext cx="3000000" cy="3000000"/>
        </p:xfrm>
        <a:graphic>
          <a:graphicData uri="http://schemas.openxmlformats.org/drawingml/2006/table">
            <a:tbl>
              <a:tblPr>
                <a:noFill/>
                <a:tableStyleId>{848C9B0F-429F-46FD-9DA0-8D7760AD4D94}</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a:t>
                      </a:r>
                      <a:r>
                        <a:rPr lang="en" sz="1200">
                          <a:solidFill>
                            <a:schemeClr val="dk1"/>
                          </a:solidFill>
                          <a:latin typeface="Halant"/>
                          <a:ea typeface="Halant"/>
                          <a:cs typeface="Halant"/>
                          <a:sym typeface="Halant"/>
                        </a:rPr>
                        <a:t>secession</a:t>
                      </a:r>
                      <a:r>
                        <a:rPr lang="en" sz="1200">
                          <a:solidFill>
                            <a:schemeClr val="dk1"/>
                          </a:solidFill>
                          <a:latin typeface="Halant"/>
                          <a:ea typeface="Halant"/>
                          <a:cs typeface="Halant"/>
                          <a:sym typeface="Halant"/>
                        </a:rPr>
                        <a:t>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South Carolina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South Carolina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South Carolina,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 for Formative Assessment: Continuity and Change Over Time</a:t>
            </a:r>
            <a:endParaRPr sz="1900">
              <a:latin typeface="Halant"/>
              <a:ea typeface="Halant"/>
              <a:cs typeface="Halant"/>
              <a:sym typeface="Halant"/>
            </a:endParaRPr>
          </a:p>
        </p:txBody>
      </p:sp>
      <p:pic>
        <p:nvPicPr>
          <p:cNvPr id="199" name="Google Shape;199;p3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0" name="Google Shape;200;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1" name="Google Shape;201;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34"/>
          <p:cNvSpPr txBox="1"/>
          <p:nvPr/>
        </p:nvSpPr>
        <p:spPr>
          <a:xfrm>
            <a:off x="1157541" y="708976"/>
            <a:ext cx="5457300" cy="426900"/>
          </a:xfrm>
          <a:prstGeom prst="rect">
            <a:avLst/>
          </a:prstGeom>
          <a:noFill/>
          <a:ln>
            <a:noFill/>
          </a:ln>
        </p:spPr>
        <p:txBody>
          <a:bodyPr anchorCtr="0" anchor="t" bIns="96675" lIns="96675" spcFirstLastPara="1" rIns="96675" wrap="square" tIns="96675">
            <a:noAutofit/>
          </a:bodyPr>
          <a:lstStyle/>
          <a:p>
            <a:pPr indent="-349250" lvl="0" marL="482600" rtl="0" algn="ctr">
              <a:spcBef>
                <a:spcPts val="0"/>
              </a:spcBef>
              <a:spcAft>
                <a:spcPts val="0"/>
              </a:spcAft>
              <a:buClr>
                <a:schemeClr val="dk1"/>
              </a:buClr>
              <a:buSzPts val="1700"/>
              <a:buFont typeface="Plus Jakarta Sans"/>
              <a:buAutoNum type="arabicPeriod"/>
            </a:pPr>
            <a:r>
              <a:rPr b="1" lang="en" sz="1700">
                <a:solidFill>
                  <a:schemeClr val="dk1"/>
                </a:solidFill>
                <a:highlight>
                  <a:schemeClr val="lt1"/>
                </a:highlight>
                <a:latin typeface="Plus Jakarta Sans"/>
                <a:ea typeface="Plus Jakarta Sans"/>
                <a:cs typeface="Plus Jakarta Sans"/>
                <a:sym typeface="Plus Jakarta Sans"/>
              </a:rPr>
              <a:t>Weighted Multiple Choice - Continuity </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3" name="Google Shape;203;p34"/>
          <p:cNvGraphicFramePr/>
          <p:nvPr/>
        </p:nvGraphicFramePr>
        <p:xfrm>
          <a:off x="1331206" y="1135776"/>
          <a:ext cx="3000000" cy="3000000"/>
        </p:xfrm>
        <a:graphic>
          <a:graphicData uri="http://schemas.openxmlformats.org/drawingml/2006/table">
            <a:tbl>
              <a:tblPr>
                <a:noFill/>
                <a:tableStyleId>{848C9B0F-429F-46FD-9DA0-8D7760AD4D94}</a:tableStyleId>
              </a:tblPr>
              <a:tblGrid>
                <a:gridCol w="1285225"/>
                <a:gridCol w="1285225"/>
                <a:gridCol w="1285225"/>
                <a:gridCol w="1285225"/>
              </a:tblGrid>
              <a:tr h="1047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r>
                        <a:rPr lang="en" sz="1300">
                          <a:solidFill>
                            <a:schemeClr val="dk1"/>
                          </a:solidFill>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r>
                        <a:rPr lang="en" sz="1300">
                          <a:solidFill>
                            <a:schemeClr val="dk1"/>
                          </a:solidFill>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r>
                        <a:rPr lang="en" sz="1300">
                          <a:solidFill>
                            <a:schemeClr val="dk1"/>
                          </a:solidFill>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4" name="Google Shape;204;p34"/>
          <p:cNvSpPr txBox="1"/>
          <p:nvPr/>
        </p:nvSpPr>
        <p:spPr>
          <a:xfrm>
            <a:off x="1513266" y="2136396"/>
            <a:ext cx="47769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2.    Short Answer: Justify Your Answer</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5" name="Google Shape;205;p34"/>
          <p:cNvGraphicFramePr/>
          <p:nvPr/>
        </p:nvGraphicFramePr>
        <p:xfrm>
          <a:off x="544531" y="2514469"/>
          <a:ext cx="3000000" cy="3000000"/>
        </p:xfrm>
        <a:graphic>
          <a:graphicData uri="http://schemas.openxmlformats.org/drawingml/2006/table">
            <a:tbl>
              <a:tblPr>
                <a:noFill/>
                <a:tableStyleId>{848C9B0F-429F-46FD-9DA0-8D7760AD4D94}</a:tableStyleId>
              </a:tblPr>
              <a:tblGrid>
                <a:gridCol w="1970700"/>
                <a:gridCol w="2261550"/>
                <a:gridCol w="1225550"/>
                <a:gridCol w="1225550"/>
              </a:tblGrid>
              <a:tr h="11240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780300">
                <a:tc>
                  <a:txBody>
                    <a:bodyPr/>
                    <a:lstStyle/>
                    <a:p>
                      <a:pPr indent="0" lvl="0" marL="0" rtl="0" algn="l">
                        <a:spcBef>
                          <a:spcPts val="0"/>
                        </a:spcBef>
                        <a:spcAft>
                          <a:spcPts val="0"/>
                        </a:spcAft>
                        <a:buNone/>
                      </a:pPr>
                      <a:r>
                        <a:rPr lang="en" sz="1000">
                          <a:latin typeface="Inter"/>
                          <a:ea typeface="Inter"/>
                          <a:cs typeface="Inter"/>
                          <a:sym typeface="Inter"/>
                        </a:rPr>
                        <a:t>Student thoroughly justifies their choice of the </a:t>
                      </a:r>
                      <a:r>
                        <a:rPr i="1" lang="en" sz="1000">
                          <a:latin typeface="Inter"/>
                          <a:ea typeface="Inter"/>
                          <a:cs typeface="Inter"/>
                          <a:sym typeface="Inter"/>
                        </a:rPr>
                        <a:t>best</a:t>
                      </a:r>
                      <a:r>
                        <a:rPr lang="en" sz="1000">
                          <a:latin typeface="Inter"/>
                          <a:ea typeface="Inter"/>
                          <a:cs typeface="Inter"/>
                          <a:sym typeface="Inter"/>
                        </a:rPr>
                        <a:t> example of a continuity—which is worth three points as shown on the teacher key.</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Student thoroughly justifies their choice of either the 1 or 2 point option from the WMC question.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Student’s justification of the 3 point option needs deeper analysis.</a:t>
                      </a:r>
                      <a:endParaRPr sz="10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Student’s justification of their choice (either the 1 or 2 point option) lacks deep analysis.</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 either makes no attempt to justify their choice OR try to justify the 0 point option.</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6" name="Google Shape;206;p34"/>
          <p:cNvSpPr txBox="1"/>
          <p:nvPr/>
        </p:nvSpPr>
        <p:spPr>
          <a:xfrm>
            <a:off x="3716864" y="8891289"/>
            <a:ext cx="3111600" cy="375300"/>
          </a:xfrm>
          <a:prstGeom prst="rect">
            <a:avLst/>
          </a:prstGeom>
          <a:solidFill>
            <a:srgbClr val="FFFFFF"/>
          </a:solid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Inter"/>
                <a:ea typeface="Inter"/>
                <a:cs typeface="Inter"/>
                <a:sym typeface="Inter"/>
              </a:rPr>
              <a:t>Total: ______/12</a:t>
            </a:r>
            <a:endParaRPr b="1" sz="1700">
              <a:solidFill>
                <a:schemeClr val="dk1"/>
              </a:solidFill>
              <a:highlight>
                <a:schemeClr val="lt1"/>
              </a:highlight>
              <a:latin typeface="Inter"/>
              <a:ea typeface="Inter"/>
              <a:cs typeface="Inter"/>
              <a:sym typeface="Inter"/>
            </a:endParaRPr>
          </a:p>
        </p:txBody>
      </p:sp>
      <p:sp>
        <p:nvSpPr>
          <p:cNvPr id="207" name="Google Shape;207;p34"/>
          <p:cNvSpPr txBox="1"/>
          <p:nvPr/>
        </p:nvSpPr>
        <p:spPr>
          <a:xfrm>
            <a:off x="1173000" y="4838795"/>
            <a:ext cx="54573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3.    Weighted Multiple Choice - Change</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8" name="Google Shape;208;p34"/>
          <p:cNvGraphicFramePr/>
          <p:nvPr/>
        </p:nvGraphicFramePr>
        <p:xfrm>
          <a:off x="1346666" y="5265595"/>
          <a:ext cx="3000000" cy="3000000"/>
        </p:xfrm>
        <a:graphic>
          <a:graphicData uri="http://schemas.openxmlformats.org/drawingml/2006/table">
            <a:tbl>
              <a:tblPr>
                <a:noFill/>
                <a:tableStyleId>{848C9B0F-429F-46FD-9DA0-8D7760AD4D94}</a:tableStyleId>
              </a:tblPr>
              <a:tblGrid>
                <a:gridCol w="1285225"/>
                <a:gridCol w="1285225"/>
                <a:gridCol w="1285225"/>
                <a:gridCol w="1285225"/>
              </a:tblGrid>
              <a:tr h="1047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r>
                        <a:rPr lang="en" sz="1300">
                          <a:solidFill>
                            <a:schemeClr val="dk1"/>
                          </a:solidFill>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r>
                        <a:rPr lang="en" sz="1300">
                          <a:solidFill>
                            <a:schemeClr val="dk1"/>
                          </a:solidFill>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r>
                        <a:rPr lang="en" sz="1300">
                          <a:solidFill>
                            <a:schemeClr val="dk1"/>
                          </a:solidFill>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9" name="Google Shape;209;p34"/>
          <p:cNvSpPr txBox="1"/>
          <p:nvPr/>
        </p:nvSpPr>
        <p:spPr>
          <a:xfrm>
            <a:off x="1528725" y="6266215"/>
            <a:ext cx="47769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4.    Short Answer: Justify Your Answer</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10" name="Google Shape;210;p34"/>
          <p:cNvGraphicFramePr/>
          <p:nvPr/>
        </p:nvGraphicFramePr>
        <p:xfrm>
          <a:off x="559991" y="6644288"/>
          <a:ext cx="3000000" cy="3000000"/>
        </p:xfrm>
        <a:graphic>
          <a:graphicData uri="http://schemas.openxmlformats.org/drawingml/2006/table">
            <a:tbl>
              <a:tblPr>
                <a:noFill/>
                <a:tableStyleId>{848C9B0F-429F-46FD-9DA0-8D7760AD4D94}</a:tableStyleId>
              </a:tblPr>
              <a:tblGrid>
                <a:gridCol w="1970700"/>
                <a:gridCol w="2261550"/>
                <a:gridCol w="1225550"/>
                <a:gridCol w="1225550"/>
              </a:tblGrid>
              <a:tr h="11240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780300">
                <a:tc>
                  <a:txBody>
                    <a:bodyPr/>
                    <a:lstStyle/>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Student thoroughly justifies their choice of the </a:t>
                      </a:r>
                      <a:r>
                        <a:rPr i="1" lang="en" sz="1000">
                          <a:solidFill>
                            <a:schemeClr val="dk1"/>
                          </a:solidFill>
                          <a:latin typeface="Inter"/>
                          <a:ea typeface="Inter"/>
                          <a:cs typeface="Inter"/>
                          <a:sym typeface="Inter"/>
                        </a:rPr>
                        <a:t>best</a:t>
                      </a:r>
                      <a:r>
                        <a:rPr lang="en" sz="1000">
                          <a:solidFill>
                            <a:schemeClr val="dk1"/>
                          </a:solidFill>
                          <a:latin typeface="Inter"/>
                          <a:ea typeface="Inter"/>
                          <a:cs typeface="Inter"/>
                          <a:sym typeface="Inter"/>
                        </a:rPr>
                        <a:t> example of a change—which is worth three points as shown on the teacher key.</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Student thoroughly justifies their choice of either the 1 or 2 point option from the WMC question.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Student’s justification of the 3 point option needs deeper analysis.</a:t>
                      </a:r>
                      <a:endParaRPr sz="10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Student’s justification of their choice (either the 1 or 2 point option) lacks deep analysis.</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 either makes no attempt to justify their choice OR try to justify the 0 point option.</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Arguments for Secession: South Carolina</a:t>
            </a:r>
            <a:endParaRPr>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12" name="Google Shape;112;p26"/>
          <p:cNvGraphicFramePr/>
          <p:nvPr/>
        </p:nvGraphicFramePr>
        <p:xfrm>
          <a:off x="381541" y="1072463"/>
          <a:ext cx="3000000" cy="3000000"/>
        </p:xfrm>
        <a:graphic>
          <a:graphicData uri="http://schemas.openxmlformats.org/drawingml/2006/table">
            <a:tbl>
              <a:tblPr>
                <a:noFill/>
                <a:tableStyleId>{848C9B0F-429F-46FD-9DA0-8D7760AD4D94}</a:tableStyleId>
              </a:tblPr>
              <a:tblGrid>
                <a:gridCol w="7042350"/>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Source:  South Carolina Convention, “Declaration of the Immediate Causes Which Induce and Justify the Secession of South Carolina from the Federal Union,” December 24, 1860.</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lnSpc>
                          <a:spcPct val="100000"/>
                        </a:lnSpc>
                        <a:spcBef>
                          <a:spcPts val="0"/>
                        </a:spcBef>
                        <a:spcAft>
                          <a:spcPts val="0"/>
                        </a:spcAft>
                        <a:buClr>
                          <a:schemeClr val="dk1"/>
                        </a:buClr>
                        <a:buSzPts val="1100"/>
                        <a:buFont typeface="Arial"/>
                        <a:buNone/>
                      </a:pPr>
                      <a:r>
                        <a:rPr lang="en" sz="1150">
                          <a:solidFill>
                            <a:schemeClr val="dk1"/>
                          </a:solidFill>
                          <a:latin typeface="Inter"/>
                          <a:ea typeface="Inter"/>
                          <a:cs typeface="Inter"/>
                          <a:sym typeface="Inter"/>
                        </a:rPr>
                        <a:t>“...</a:t>
                      </a:r>
                      <a:r>
                        <a:rPr lang="en" sz="1200">
                          <a:solidFill>
                            <a:schemeClr val="dk1"/>
                          </a:solidFill>
                          <a:latin typeface="Inter"/>
                          <a:ea typeface="Inter"/>
                          <a:cs typeface="Inter"/>
                          <a:sym typeface="Inter"/>
                        </a:rPr>
                        <a:t>[T]he State of South Carolina having resumed her separate and equal place among nations, deems it due to herself, to the remaining United States of America, and to the nations of the world, that she should declare the immediate causes which have led to this act….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 increasing hostility on the part of the non-slaveholding States to the institution of slavery, has led to a disregard of their obligations, and the laws of the General Government have ceased to effect the objects of the Constitution. The States of Maine, New Hampshire, Vermont, Massachusetts, Connecticut, Rhode Island, New York, Pennsylvania, Illinois, Indiana, Michigan, Wisconsin and Iowa, have enacted laws which either nullify the Acts of Congress or render useless any attempt to execute them. In many of these States the fugitive is discharged from service or labor claimed, and in none of them has the State Government complied with the stipulation made in the Constitution…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twenty-five years this agitation has been steadily increasing, until it has now secured to its aid the power of the common Government. Observing the forms of the Constitution, a sectional party has found within that Article establishing the Executive Department, the means of subverting the Constitution itself. A geographical line has been drawn across the Union, and all the States north of that line have united in the election of a man to the high office of President of the United States, whose opinions and purposes are hostile to slavery. He is to be entrusted with the administration of the common Government, because he has declared that that “Government cannot endure permanently half slave, half free,” and that the public mind must rest in the belief that slavery is in the course of ultimate extinction…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the 4th day of March next, this party will take possession of the Government. It has announced that the South shall be excluded from the common territory, that the judicial tribunals shall be made sectional, and that a war must be waged against slavery until it shall cease throughout the United States. The guaranties of the Constitution will then no longer exist; the equal rights of the States will be lost. The slaveholding States will no longer have the power of self-government, or self-protection, and the Federal Government will have become their enemy…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therefore, the People of South Carolina, by our delegates in Convention assembled, appealing to the Supreme Judge of the world for the rectitude of our intentions, have solemnly declared that the Union heretofore existing between this State and the other States of North America, is dissolved, and that the State of South Carolina has resumed her position among the nations of the world, as a separate and independent State; with full power to levy war, conclude peace, contract alliances, establish commerce, and to do all other acts and things which independent States may of right do…”</a:t>
                      </a:r>
                      <a:endParaRPr sz="1200">
                        <a:solidFill>
                          <a:schemeClr val="dk1"/>
                        </a:solidFill>
                        <a:highlight>
                          <a:srgbClr val="FFFFFF"/>
                        </a:highlight>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27"/>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24" name="Google Shape;124;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a:t>
            </a:r>
            <a:endParaRPr sz="1900">
              <a:solidFill>
                <a:schemeClr val="dk1"/>
              </a:solidFill>
              <a:latin typeface="Plus Jakarta Sans"/>
              <a:ea typeface="Plus Jakarta Sans"/>
              <a:cs typeface="Plus Jakarta Sans"/>
              <a:sym typeface="Plus Jakarta Sans"/>
            </a:endParaRPr>
          </a:p>
        </p:txBody>
      </p:sp>
      <p:pic>
        <p:nvPicPr>
          <p:cNvPr id="125" name="Google Shape;125;p27"/>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26" name="Google Shape;126;p27"/>
          <p:cNvGraphicFramePr/>
          <p:nvPr/>
        </p:nvGraphicFramePr>
        <p:xfrm>
          <a:off x="455250" y="1532475"/>
          <a:ext cx="3000000" cy="3000000"/>
        </p:xfrm>
        <a:graphic>
          <a:graphicData uri="http://schemas.openxmlformats.org/drawingml/2006/table">
            <a:tbl>
              <a:tblPr>
                <a:noFill/>
                <a:tableStyleId>{848C9B0F-429F-46FD-9DA0-8D7760AD4D94}</a:tableStyleId>
              </a:tblPr>
              <a:tblGrid>
                <a:gridCol w="1837900"/>
                <a:gridCol w="2512150"/>
                <a:gridCol w="251215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65400" y="2505900"/>
            <a:ext cx="4470600" cy="1517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b="1" sz="10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Continuity and Change Over Time</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00" y="4597025"/>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source(s). Then, answer the questions on continuity and change over time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536397" y="2286487"/>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84691" y="933027"/>
          <a:ext cx="3000000" cy="3000000"/>
        </p:xfrm>
        <a:graphic>
          <a:graphicData uri="http://schemas.openxmlformats.org/drawingml/2006/table">
            <a:tbl>
              <a:tblPr>
                <a:noFill/>
                <a:tableStyleId>{6470783A-971D-4A08-8197-C786F4AA87F3}</a:tableStyleId>
              </a:tblPr>
              <a:tblGrid>
                <a:gridCol w="6888975"/>
              </a:tblGrid>
              <a:tr h="656125">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Alexander Stephens, “Cornerstone Speech,” Savannah, Georgia, March 21, 1861.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Alexander Stephens was the Vice President of the Confederate Government during the Civil War. In this speech, he explains the foundations of the new Confederate government by outlining its Constitution.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59005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was remarking that we are passing through one of the greatest revolutions in the annals of the world. Seven States have within the last three months thrown off an old government and formed a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This new constitution. or form of government… amply secures all our ancient rights, franchises, and liberties. All the great principles of Magna Charta are retained in it. No citizen is deprived of life, liberty, or property, but by the judgment of his peers under the laws of the land. The great principle of religious liberty, which was the honor and pride of the old constitution, is still maintained and secured. All the essentials of the old constitution, which have endeared it to the hearts of the American people, have been preserved and perpetuated. Some changes have been made…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Allow me briefly to allude to some of these improvements… We allow the imposition of no duty with a view of giving advantage to one class of persons, in any trade or business, over those of another… This old thorn of the tariff, which was the cause of so much irritation in the old body politic, is removed forever from the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Another change in the constitution relates to the length of the tenure of the presidential office. In the new constitution it is six years instead of four, and the President rendered ineligible for a re-election. This is certainly a decidedly conservative change…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But… allow me to allude to one other though last, not least. The new constitution has put at rest, forever, all the agitating questions relating to our peculiar institution African slavery as it exists amongst us the proper status of the negro in our form of civilization. This was the immediate cause of the late rupture and present revolution… The prevailing ideas entertained by [Thomas Jefferson] and most of the leading statesmen at the time of the formation of the old constitution, were that the enslavement of the African was in violation of the laws of nature; that it was wrong in principle, socially, morally, and politically. It was an evil they knew not well how to deal with, but the general opinion of the men of that day was that, somehow or other in the order of Providence, the institution would be evanescent and pass away… Those ideas, however, were fundamentally wrong. They rested upon the assumption of the equality of races. This was an error… </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Our new government is founded upon exactly the opposite idea; its foundations are laid, its corner-stone rests, upon the great truth that the negro is not equal to the white man; that slavery subordination to the superior race is his natural and normal condition. This, our new government, is the first, in the history of the world, based upon this great physical, philosophical, and moral truth… </a:t>
                      </a:r>
                      <a:endParaRPr sz="1200">
                        <a:solidFill>
                          <a:schemeClr val="dk1"/>
                        </a:solidFill>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53" name="Google Shape;15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30"/>
          <p:cNvSpPr txBox="1"/>
          <p:nvPr/>
        </p:nvSpPr>
        <p:spPr>
          <a:xfrm>
            <a:off x="501875"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a:t>
            </a:r>
            <a:endParaRPr sz="1200">
              <a:solidFill>
                <a:schemeClr val="dk1"/>
              </a:solidFill>
              <a:latin typeface="Inter"/>
              <a:ea typeface="Inter"/>
              <a:cs typeface="Inter"/>
              <a:sym typeface="Inter"/>
            </a:endParaRPr>
          </a:p>
        </p:txBody>
      </p:sp>
      <p:sp>
        <p:nvSpPr>
          <p:cNvPr id="157" name="Google Shape;157;p30"/>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58" name="Google Shape;158;p30"/>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a:t>
            </a:r>
            <a:endParaRPr sz="1200">
              <a:solidFill>
                <a:schemeClr val="dk1"/>
              </a:solidFill>
              <a:latin typeface="Inter"/>
              <a:ea typeface="Inter"/>
              <a:cs typeface="Inter"/>
              <a:sym typeface="Inter"/>
            </a:endParaRPr>
          </a:p>
        </p:txBody>
      </p:sp>
      <p:sp>
        <p:nvSpPr>
          <p:cNvPr id="159" name="Google Shape;159;p30"/>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South Carolina (Exemplar)</a:t>
            </a:r>
            <a:endParaRPr sz="1600">
              <a:solidFill>
                <a:schemeClr val="dk1"/>
              </a:solidFill>
              <a:latin typeface="Plus Jakarta Sans"/>
              <a:ea typeface="Plus Jakarta Sans"/>
              <a:cs typeface="Plus Jakarta Sans"/>
              <a:sym typeface="Plus Jakarta Sans"/>
            </a:endParaRPr>
          </a:p>
        </p:txBody>
      </p:sp>
      <p:pic>
        <p:nvPicPr>
          <p:cNvPr id="165" name="Google Shape;165;p31"/>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66" name="Google Shape;166;p31"/>
          <p:cNvGraphicFramePr/>
          <p:nvPr/>
        </p:nvGraphicFramePr>
        <p:xfrm>
          <a:off x="381541" y="1529663"/>
          <a:ext cx="3000000" cy="3000000"/>
        </p:xfrm>
        <a:graphic>
          <a:graphicData uri="http://schemas.openxmlformats.org/drawingml/2006/table">
            <a:tbl>
              <a:tblPr>
                <a:noFill/>
                <a:tableStyleId>{848C9B0F-429F-46FD-9DA0-8D7760AD4D94}</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South Carolina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South Carolina defends slavery by claiming that it is being unfairly attacked by non-slaveholding states, which have refused to follow the Constitution by helping return fugitive slaves. The state argues that the federal government no longer protects their rights to maintain slavery, and that slavery is a legal institution being threatened by unconstitutional actions from the North.</a:t>
                      </a:r>
                      <a:endParaRPr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South Carolina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They feel that the South has been unfairly and increasingly attacked by the North for 25 years. The document accuses the North of hostility toward slavery, refusing to obey federal laws, and electing a president (Lincoln) whose beliefs and actions are considered harmful to the Southern way of life. South Carolina believes that the North has broken its obligations under the Constitution.</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South Carolina,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According to the document, South Carolina believes the future of slavery is under serious threat. They claim that Lincoln and the Republican Party aim to make slavery extinct (“slavery is in the course of ultimate extinction”) and that a “war must be waged against slavery until it shall cease throughout the United States.” This fear is one of the main reasons they chose to secede.</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delegates view Lincoln and the Republican Party as enemies of the South and of slavery. They describe Lincoln as having opinions that are “hostile to slavery” and accuse his party of trying to take over the government in a way that threatens the Constitution and the rights of Southern states. They claim this party is sectional (only representing the North) and that its goal is to destroy slavery.</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67" name="Google Shape;16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8" name="Google Shape;168;p31"/>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69" name="Google Shape;16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0" name="Google Shape;170;p31"/>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3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6" name="Google Shape;1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2"/>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79" name="Google Shape;179;p3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 (Exemplar)</a:t>
            </a:r>
            <a:endParaRPr sz="1900">
              <a:solidFill>
                <a:schemeClr val="dk1"/>
              </a:solidFill>
              <a:latin typeface="Plus Jakarta Sans"/>
              <a:ea typeface="Plus Jakarta Sans"/>
              <a:cs typeface="Plus Jakarta Sans"/>
              <a:sym typeface="Plus Jakarta Sans"/>
            </a:endParaRPr>
          </a:p>
        </p:txBody>
      </p:sp>
      <p:pic>
        <p:nvPicPr>
          <p:cNvPr id="180" name="Google Shape;180;p32"/>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81" name="Google Shape;181;p32"/>
          <p:cNvGraphicFramePr/>
          <p:nvPr/>
        </p:nvGraphicFramePr>
        <p:xfrm>
          <a:off x="455250" y="1532475"/>
          <a:ext cx="3000000" cy="3000000"/>
        </p:xfrm>
        <a:graphic>
          <a:graphicData uri="http://schemas.openxmlformats.org/drawingml/2006/table">
            <a:tbl>
              <a:tblPr>
                <a:noFill/>
                <a:tableStyleId>{848C9B0F-429F-46FD-9DA0-8D7760AD4D94}</a:tableStyleId>
              </a:tblPr>
              <a:tblGrid>
                <a:gridCol w="2287400"/>
                <a:gridCol w="2287400"/>
                <a:gridCol w="228740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North betrayed Constitution, slavery under attack</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 Slavery essential; North threatens Southern survival.</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North’s increasing hostility to slavery and refusal to follow constitutional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Slavery was seen as vital to Mississippi’s economy and survival, and the North was actively working to destroy it.</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A geographical line has been drawn… whose opinions and purposes are hostile to slavery.”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“Our position is thoroughly identified with the institution of slavery—the greatest material interest of the world.”</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Anti-slavery aggression threatens Southern safety.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Slavery God-given; Union betrayed promises.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North’s refusal to follow constitutional agreements and increasing attacks on slavery and Southern rights.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Texas believed slavery was divinely sanctioned and under threat from Northern policies and broken federal promises.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“Because their avowed purpose is to subvert our society and subject us… to the destruction of ourselves.”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“Servitude of the African… is abundantly authorized… by the revealed will of the Almighty Creator.”</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Continuity and Change Over Time</a:t>
            </a:r>
            <a:endParaRPr sz="1900">
              <a:latin typeface="Halant"/>
              <a:ea typeface="Halant"/>
              <a:cs typeface="Halant"/>
              <a:sym typeface="Halant"/>
            </a:endParaRPr>
          </a:p>
        </p:txBody>
      </p:sp>
      <p:pic>
        <p:nvPicPr>
          <p:cNvPr id="187" name="Google Shape;187;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8" name="Google Shape;188;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33"/>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Choice B (3 points) is the best example of a continuity between the Consitutions because it is the most specific of the options presented. The mentioned rights are concrete and tangible. Choice A (2 points) also represents a continuity as it acknowledges that the principles of Magna Carta are in both, however, without a specific reference to certain principles, it is hard to know exactly what that means. Choice C (1 point), like Choice A, is a continuity that Stephens mentions, but it is even less clear that the Magna Carta reference. There is an assumption about what people “endeared,” or liked, that Stephens does not provide evidence for. Lastly, Choice D (0 points), represents a direct contrast between the Constititions, which Stephens takes extra time to explain. </a:t>
            </a:r>
            <a:endParaRPr sz="1000">
              <a:solidFill>
                <a:schemeClr val="accent1"/>
              </a:solidFill>
              <a:latin typeface="Inter"/>
              <a:ea typeface="Inter"/>
              <a:cs typeface="Inter"/>
              <a:sym typeface="Inter"/>
            </a:endParaRPr>
          </a:p>
          <a:p>
            <a:pPr indent="0" lvl="0" marL="0" rtl="0" algn="l">
              <a:spcBef>
                <a:spcPts val="0"/>
              </a:spcBef>
              <a:spcAft>
                <a:spcPts val="0"/>
              </a:spcAft>
              <a:buNone/>
            </a:pPr>
            <a:r>
              <a:t/>
            </a:r>
            <a:endParaRPr sz="1000">
              <a:solidFill>
                <a:schemeClr val="accent1"/>
              </a:solidFill>
              <a:latin typeface="Inter"/>
              <a:ea typeface="Inter"/>
              <a:cs typeface="Inter"/>
              <a:sym typeface="Inter"/>
            </a:endParaRPr>
          </a:p>
        </p:txBody>
      </p:sp>
      <p:sp>
        <p:nvSpPr>
          <p:cNvPr id="191" name="Google Shape;191;p33"/>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Choice D (3 points) represents the best example of change between the Constitutions, as Stephens spends great time explaining that the Confederacy is founded on the idea of racial inequality and that the previous Constitution was wrong in believing otherwise. He even calls this foundation the primary reason for secession. Choice A (2 points) is also good example of change as Stephens calls it out first, and speaks negatively about tariffs under the U.S. Constitution. Choice B (1 point) represents a change, but Stephens calls it “a decidedly conservative change.” Lastly, Choice C, worth 0 points, is not true. Stephens points out that “the judgment of his peers under the laws” is a continuity between the two Constitutions.</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92" name="Google Shape;192;p33"/>
          <p:cNvSpPr txBox="1"/>
          <p:nvPr/>
        </p:nvSpPr>
        <p:spPr>
          <a:xfrm>
            <a:off x="500350"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(2 points)</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(3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 </a:t>
            </a:r>
            <a:endParaRPr sz="1200">
              <a:solidFill>
                <a:schemeClr val="dk1"/>
              </a:solidFill>
              <a:latin typeface="Inter"/>
              <a:ea typeface="Inter"/>
              <a:cs typeface="Inter"/>
              <a:sym typeface="Inter"/>
            </a:endParaRPr>
          </a:p>
          <a:p>
            <a:pPr indent="457200" lvl="0" marL="457200" rtl="0" algn="l">
              <a:spcBef>
                <a:spcPts val="0"/>
              </a:spcBef>
              <a:spcAft>
                <a:spcPts val="0"/>
              </a:spcAft>
              <a:buNone/>
            </a:pPr>
            <a:r>
              <a:rPr b="1" lang="en" sz="1000">
                <a:solidFill>
                  <a:srgbClr val="FCFCFC"/>
                </a:solidFill>
                <a:highlight>
                  <a:schemeClr val="accent1"/>
                </a:highlight>
                <a:latin typeface="Inter"/>
                <a:ea typeface="Inter"/>
                <a:cs typeface="Inter"/>
                <a:sym typeface="Inter"/>
              </a:rPr>
              <a:t>(1 point)</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(0 points)</a:t>
            </a:r>
            <a:endParaRPr sz="1200">
              <a:solidFill>
                <a:schemeClr val="dk1"/>
              </a:solidFill>
              <a:latin typeface="Inter"/>
              <a:ea typeface="Inter"/>
              <a:cs typeface="Inter"/>
              <a:sym typeface="Inter"/>
            </a:endParaRPr>
          </a:p>
        </p:txBody>
      </p:sp>
      <p:sp>
        <p:nvSpPr>
          <p:cNvPr id="193" name="Google Shape;193;p33"/>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    </a:t>
            </a:r>
            <a:r>
              <a:rPr b="1" lang="en" sz="1000">
                <a:solidFill>
                  <a:srgbClr val="FCFCFC"/>
                </a:solidFill>
                <a:highlight>
                  <a:schemeClr val="accent1"/>
                </a:highlight>
                <a:latin typeface="Inter"/>
                <a:ea typeface="Inter"/>
                <a:cs typeface="Inter"/>
                <a:sym typeface="Inter"/>
              </a:rPr>
              <a:t>(2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     </a:t>
            </a:r>
            <a:r>
              <a:rPr b="1" lang="en" sz="1000">
                <a:solidFill>
                  <a:srgbClr val="FCFCFC"/>
                </a:solidFill>
                <a:highlight>
                  <a:schemeClr val="accent1"/>
                </a:highlight>
                <a:latin typeface="Inter"/>
                <a:ea typeface="Inter"/>
                <a:cs typeface="Inter"/>
                <a:sym typeface="Inter"/>
              </a:rPr>
              <a:t>(1 point)</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 </a:t>
            </a:r>
            <a:r>
              <a:rPr b="1" lang="en" sz="1000">
                <a:solidFill>
                  <a:srgbClr val="FCFCFC"/>
                </a:solidFill>
                <a:highlight>
                  <a:schemeClr val="accent1"/>
                </a:highlight>
                <a:latin typeface="Inter"/>
                <a:ea typeface="Inter"/>
                <a:cs typeface="Inter"/>
                <a:sym typeface="Inter"/>
              </a:rPr>
              <a:t>(0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 </a:t>
            </a:r>
            <a:r>
              <a:rPr b="1" lang="en" sz="1000">
                <a:solidFill>
                  <a:srgbClr val="FCFCFC"/>
                </a:solidFill>
                <a:highlight>
                  <a:schemeClr val="accent1"/>
                </a:highlight>
                <a:latin typeface="Inter"/>
                <a:ea typeface="Inter"/>
                <a:cs typeface="Inter"/>
                <a:sym typeface="Inter"/>
              </a:rPr>
              <a:t>(3 points)</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