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44B7012-ED90-4493-BEC7-100947B401B0}">
  <a:tblStyle styleId="{044B7012-ED90-4493-BEC7-100947B401B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6e8d27b438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6e8d27b43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6ea872121a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6ea872121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e8d27b438_0_2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e8d27b438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 Id="rId11" Type="http://schemas.openxmlformats.org/officeDocument/2006/relationships/hyperlink" Target="https://docs.google.com/presentation/d/18Ev5B_52w2C7kmjznsRAmwFHV7NrNekxIoYjhW8skkw/view" TargetMode="External"/><Relationship Id="rId10" Type="http://schemas.openxmlformats.org/officeDocument/2006/relationships/hyperlink" Target="https://docs.google.com/presentation/d/1ndXY3cepO71Y3sGRfobpPegCQ79Ns0LZGaJYKn0QZzs/view" TargetMode="External"/><Relationship Id="rId9" Type="http://schemas.openxmlformats.org/officeDocument/2006/relationships/hyperlink" Target="https://docs.google.com/presentation/d/1P05mXROBxDiOa7rnw5pGqi3ZGAUDqFAWgZo1F6V8PIk/view" TargetMode="External"/><Relationship Id="rId5" Type="http://schemas.openxmlformats.org/officeDocument/2006/relationships/hyperlink" Target="https://docs.google.com/presentation/d/18Ev5B_52w2C7kmjznsRAmwFHV7NrNekxIoYjhW8skkw/view" TargetMode="External"/><Relationship Id="rId6" Type="http://schemas.openxmlformats.org/officeDocument/2006/relationships/hyperlink" Target="https://docs.google.com/presentation/d/19NEAfRbCe-qHqeND-gRMLfMo4lzZ38Hm0fQ-Y00o1Dc/view" TargetMode="External"/><Relationship Id="rId7" Type="http://schemas.openxmlformats.org/officeDocument/2006/relationships/hyperlink" Target="https://docs.google.com/presentation/d/1QXydGZnClXPLfvYYaO8OfVBRSRhX_1VX3uuHOO87DpI/view" TargetMode="External"/><Relationship Id="rId8" Type="http://schemas.openxmlformats.org/officeDocument/2006/relationships/hyperlink" Target="https://docs.google.com/presentation/d/1cqzUn8PwPPdZOhKt_qk7AN67bdrPDACpEve5YP6gf5M/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docs.google.com/presentation/d/1QXydGZnClXPLfvYYaO8OfVBRSRhX_1VX3uuHOO87DpI/view" TargetMode="External"/><Relationship Id="rId6" Type="http://schemas.openxmlformats.org/officeDocument/2006/relationships/hyperlink" Target="https://docs.google.com/presentation/d/1cqzUn8PwPPdZOhKt_qk7AN67bdrPDACpEve5YP6gf5M/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hyperlink" Target="https://docs.google.com/presentation/d/1cTYUlG5LLcUV8j3l8HWHhG4BV8HLGrvz7PAPajMMEis/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{044B7012-ED90-4493-BEC7-100947B401B0}</a:tableStyleId>
              </a:tblPr>
              <a:tblGrid>
                <a:gridCol w="1633350"/>
                <a:gridCol w="4045800"/>
                <a:gridCol w="3669725"/>
              </a:tblGrid>
              <a:tr h="2258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Union Goals and Perspectives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43325">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differing Northern perspectives of the Civil War explain the challenges in creating a unified war effort?</a:t>
                      </a:r>
                      <a:endParaRPr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3367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Perspective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6282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Union Goals and Perspectives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Silent Discussion Sources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Union Goals and Perspectives Presentation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Printed Student Handouts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3252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Union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Scenario Response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65055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1"/>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5055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Engage students in an “Expand It!” activity to help students consider multiple perspectives and examples of live under Apartheid using pages 1-2 of the student worksheet. Begin by having students shout out words that describe what they already know. Then, read the Frederick Douglass excerpt and have students write one sentence to describe Douglass’s perspective in the top row of their “Expand It” triangle.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5055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solidFill>
                            <a:srgbClr val="000000"/>
                          </a:solidFill>
                          <a:latin typeface="Inter"/>
                          <a:ea typeface="Inter"/>
                          <a:cs typeface="Inter"/>
                          <a:sym typeface="Inter"/>
                        </a:rPr>
                        <a:t>Guide students through “Expand It” strategy (except the final row of the triangle)</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Read aloud the Douglass excerpt</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Participate in class brainstorm</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Follow along with teacher reading of excerpt</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Complete top row of “Expand It” triangle</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Civil War (1861-1865): Daily Lesson Plan (90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658325"/>
          <a:ext cx="3000000" cy="3000000"/>
        </p:xfrm>
        <a:graphic>
          <a:graphicData uri="http://schemas.openxmlformats.org/drawingml/2006/table">
            <a:tbl>
              <a:tblPr>
                <a:noFill/>
                <a:tableStyleId>{044B7012-ED90-4493-BEC7-100947B401B0}</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Union Goals and Perspectives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 direct students individually or in partners to read an excerpt by Clement Vallandigham on page 3</a:t>
                      </a:r>
                      <a:r>
                        <a:rPr lang="en" sz="1200">
                          <a:solidFill>
                            <a:schemeClr val="dk1"/>
                          </a:solidFill>
                          <a:latin typeface="Inter"/>
                          <a:ea typeface="Inter"/>
                          <a:cs typeface="Inter"/>
                          <a:sym typeface="Inter"/>
                        </a:rPr>
                        <a:t>. They will fill in the middle row to compare Douglass and Vallandigham.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4170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Guide students through “Expand It” strategy (except the final row of the triangle)</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 reading about Vallandigham</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about Clement Vallandigham</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middle row of “Expand It”</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analyze </a:t>
                      </a:r>
                      <a:r>
                        <a:rPr lang="en" sz="1200" u="sng">
                          <a:solidFill>
                            <a:schemeClr val="hlink"/>
                          </a:solidFill>
                          <a:latin typeface="Inter"/>
                          <a:ea typeface="Inter"/>
                          <a:cs typeface="Inter"/>
                          <a:sym typeface="Inter"/>
                          <a:hlinkClick r:id="rId5"/>
                        </a:rPr>
                        <a:t>sources</a:t>
                      </a:r>
                      <a:r>
                        <a:rPr lang="en" sz="1200">
                          <a:solidFill>
                            <a:schemeClr val="dk1"/>
                          </a:solidFill>
                          <a:latin typeface="Inter"/>
                          <a:ea typeface="Inter"/>
                          <a:cs typeface="Inter"/>
                          <a:sym typeface="Inter"/>
                        </a:rPr>
                        <a:t> that illustrate some of the various perspectives of northerners during the Civil War. Set up 5 stations for a silent discussion. Consider creating two duplicate sets of stations to limit the number of students at each station at a time. Using the </a:t>
                      </a:r>
                      <a:r>
                        <a:rPr lang="en" sz="1200" u="sng">
                          <a:solidFill>
                            <a:schemeClr val="hlink"/>
                          </a:solidFill>
                          <a:latin typeface="Inter"/>
                          <a:ea typeface="Inter"/>
                          <a:cs typeface="Inter"/>
                          <a:sym typeface="Inter"/>
                          <a:hlinkClick r:id="rId6"/>
                        </a:rPr>
                        <a:t>Silent Discussion Guide Presentation</a:t>
                      </a:r>
                      <a:r>
                        <a:rPr lang="en" sz="1200">
                          <a:solidFill>
                            <a:schemeClr val="dk1"/>
                          </a:solidFill>
                          <a:latin typeface="Inter"/>
                          <a:ea typeface="Inter"/>
                          <a:cs typeface="Inter"/>
                          <a:sym typeface="Inter"/>
                        </a:rPr>
                        <a:t>, explain the process and expectations. Leave the final slide up so students can view the various writing options. Students will answer one of the prompts on a sticky note and post it on the chart paper. Then, students will consider these additional perspectives and will complete the final row of the “Expand It!” triangle.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864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Set up classroom </a:t>
                      </a:r>
                      <a:endParaRPr sz="1200">
                        <a:solidFill>
                          <a:srgbClr val="000000"/>
                        </a:solidFill>
                        <a:latin typeface="Inter"/>
                        <a:ea typeface="Inter"/>
                        <a:cs typeface="Inter"/>
                        <a:sym typeface="Inter"/>
                      </a:endParaRPr>
                    </a:p>
                    <a:p>
                      <a:pPr indent="-304800" lvl="0" marL="857250" rtl="0" algn="l">
                        <a:spcBef>
                          <a:spcPts val="0"/>
                        </a:spcBef>
                        <a:spcAft>
                          <a:spcPts val="0"/>
                        </a:spcAft>
                        <a:buClr>
                          <a:srgbClr val="000000"/>
                        </a:buClr>
                        <a:buSzPts val="1200"/>
                        <a:buFont typeface="Inter"/>
                        <a:buAutoNum type="alphaLcPeriod"/>
                      </a:pPr>
                      <a:r>
                        <a:rPr lang="en" sz="1200">
                          <a:solidFill>
                            <a:srgbClr val="000000"/>
                          </a:solidFill>
                          <a:latin typeface="Inter"/>
                          <a:ea typeface="Inter"/>
                          <a:cs typeface="Inter"/>
                          <a:sym typeface="Inter"/>
                        </a:rPr>
                        <a:t>5 large sheets of paper spaced throughout the classroom at each station</a:t>
                      </a:r>
                      <a:endParaRPr sz="1200">
                        <a:solidFill>
                          <a:srgbClr val="000000"/>
                        </a:solidFill>
                        <a:latin typeface="Inter"/>
                        <a:ea typeface="Inter"/>
                        <a:cs typeface="Inter"/>
                        <a:sym typeface="Inter"/>
                      </a:endParaRPr>
                    </a:p>
                    <a:p>
                      <a:pPr indent="-304800" lvl="0" marL="857250" rtl="0" algn="l">
                        <a:spcBef>
                          <a:spcPts val="0"/>
                        </a:spcBef>
                        <a:spcAft>
                          <a:spcPts val="0"/>
                        </a:spcAft>
                        <a:buClr>
                          <a:srgbClr val="000000"/>
                        </a:buClr>
                        <a:buSzPts val="1200"/>
                        <a:buFont typeface="Inter"/>
                        <a:buAutoNum type="alphaLcPeriod"/>
                      </a:pPr>
                      <a:r>
                        <a:rPr lang="en" sz="1200">
                          <a:solidFill>
                            <a:srgbClr val="000000"/>
                          </a:solidFill>
                          <a:latin typeface="Inter"/>
                          <a:ea typeface="Inter"/>
                          <a:cs typeface="Inter"/>
                          <a:sym typeface="Inter"/>
                        </a:rPr>
                        <a:t>5-6 copies of the same source per station</a:t>
                      </a:r>
                      <a:endParaRPr sz="1200">
                        <a:solidFill>
                          <a:srgbClr val="000000"/>
                        </a:solidFill>
                        <a:latin typeface="Inter"/>
                        <a:ea typeface="Inter"/>
                        <a:cs typeface="Inter"/>
                        <a:sym typeface="Inter"/>
                      </a:endParaRPr>
                    </a:p>
                    <a:p>
                      <a:pPr indent="-304800" lvl="0" marL="857250" rtl="0" algn="l">
                        <a:spcBef>
                          <a:spcPts val="0"/>
                        </a:spcBef>
                        <a:spcAft>
                          <a:spcPts val="0"/>
                        </a:spcAft>
                        <a:buClr>
                          <a:srgbClr val="000000"/>
                        </a:buClr>
                        <a:buSzPts val="1200"/>
                        <a:buFont typeface="Inter"/>
                        <a:buAutoNum type="alphaLcPeriod"/>
                      </a:pPr>
                      <a:r>
                        <a:rPr lang="en" sz="1200">
                          <a:solidFill>
                            <a:srgbClr val="000000"/>
                          </a:solidFill>
                          <a:latin typeface="Inter"/>
                          <a:ea typeface="Inter"/>
                          <a:cs typeface="Inter"/>
                          <a:sym typeface="Inter"/>
                        </a:rPr>
                        <a:t>A set of sticky notes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expectations and writing options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groups and timing (~5-6 mins</a:t>
                      </a:r>
                      <a:r>
                        <a:rPr lang="en" sz="1200">
                          <a:latin typeface="Inter"/>
                          <a:ea typeface="Inter"/>
                          <a:cs typeface="Inter"/>
                          <a:sym typeface="Inter"/>
                        </a:rPr>
                        <a:t>/</a:t>
                      </a:r>
                      <a:r>
                        <a:rPr lang="en" sz="1200">
                          <a:solidFill>
                            <a:srgbClr val="000000"/>
                          </a:solidFill>
                          <a:latin typeface="Inter"/>
                          <a:ea typeface="Inter"/>
                          <a:cs typeface="Inter"/>
                          <a:sym typeface="Inter"/>
                        </a:rPr>
                        <a:t>station)</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timing and redirect students </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back to page 4</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directions for the final row of the “Expand It!” triangle</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time, ask students to share their summaries, reflecting on how their understanding grew over the course of the lesson</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Ask questions about activity before beginning</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reflect, and write at each station</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Return to page 4 of student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the final row of the “Expand It!” triangle</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Share final summary with the class</a:t>
                      </a:r>
                      <a:endParaRPr sz="1200">
                        <a:latin typeface="Inter"/>
                        <a:ea typeface="Inter"/>
                        <a:cs typeface="Inter"/>
                        <a:sym typeface="Inter"/>
                      </a:endParaRPr>
                    </a:p>
                    <a:p>
                      <a:pPr indent="0" lvl="0" marL="0" rtl="0" algn="l">
                        <a:lnSpc>
                          <a:spcPct val="100000"/>
                        </a:lnSpc>
                        <a:spcBef>
                          <a:spcPts val="0"/>
                        </a:spcBef>
                        <a:spcAft>
                          <a:spcPts val="0"/>
                        </a:spcAft>
                        <a:buNone/>
                      </a:pPr>
                      <a:r>
                        <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Civil War (1861-1865):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658325"/>
          <a:ext cx="3000000" cy="3000000"/>
        </p:xfrm>
        <a:graphic>
          <a:graphicData uri="http://schemas.openxmlformats.org/drawingml/2006/table">
            <a:tbl>
              <a:tblPr>
                <a:noFill/>
                <a:tableStyleId>{044B7012-ED90-4493-BEC7-100947B401B0}</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2: Union Goals and Perspectives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4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Then, students will reflect on their learning from the prior topic using the </a:t>
                      </a:r>
                      <a:r>
                        <a:rPr lang="en" sz="1200" u="sng">
                          <a:solidFill>
                            <a:schemeClr val="hlink"/>
                          </a:solidFill>
                          <a:latin typeface="Inter"/>
                          <a:ea typeface="Inter"/>
                          <a:cs typeface="Inter"/>
                          <a:sym typeface="Inter"/>
                          <a:hlinkClick r:id="rId5"/>
                        </a:rPr>
                        <a:t>Unit 9 Inquiry Journal</a:t>
                      </a:r>
                      <a:r>
                        <a:rPr lang="en" sz="1200">
                          <a:solidFill>
                            <a:schemeClr val="dk1"/>
                          </a:solidFill>
                          <a:latin typeface="Inter"/>
                          <a:ea typeface="Inter"/>
                          <a:cs typeface="Inter"/>
                          <a:sym typeface="Inter"/>
                        </a:rPr>
                        <a:t>. Students will use page 2 to answer the Compelling Question for Topic 1. Consider allowing students to use their notes and/or work with a partner.</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84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9</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Unit </a:t>
                      </a:r>
                      <a:r>
                        <a:rPr lang="en" sz="1200">
                          <a:latin typeface="Inter"/>
                          <a:ea typeface="Inter"/>
                          <a:cs typeface="Inter"/>
                          <a:sym typeface="Inter"/>
                        </a:rPr>
                        <a:t>9</a:t>
                      </a:r>
                      <a:r>
                        <a:rPr lang="en" sz="1200">
                          <a:latin typeface="Inter"/>
                          <a:ea typeface="Inter"/>
                          <a:cs typeface="Inter"/>
                          <a:sym typeface="Inter"/>
                        </a:rPr>
                        <a:t>: </a:t>
                      </a:r>
                      <a:r>
                        <a:rPr lang="en" sz="1200">
                          <a:solidFill>
                            <a:srgbClr val="000000"/>
                          </a:solidFill>
                          <a:latin typeface="Inter"/>
                          <a:ea typeface="Inter"/>
                          <a:cs typeface="Inter"/>
                          <a:sym typeface="Inter"/>
                        </a:rPr>
                        <a:t>Topic </a:t>
                      </a:r>
                      <a:r>
                        <a:rPr lang="en" sz="1200">
                          <a:latin typeface="Inter"/>
                          <a:ea typeface="Inter"/>
                          <a:cs typeface="Inter"/>
                          <a:sym typeface="Inter"/>
                        </a:rPr>
                        <a:t>1</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48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7.65 Use primary sources to analyze the Union rationale for the Civil War, including the perspectives of Frederick Douglass, abolitionists, and Northerners who were not pro-abolition.</a:t>
                      </a:r>
                      <a:endParaRPr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The Civil War (1861-1865):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